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52" r:id="rId2"/>
    <p:sldId id="293" r:id="rId3"/>
    <p:sldId id="363" r:id="rId4"/>
    <p:sldId id="364" r:id="rId5"/>
    <p:sldId id="356" r:id="rId6"/>
    <p:sldId id="359" r:id="rId7"/>
    <p:sldId id="361" r:id="rId8"/>
    <p:sldId id="287" r:id="rId9"/>
    <p:sldId id="335" r:id="rId10"/>
    <p:sldId id="339" r:id="rId11"/>
    <p:sldId id="357" r:id="rId12"/>
    <p:sldId id="358" r:id="rId13"/>
    <p:sldId id="307" r:id="rId14"/>
    <p:sldId id="376" r:id="rId15"/>
    <p:sldId id="283" r:id="rId16"/>
    <p:sldId id="373" r:id="rId17"/>
    <p:sldId id="369" r:id="rId18"/>
    <p:sldId id="366" r:id="rId19"/>
    <p:sldId id="365" r:id="rId20"/>
    <p:sldId id="368" r:id="rId21"/>
    <p:sldId id="374" r:id="rId22"/>
    <p:sldId id="371" r:id="rId23"/>
    <p:sldId id="372" r:id="rId24"/>
    <p:sldId id="375" r:id="rId25"/>
    <p:sldId id="332" r:id="rId26"/>
    <p:sldId id="337" r:id="rId27"/>
    <p:sldId id="377" r:id="rId28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B3B"/>
    <a:srgbClr val="3333CC"/>
    <a:srgbClr val="003399"/>
    <a:srgbClr val="333399"/>
    <a:srgbClr val="6600CC"/>
    <a:srgbClr val="EAB200"/>
    <a:srgbClr val="1C8681"/>
    <a:srgbClr val="FF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00"/>
  </p:normalViewPr>
  <p:slideViewPr>
    <p:cSldViewPr snapToGrid="0" snapToObjects="1">
      <p:cViewPr varScale="1">
        <p:scale>
          <a:sx n="114" d="100"/>
          <a:sy n="114" d="100"/>
        </p:scale>
        <p:origin x="43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700049619565414"/>
          <c:h val="0.954482763564185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50887021475255"/>
          <c:y val="0.14743589743589747"/>
          <c:w val="0.54154995331465927"/>
          <c:h val="0.580128205128205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45AF-4DC1-A17D-C9D72218989D}"/>
              </c:ext>
            </c:extLst>
          </c:dPt>
          <c:dPt>
            <c:idx val="1"/>
            <c:bubble3D val="0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1-45AF-4DC1-A17D-C9D72218989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2-45AF-4DC1-A17D-C9D72218989D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45AF-4DC1-A17D-C9D72218989D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4-45AF-4DC1-A17D-C9D72218989D}"/>
              </c:ext>
            </c:extLst>
          </c:dPt>
          <c:dLbls>
            <c:dLbl>
              <c:idx val="0"/>
              <c:layout>
                <c:manualLayout>
                  <c:x val="-0.12040247613866038"/>
                  <c:y val="-1.0274572490225904E-2"/>
                </c:manualLayout>
              </c:layout>
              <c:tx>
                <c:rich>
                  <a:bodyPr/>
                  <a:lstStyle/>
                  <a:p>
                    <a:pPr>
                      <a:defRPr sz="183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78,6 % (2871)</a:t>
                    </a:r>
                  </a:p>
                </c:rich>
              </c:tx>
              <c:spPr>
                <a:noFill/>
                <a:ln w="25897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5AF-4DC1-A17D-C9D72218989D}"/>
                </c:ext>
              </c:extLst>
            </c:dLbl>
            <c:dLbl>
              <c:idx val="1"/>
              <c:layout>
                <c:manualLayout>
                  <c:x val="0.15491620672518572"/>
                  <c:y val="2.6527276641348557E-2"/>
                </c:manualLayout>
              </c:layout>
              <c:tx>
                <c:rich>
                  <a:bodyPr/>
                  <a:lstStyle/>
                  <a:p>
                    <a:pPr>
                      <a:defRPr sz="183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11,3 % (413)</a:t>
                    </a:r>
                  </a:p>
                </c:rich>
              </c:tx>
              <c:spPr>
                <a:noFill/>
                <a:ln w="25897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5AF-4DC1-A17D-C9D72218989D}"/>
                </c:ext>
              </c:extLst>
            </c:dLbl>
            <c:dLbl>
              <c:idx val="2"/>
              <c:layout>
                <c:manualLayout>
                  <c:x val="2.7072768368537461E-2"/>
                  <c:y val="0.1411720275899464"/>
                </c:manualLayout>
              </c:layout>
              <c:tx>
                <c:rich>
                  <a:bodyPr/>
                  <a:lstStyle/>
                  <a:p>
                    <a:pPr>
                      <a:defRPr sz="183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dirty="0"/>
                      <a:t>1,9 % (187)</a:t>
                    </a:r>
                  </a:p>
                </c:rich>
              </c:tx>
              <c:spPr>
                <a:noFill/>
                <a:ln w="25897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AF-4DC1-A17D-C9D72218989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83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3,5 % (128)</a:t>
                    </a:r>
                  </a:p>
                </c:rich>
              </c:tx>
              <c:spPr>
                <a:noFill/>
                <a:ln w="25897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5AF-4DC1-A17D-C9D72218989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83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1,7 % (60)</a:t>
                    </a:r>
                  </a:p>
                </c:rich>
              </c:tx>
              <c:spPr>
                <a:noFill/>
                <a:ln w="25897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5AF-4DC1-A17D-C9D72218989D}"/>
                </c:ext>
              </c:extLst>
            </c:dLbl>
            <c:spPr>
              <a:noFill/>
              <a:ln w="25897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здоровые</c:v>
                </c:pt>
                <c:pt idx="1">
                  <c:v>на Д-учете до диагноза</c:v>
                </c:pt>
                <c:pt idx="2">
                  <c:v>подтвердился диагноз</c:v>
                </c:pt>
                <c:pt idx="3">
                  <c:v>умерли до установления диагноза</c:v>
                </c:pt>
                <c:pt idx="4">
                  <c:v>выбыли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78.599999999999994</c:v>
                </c:pt>
                <c:pt idx="1">
                  <c:v>11.3</c:v>
                </c:pt>
                <c:pt idx="2">
                  <c:v>4.9000000000000004</c:v>
                </c:pt>
                <c:pt idx="3">
                  <c:v>3.5</c:v>
                </c:pt>
                <c:pt idx="4">
                  <c:v>1.7000000000000002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AF-4DC1-A17D-C9D722189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897">
          <a:noFill/>
        </a:ln>
      </c:spPr>
    </c:plotArea>
    <c:legend>
      <c:legendPos val="r"/>
      <c:layout>
        <c:manualLayout>
          <c:xMode val="edge"/>
          <c:yMode val="edge"/>
          <c:x val="0.62651727357609721"/>
          <c:y val="3.0448717948717948E-2"/>
          <c:w val="0.37348272642390296"/>
          <c:h val="0.38141025641025644"/>
        </c:manualLayout>
      </c:layout>
      <c:overlay val="0"/>
      <c:txPr>
        <a:bodyPr/>
        <a:lstStyle/>
        <a:p>
          <a:pPr>
            <a:defRPr sz="1427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35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D024B-A499-4AE2-9B6E-397B8BD90D7A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A9E11-1BD8-4F24-A98C-AB7617786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15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5158EE-8B14-4695-899D-EAC644EF2C97}" type="slidenum">
              <a:rPr lang="ru-RU" altLang="ru-RU" sz="1200" smtClean="0">
                <a:latin typeface="Calibri" panose="020F0502020204030204" pitchFamily="34" charset="0"/>
              </a:rPr>
              <a:pPr/>
              <a:t>3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56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5158EE-8B14-4695-899D-EAC644EF2C97}" type="slidenum">
              <a:rPr lang="ru-RU" altLang="ru-RU" sz="1200" smtClean="0">
                <a:latin typeface="Calibri" panose="020F0502020204030204" pitchFamily="34" charset="0"/>
              </a:rPr>
              <a:pPr/>
              <a:t>4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5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>
          <a:xfrm>
            <a:off x="3884613" y="9448185"/>
            <a:ext cx="2971800" cy="497364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2A1790-B833-462F-B2DD-696F2D35FCB0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>
              <a:latin typeface="+mn-lt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713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956"/>
            <a:ext cx="5029200" cy="447627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>
          <a:xfrm>
            <a:off x="3884613" y="9448185"/>
            <a:ext cx="2971800" cy="497364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9529BEC-F3A9-4F53-B521-51614AF3D1FD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200">
              <a:latin typeface="+mn-lt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713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956"/>
            <a:ext cx="5029200" cy="447627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>
          <a:xfrm>
            <a:off x="3884613" y="9448185"/>
            <a:ext cx="2971800" cy="497364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9529BEC-F3A9-4F53-B521-51614AF3D1FD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200">
              <a:latin typeface="+mn-lt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713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956"/>
            <a:ext cx="5029200" cy="447627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6F6D54-F43E-4A0C-81A4-2FC42F690840}" type="slidenum">
              <a:rPr lang="ru-RU" altLang="ru-RU" sz="1200" smtClean="0">
                <a:latin typeface="Calibri" panose="020F0502020204030204" pitchFamily="34" charset="0"/>
              </a:rPr>
              <a:pPr/>
              <a:t>13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27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>
          <a:xfrm>
            <a:off x="3884613" y="9448185"/>
            <a:ext cx="2971800" cy="497364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9529BEC-F3A9-4F53-B521-51614AF3D1FD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z="1200">
              <a:latin typeface="+mn-lt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713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956"/>
            <a:ext cx="5029200" cy="447627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DDC1-FD9E-B642-9EFC-B441F0873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0F8A8-3D32-4E4D-893F-2B8562C00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0185D-9E86-E140-9888-1CB948CB8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C92F9-0207-4D4A-A1B9-18460376C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DF511-DC10-814A-A23C-4E782E79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0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CE70-CC0A-3B49-9197-CAB3E7CA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C7473-35B1-4847-ABE1-7DA80B0B0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BA4B3-F366-F84C-BA2C-92FF48ED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10E31-0879-F34B-BE30-D1113F94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16120-A66E-6B4A-BDBD-839A71CF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8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AE839-5658-154B-9CFF-84EDB1BD6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20D6B-EB19-0E40-B1A7-60B8AAC3A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A3032-9A47-1B4E-BCD2-42C0C96B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F1AB4-FBC5-D445-85C6-5727940D5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216F9-19AA-394B-98F0-3F9B2724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2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BA46-AD41-694B-BFC9-2E4F6C81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FC01F-3387-1F45-A5A0-00C8055F6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E013D-9000-6242-A33D-6E806FAE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6697D-A443-2244-872D-15E140417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C9A07-F4CF-4846-BF85-FF0B485D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483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DBA7-DE49-1E4D-AEE6-5EC3BDD9D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5D7E7-866D-9B44-B2A1-847639C6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BCF87-27DC-3743-BA33-0866E69D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9988E-2AE0-0B4C-98B6-4E8F836B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0B208-4D16-0742-9B37-D0D05843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9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ADE59-6010-474A-9514-66CE99A5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300EA-92A8-7843-B7FA-EB6455EE6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99B35-A3AF-CD45-9621-977FFBC26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8B009-EAC6-EC4E-BC35-79D87C021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CB361-EE49-A44A-834E-22B19832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0C9F8-FC38-E744-97CD-7787A80C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CC98-4DDA-7040-BF41-67E529AC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99549-9128-E743-99FB-83C5B319C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3A55A-8304-D54A-B978-93C72F245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585D3-FE22-6D43-9329-7B7D3D0AA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5268C-3B81-1245-B357-853D4E175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17296-E28E-CA4C-9149-E8B8C8665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CE53C0-0C23-A345-99DE-D3BB033F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2ACDDE-B99F-C047-B989-921503FB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15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4F4C-F997-D040-957C-066C202B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A1392-7796-D845-895F-C7CD75E6B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D01B7-1A10-884F-8453-D15834C6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10BAE-5745-064D-BDF3-462F654D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13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FD985E-B0BD-B141-9183-6078835D6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C7010-8814-8C41-8252-ED3A8992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CF410-9270-2448-B302-B0906C22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2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3FEC-7D79-7F43-8AE9-317D50A1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1BEDE-395C-C942-A007-86435DB6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8F735-A372-B949-BE74-4CC42D0F3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A1DA9-1D93-4749-BD3C-3F3990CF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76911-FEE8-8842-B68C-B15F0E76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086E4-2867-4D48-9020-170ABAB3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73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E25E-9475-C148-9621-03ECCB447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0507B-84F0-7A4A-8285-46340082A0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32538-E6AA-5D4F-BDB0-6CDB70C53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BC06E-F9B1-584F-BAD0-15EEE3F1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0E817-A7E5-D44C-9F72-E95CE42F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E29F1-49F6-404C-8B63-E8E19343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14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FC206-F094-8049-ADB9-07900CF5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4BAAE-8B8A-FF4B-82BD-D6DC7A8AB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1B63A-CAE8-CE4F-9C78-539B2A956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81659-9F33-724C-964C-5172313BB86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26A54-CEBB-6847-B84F-BC8934D2A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F0430-B568-D74E-B681-2573CEEDF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57749-5D87-FC4C-93FC-20D79675E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1034143" y="1008743"/>
            <a:ext cx="10301967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 algn="ctr">
              <a:lnSpc>
                <a:spcPct val="105000"/>
              </a:lnSpc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г.Ульяновск, пр-т Нариманова,11</a:t>
            </a:r>
          </a:p>
          <a:p>
            <a:pPr algn="ctr">
              <a:lnSpc>
                <a:spcPct val="105000"/>
              </a:lnSpc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Государственное учреждение здравоохранения</a:t>
            </a:r>
          </a:p>
          <a:p>
            <a:pPr algn="ctr">
              <a:lnSpc>
                <a:spcPct val="105000"/>
              </a:lnSpc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«Областной центр профилактики и борьбы со СПИД»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615" y="2914081"/>
            <a:ext cx="108030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6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ВИЧ-инфекция и подростки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3743" y="4855029"/>
            <a:ext cx="6389914" cy="1625373"/>
          </a:xfrm>
        </p:spPr>
        <p:txBody>
          <a:bodyPr>
            <a:normAutofit/>
          </a:bodyPr>
          <a:lstStyle/>
          <a:p>
            <a:r>
              <a:rPr lang="ru-RU" sz="2800" b="1" dirty="0"/>
              <a:t>Заведующий отделом профилактики ГУЗ Центр СПИД </a:t>
            </a:r>
            <a:br>
              <a:rPr lang="ru-RU" sz="2800" b="1" dirty="0"/>
            </a:br>
            <a:r>
              <a:rPr lang="ru-RU" sz="2800" b="1" dirty="0"/>
              <a:t>Стеклова Анна Владимировна</a:t>
            </a:r>
          </a:p>
        </p:txBody>
      </p:sp>
      <p:pic>
        <p:nvPicPr>
          <p:cNvPr id="5" name="Picture 5" descr="Untitled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6952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471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220717" y="206401"/>
            <a:ext cx="11698014" cy="9556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4000" b="1" dirty="0">
                <a:latin typeface="Arial" pitchFamily="34" charset="0"/>
                <a:cs typeface="Arial" pitchFamily="34" charset="0"/>
              </a:rPr>
              <a:t>Пути передачи </a:t>
            </a:r>
            <a:r>
              <a:rPr lang="ru-RU" altLang="ru-RU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</a:t>
            </a:r>
          </a:p>
        </p:txBody>
      </p:sp>
      <p:pic>
        <p:nvPicPr>
          <p:cNvPr id="39938" name="Picture 2" descr="https://static.irk.ru/media/img/site/news/infographic/6dc7a13c-846f-41ef-b5c7-5f6a554d4edd_gif_940x10000000_q10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0D2D1"/>
              </a:clrFrom>
              <a:clrTo>
                <a:srgbClr val="D0D2D1">
                  <a:alpha val="0"/>
                </a:srgbClr>
              </a:clrTo>
            </a:clrChange>
          </a:blip>
          <a:srcRect l="61216" t="21468" r="10026" b="52417"/>
          <a:stretch>
            <a:fillRect/>
          </a:stretch>
        </p:blipFill>
        <p:spPr bwMode="auto">
          <a:xfrm>
            <a:off x="580935" y="1482436"/>
            <a:ext cx="2584812" cy="3588327"/>
          </a:xfrm>
          <a:prstGeom prst="rect">
            <a:avLst/>
          </a:prstGeom>
          <a:noFill/>
        </p:spPr>
      </p:pic>
      <p:pic>
        <p:nvPicPr>
          <p:cNvPr id="12" name="Picture 2" descr="https://static.irk.ru/media/img/site/news/infographic/6dc7a13c-846f-41ef-b5c7-5f6a554d4edd_gif_940x10000000_q10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0D2D1"/>
              </a:clrFrom>
              <a:clrTo>
                <a:srgbClr val="D0D2D1">
                  <a:alpha val="0"/>
                </a:srgbClr>
              </a:clrTo>
            </a:clrChange>
          </a:blip>
          <a:srcRect l="3567" t="45275" r="44487" b="31131"/>
          <a:stretch>
            <a:fillRect/>
          </a:stretch>
        </p:blipFill>
        <p:spPr bwMode="auto">
          <a:xfrm>
            <a:off x="4211783" y="1801091"/>
            <a:ext cx="3671454" cy="2978727"/>
          </a:xfrm>
          <a:prstGeom prst="rect">
            <a:avLst/>
          </a:prstGeom>
          <a:noFill/>
        </p:spPr>
      </p:pic>
      <p:pic>
        <p:nvPicPr>
          <p:cNvPr id="13" name="Picture 2" descr="https://static.irk.ru/media/img/site/news/infographic/6dc7a13c-846f-41ef-b5c7-5f6a554d4edd_gif_940x10000000_q10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0D2D1"/>
              </a:clrFrom>
              <a:clrTo>
                <a:srgbClr val="D0D2D1">
                  <a:alpha val="0"/>
                </a:srgbClr>
              </a:clrTo>
            </a:clrChange>
          </a:blip>
          <a:srcRect l="55982" t="67906" r="6942" b="8170"/>
          <a:stretch>
            <a:fillRect/>
          </a:stretch>
        </p:blipFill>
        <p:spPr bwMode="auto">
          <a:xfrm>
            <a:off x="8856876" y="1801091"/>
            <a:ext cx="3061855" cy="3020291"/>
          </a:xfrm>
          <a:prstGeom prst="rect">
            <a:avLst/>
          </a:prstGeom>
          <a:noFill/>
        </p:spPr>
      </p:pic>
      <p:sp>
        <p:nvSpPr>
          <p:cNvPr id="14" name="Овал 13"/>
          <p:cNvSpPr/>
          <p:nvPr/>
        </p:nvSpPr>
        <p:spPr>
          <a:xfrm>
            <a:off x="7481455" y="3740727"/>
            <a:ext cx="720436" cy="568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00545" y="4969270"/>
            <a:ext cx="196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половой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11783" y="4969270"/>
            <a:ext cx="3789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парентеральный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71710" y="4969270"/>
            <a:ext cx="2415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мать-дитя</a:t>
            </a:r>
          </a:p>
        </p:txBody>
      </p:sp>
      <p:pic>
        <p:nvPicPr>
          <p:cNvPr id="10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2658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255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048204" y="162810"/>
            <a:ext cx="1033444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Arial" panose="020B0604020202020204" pitchFamily="34" charset="0"/>
                <a:ea typeface="+mj-ea"/>
                <a:cs typeface="Arial" pitchFamily="34" charset="0"/>
              </a:rPr>
              <a:t>Удельный вес факторов риска инфицирования 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Arial" panose="020B0604020202020204" pitchFamily="34" charset="0"/>
                <a:ea typeface="+mj-ea"/>
                <a:cs typeface="Arial" pitchFamily="34" charset="0"/>
              </a:rPr>
              <a:t>с 1999 по 20</a:t>
            </a:r>
            <a:r>
              <a:rPr lang="en-US" altLang="ru-RU" sz="2800" b="1" dirty="0">
                <a:latin typeface="Arial" panose="020B0604020202020204" pitchFamily="34" charset="0"/>
                <a:ea typeface="+mj-ea"/>
                <a:cs typeface="Arial" pitchFamily="34" charset="0"/>
              </a:rPr>
              <a:t>20</a:t>
            </a:r>
            <a:r>
              <a:rPr lang="ru-RU" altLang="ru-RU" sz="2800" b="1" dirty="0">
                <a:latin typeface="Arial" panose="020B0604020202020204" pitchFamily="34" charset="0"/>
                <a:ea typeface="+mj-ea"/>
                <a:cs typeface="Arial" pitchFamily="34" charset="0"/>
              </a:rPr>
              <a:t> годы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524001" y="82927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id="{7C576922-4EF4-3D45-91B8-E7C4D11ED1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1763352"/>
              </p:ext>
            </p:extLst>
          </p:nvPr>
        </p:nvGraphicFramePr>
        <p:xfrm>
          <a:off x="255629" y="3655028"/>
          <a:ext cx="2990809" cy="1724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03" name="Object 5"/>
          <p:cNvGraphicFramePr>
            <a:graphicFrameLocks noChangeAspect="1"/>
          </p:cNvGraphicFramePr>
          <p:nvPr/>
        </p:nvGraphicFramePr>
        <p:xfrm>
          <a:off x="674688" y="1066800"/>
          <a:ext cx="11026775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5" name="Лист" r:id="rId3" imgW="8839200" imgH="5038640" progId="Excel.Sheet.8">
                  <p:embed/>
                </p:oleObj>
              </mc:Choice>
              <mc:Fallback>
                <p:oleObj name="Лист" r:id="rId3" imgW="8839200" imgH="5038640" progId="Excel.Sheet.8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1066800"/>
                        <a:ext cx="11026775" cy="563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11" descr="https://mail.yandex.ru/message_part/20201217_212747.jpg?_uid=11007375&amp;name=20201217_212747.jpg&amp;hid=1.2&amp;ids=17451448556061727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5" descr="Untitled-2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6269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469" y="3125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    Где можно пройти обследование на </a:t>
            </a: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346" y="1356822"/>
            <a:ext cx="10515600" cy="4351338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   в поликлинике по месту жительства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  в ГУЗ  «Областной центр профилактики и борьбы со </a:t>
            </a:r>
            <a:r>
              <a:rPr lang="ru-RU" dirty="0" err="1"/>
              <a:t>СПИДом</a:t>
            </a:r>
            <a:r>
              <a:rPr lang="ru-RU" dirty="0"/>
              <a:t>»              </a:t>
            </a:r>
          </a:p>
          <a:p>
            <a:pPr>
              <a:buClr>
                <a:srgbClr val="C00000"/>
              </a:buClr>
              <a:buNone/>
            </a:pPr>
            <a:r>
              <a:rPr lang="ru-RU" dirty="0"/>
              <a:t>                                     г.Ульяновск</a:t>
            </a:r>
          </a:p>
          <a:p>
            <a:pPr>
              <a:buClr>
                <a:srgbClr val="C00000"/>
              </a:buClr>
              <a:buNone/>
            </a:pPr>
            <a:r>
              <a:rPr lang="ru-RU" dirty="0"/>
              <a:t>                       </a:t>
            </a:r>
            <a:r>
              <a:rPr lang="ru-RU" dirty="0" err="1"/>
              <a:t>пр-т</a:t>
            </a:r>
            <a:r>
              <a:rPr lang="ru-RU" dirty="0"/>
              <a:t> </a:t>
            </a:r>
            <a:r>
              <a:rPr lang="ru-RU" dirty="0" err="1"/>
              <a:t>Нариманова</a:t>
            </a:r>
            <a:r>
              <a:rPr lang="ru-RU" dirty="0"/>
              <a:t>, 11</a:t>
            </a:r>
          </a:p>
          <a:p>
            <a:endParaRPr lang="ru-RU" dirty="0"/>
          </a:p>
        </p:txBody>
      </p:sp>
      <p:pic>
        <p:nvPicPr>
          <p:cNvPr id="4" name="Рисунок 3" descr="3XfKPU-TK7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6080" y="2456023"/>
            <a:ext cx="5390866" cy="3701999"/>
          </a:xfrm>
          <a:prstGeom prst="rect">
            <a:avLst/>
          </a:prstGeom>
        </p:spPr>
      </p:pic>
      <p:pic>
        <p:nvPicPr>
          <p:cNvPr id="5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68499" y="1281068"/>
            <a:ext cx="4286250" cy="79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«Период окна» от 3 месяцев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 месяцев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67981" y="1917538"/>
            <a:ext cx="387350" cy="863600"/>
            <a:chOff x="946" y="2707"/>
            <a:chExt cx="411" cy="926"/>
          </a:xfrm>
        </p:grpSpPr>
        <p:sp>
          <p:nvSpPr>
            <p:cNvPr id="11286" name="Freeform 11"/>
            <p:cNvSpPr>
              <a:spLocks/>
            </p:cNvSpPr>
            <p:nvPr/>
          </p:nvSpPr>
          <p:spPr bwMode="auto">
            <a:xfrm>
              <a:off x="946" y="2881"/>
              <a:ext cx="411" cy="752"/>
            </a:xfrm>
            <a:custGeom>
              <a:avLst/>
              <a:gdLst>
                <a:gd name="T0" fmla="*/ 320 w 411"/>
                <a:gd name="T1" fmla="*/ 1 h 752"/>
                <a:gd name="T2" fmla="*/ 337 w 411"/>
                <a:gd name="T3" fmla="*/ 3 h 752"/>
                <a:gd name="T4" fmla="*/ 353 w 411"/>
                <a:gd name="T5" fmla="*/ 7 h 752"/>
                <a:gd name="T6" fmla="*/ 367 w 411"/>
                <a:gd name="T7" fmla="*/ 13 h 752"/>
                <a:gd name="T8" fmla="*/ 386 w 411"/>
                <a:gd name="T9" fmla="*/ 23 h 752"/>
                <a:gd name="T10" fmla="*/ 400 w 411"/>
                <a:gd name="T11" fmla="*/ 36 h 752"/>
                <a:gd name="T12" fmla="*/ 409 w 411"/>
                <a:gd name="T13" fmla="*/ 53 h 752"/>
                <a:gd name="T14" fmla="*/ 409 w 411"/>
                <a:gd name="T15" fmla="*/ 342 h 752"/>
                <a:gd name="T16" fmla="*/ 405 w 411"/>
                <a:gd name="T17" fmla="*/ 351 h 752"/>
                <a:gd name="T18" fmla="*/ 397 w 411"/>
                <a:gd name="T19" fmla="*/ 361 h 752"/>
                <a:gd name="T20" fmla="*/ 383 w 411"/>
                <a:gd name="T21" fmla="*/ 368 h 752"/>
                <a:gd name="T22" fmla="*/ 367 w 411"/>
                <a:gd name="T23" fmla="*/ 368 h 752"/>
                <a:gd name="T24" fmla="*/ 354 w 411"/>
                <a:gd name="T25" fmla="*/ 365 h 752"/>
                <a:gd name="T26" fmla="*/ 344 w 411"/>
                <a:gd name="T27" fmla="*/ 357 h 752"/>
                <a:gd name="T28" fmla="*/ 340 w 411"/>
                <a:gd name="T29" fmla="*/ 349 h 752"/>
                <a:gd name="T30" fmla="*/ 337 w 411"/>
                <a:gd name="T31" fmla="*/ 340 h 752"/>
                <a:gd name="T32" fmla="*/ 313 w 411"/>
                <a:gd name="T33" fmla="*/ 709 h 752"/>
                <a:gd name="T34" fmla="*/ 309 w 411"/>
                <a:gd name="T35" fmla="*/ 727 h 752"/>
                <a:gd name="T36" fmla="*/ 297 w 411"/>
                <a:gd name="T37" fmla="*/ 742 h 752"/>
                <a:gd name="T38" fmla="*/ 280 w 411"/>
                <a:gd name="T39" fmla="*/ 749 h 752"/>
                <a:gd name="T40" fmla="*/ 266 w 411"/>
                <a:gd name="T41" fmla="*/ 751 h 752"/>
                <a:gd name="T42" fmla="*/ 248 w 411"/>
                <a:gd name="T43" fmla="*/ 749 h 752"/>
                <a:gd name="T44" fmla="*/ 233 w 411"/>
                <a:gd name="T45" fmla="*/ 741 h 752"/>
                <a:gd name="T46" fmla="*/ 222 w 411"/>
                <a:gd name="T47" fmla="*/ 729 h 752"/>
                <a:gd name="T48" fmla="*/ 217 w 411"/>
                <a:gd name="T49" fmla="*/ 718 h 752"/>
                <a:gd name="T50" fmla="*/ 193 w 411"/>
                <a:gd name="T51" fmla="*/ 359 h 752"/>
                <a:gd name="T52" fmla="*/ 190 w 411"/>
                <a:gd name="T53" fmla="*/ 722 h 752"/>
                <a:gd name="T54" fmla="*/ 180 w 411"/>
                <a:gd name="T55" fmla="*/ 738 h 752"/>
                <a:gd name="T56" fmla="*/ 162 w 411"/>
                <a:gd name="T57" fmla="*/ 748 h 752"/>
                <a:gd name="T58" fmla="*/ 141 w 411"/>
                <a:gd name="T59" fmla="*/ 751 h 752"/>
                <a:gd name="T60" fmla="*/ 124 w 411"/>
                <a:gd name="T61" fmla="*/ 748 h 752"/>
                <a:gd name="T62" fmla="*/ 109 w 411"/>
                <a:gd name="T63" fmla="*/ 738 h 752"/>
                <a:gd name="T64" fmla="*/ 99 w 411"/>
                <a:gd name="T65" fmla="*/ 727 h 752"/>
                <a:gd name="T66" fmla="*/ 95 w 411"/>
                <a:gd name="T67" fmla="*/ 712 h 752"/>
                <a:gd name="T68" fmla="*/ 72 w 411"/>
                <a:gd name="T69" fmla="*/ 340 h 752"/>
                <a:gd name="T70" fmla="*/ 68 w 411"/>
                <a:gd name="T71" fmla="*/ 352 h 752"/>
                <a:gd name="T72" fmla="*/ 62 w 411"/>
                <a:gd name="T73" fmla="*/ 359 h 752"/>
                <a:gd name="T74" fmla="*/ 54 w 411"/>
                <a:gd name="T75" fmla="*/ 365 h 752"/>
                <a:gd name="T76" fmla="*/ 44 w 411"/>
                <a:gd name="T77" fmla="*/ 368 h 752"/>
                <a:gd name="T78" fmla="*/ 32 w 411"/>
                <a:gd name="T79" fmla="*/ 368 h 752"/>
                <a:gd name="T80" fmla="*/ 21 w 411"/>
                <a:gd name="T81" fmla="*/ 367 h 752"/>
                <a:gd name="T82" fmla="*/ 13 w 411"/>
                <a:gd name="T83" fmla="*/ 362 h 752"/>
                <a:gd name="T84" fmla="*/ 6 w 411"/>
                <a:gd name="T85" fmla="*/ 356 h 752"/>
                <a:gd name="T86" fmla="*/ 1 w 411"/>
                <a:gd name="T87" fmla="*/ 347 h 752"/>
                <a:gd name="T88" fmla="*/ 0 w 411"/>
                <a:gd name="T89" fmla="*/ 61 h 752"/>
                <a:gd name="T90" fmla="*/ 8 w 411"/>
                <a:gd name="T91" fmla="*/ 38 h 752"/>
                <a:gd name="T92" fmla="*/ 24 w 411"/>
                <a:gd name="T93" fmla="*/ 23 h 752"/>
                <a:gd name="T94" fmla="*/ 50 w 411"/>
                <a:gd name="T95" fmla="*/ 9 h 752"/>
                <a:gd name="T96" fmla="*/ 78 w 411"/>
                <a:gd name="T97" fmla="*/ 2 h 7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11"/>
                <a:gd name="T148" fmla="*/ 0 h 752"/>
                <a:gd name="T149" fmla="*/ 411 w 411"/>
                <a:gd name="T150" fmla="*/ 752 h 75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11" h="752">
                  <a:moveTo>
                    <a:pt x="98" y="0"/>
                  </a:moveTo>
                  <a:lnTo>
                    <a:pt x="314" y="1"/>
                  </a:lnTo>
                  <a:lnTo>
                    <a:pt x="320" y="1"/>
                  </a:lnTo>
                  <a:lnTo>
                    <a:pt x="326" y="1"/>
                  </a:lnTo>
                  <a:lnTo>
                    <a:pt x="331" y="2"/>
                  </a:lnTo>
                  <a:lnTo>
                    <a:pt x="337" y="3"/>
                  </a:lnTo>
                  <a:lnTo>
                    <a:pt x="342" y="4"/>
                  </a:lnTo>
                  <a:lnTo>
                    <a:pt x="347" y="5"/>
                  </a:lnTo>
                  <a:lnTo>
                    <a:pt x="353" y="7"/>
                  </a:lnTo>
                  <a:lnTo>
                    <a:pt x="358" y="8"/>
                  </a:lnTo>
                  <a:lnTo>
                    <a:pt x="363" y="10"/>
                  </a:lnTo>
                  <a:lnTo>
                    <a:pt x="367" y="13"/>
                  </a:lnTo>
                  <a:lnTo>
                    <a:pt x="374" y="16"/>
                  </a:lnTo>
                  <a:lnTo>
                    <a:pt x="379" y="18"/>
                  </a:lnTo>
                  <a:lnTo>
                    <a:pt x="386" y="23"/>
                  </a:lnTo>
                  <a:lnTo>
                    <a:pt x="391" y="27"/>
                  </a:lnTo>
                  <a:lnTo>
                    <a:pt x="396" y="32"/>
                  </a:lnTo>
                  <a:lnTo>
                    <a:pt x="400" y="36"/>
                  </a:lnTo>
                  <a:lnTo>
                    <a:pt x="404" y="42"/>
                  </a:lnTo>
                  <a:lnTo>
                    <a:pt x="406" y="46"/>
                  </a:lnTo>
                  <a:lnTo>
                    <a:pt x="409" y="53"/>
                  </a:lnTo>
                  <a:lnTo>
                    <a:pt x="410" y="58"/>
                  </a:lnTo>
                  <a:lnTo>
                    <a:pt x="410" y="63"/>
                  </a:lnTo>
                  <a:lnTo>
                    <a:pt x="409" y="342"/>
                  </a:lnTo>
                  <a:lnTo>
                    <a:pt x="409" y="345"/>
                  </a:lnTo>
                  <a:lnTo>
                    <a:pt x="407" y="347"/>
                  </a:lnTo>
                  <a:lnTo>
                    <a:pt x="405" y="351"/>
                  </a:lnTo>
                  <a:lnTo>
                    <a:pt x="404" y="354"/>
                  </a:lnTo>
                  <a:lnTo>
                    <a:pt x="400" y="357"/>
                  </a:lnTo>
                  <a:lnTo>
                    <a:pt x="397" y="361"/>
                  </a:lnTo>
                  <a:lnTo>
                    <a:pt x="393" y="364"/>
                  </a:lnTo>
                  <a:lnTo>
                    <a:pt x="387" y="367"/>
                  </a:lnTo>
                  <a:lnTo>
                    <a:pt x="383" y="368"/>
                  </a:lnTo>
                  <a:lnTo>
                    <a:pt x="378" y="368"/>
                  </a:lnTo>
                  <a:lnTo>
                    <a:pt x="373" y="368"/>
                  </a:lnTo>
                  <a:lnTo>
                    <a:pt x="367" y="368"/>
                  </a:lnTo>
                  <a:lnTo>
                    <a:pt x="362" y="368"/>
                  </a:lnTo>
                  <a:lnTo>
                    <a:pt x="358" y="366"/>
                  </a:lnTo>
                  <a:lnTo>
                    <a:pt x="354" y="365"/>
                  </a:lnTo>
                  <a:lnTo>
                    <a:pt x="351" y="362"/>
                  </a:lnTo>
                  <a:lnTo>
                    <a:pt x="347" y="360"/>
                  </a:lnTo>
                  <a:lnTo>
                    <a:pt x="344" y="357"/>
                  </a:lnTo>
                  <a:lnTo>
                    <a:pt x="342" y="354"/>
                  </a:lnTo>
                  <a:lnTo>
                    <a:pt x="340" y="352"/>
                  </a:lnTo>
                  <a:lnTo>
                    <a:pt x="340" y="349"/>
                  </a:lnTo>
                  <a:lnTo>
                    <a:pt x="338" y="346"/>
                  </a:lnTo>
                  <a:lnTo>
                    <a:pt x="337" y="344"/>
                  </a:lnTo>
                  <a:lnTo>
                    <a:pt x="337" y="340"/>
                  </a:lnTo>
                  <a:lnTo>
                    <a:pt x="337" y="127"/>
                  </a:lnTo>
                  <a:lnTo>
                    <a:pt x="313" y="127"/>
                  </a:lnTo>
                  <a:lnTo>
                    <a:pt x="313" y="709"/>
                  </a:lnTo>
                  <a:lnTo>
                    <a:pt x="313" y="715"/>
                  </a:lnTo>
                  <a:lnTo>
                    <a:pt x="311" y="721"/>
                  </a:lnTo>
                  <a:lnTo>
                    <a:pt x="309" y="727"/>
                  </a:lnTo>
                  <a:lnTo>
                    <a:pt x="306" y="733"/>
                  </a:lnTo>
                  <a:lnTo>
                    <a:pt x="300" y="737"/>
                  </a:lnTo>
                  <a:lnTo>
                    <a:pt x="297" y="742"/>
                  </a:lnTo>
                  <a:lnTo>
                    <a:pt x="292" y="744"/>
                  </a:lnTo>
                  <a:lnTo>
                    <a:pt x="286" y="748"/>
                  </a:lnTo>
                  <a:lnTo>
                    <a:pt x="280" y="749"/>
                  </a:lnTo>
                  <a:lnTo>
                    <a:pt x="275" y="750"/>
                  </a:lnTo>
                  <a:lnTo>
                    <a:pt x="271" y="750"/>
                  </a:lnTo>
                  <a:lnTo>
                    <a:pt x="266" y="751"/>
                  </a:lnTo>
                  <a:lnTo>
                    <a:pt x="261" y="751"/>
                  </a:lnTo>
                  <a:lnTo>
                    <a:pt x="255" y="750"/>
                  </a:lnTo>
                  <a:lnTo>
                    <a:pt x="248" y="749"/>
                  </a:lnTo>
                  <a:lnTo>
                    <a:pt x="242" y="746"/>
                  </a:lnTo>
                  <a:lnTo>
                    <a:pt x="237" y="744"/>
                  </a:lnTo>
                  <a:lnTo>
                    <a:pt x="233" y="741"/>
                  </a:lnTo>
                  <a:lnTo>
                    <a:pt x="229" y="738"/>
                  </a:lnTo>
                  <a:lnTo>
                    <a:pt x="225" y="734"/>
                  </a:lnTo>
                  <a:lnTo>
                    <a:pt x="222" y="729"/>
                  </a:lnTo>
                  <a:lnTo>
                    <a:pt x="220" y="727"/>
                  </a:lnTo>
                  <a:lnTo>
                    <a:pt x="219" y="722"/>
                  </a:lnTo>
                  <a:lnTo>
                    <a:pt x="217" y="718"/>
                  </a:lnTo>
                  <a:lnTo>
                    <a:pt x="216" y="714"/>
                  </a:lnTo>
                  <a:lnTo>
                    <a:pt x="216" y="359"/>
                  </a:lnTo>
                  <a:lnTo>
                    <a:pt x="193" y="359"/>
                  </a:lnTo>
                  <a:lnTo>
                    <a:pt x="192" y="712"/>
                  </a:lnTo>
                  <a:lnTo>
                    <a:pt x="191" y="717"/>
                  </a:lnTo>
                  <a:lnTo>
                    <a:pt x="190" y="722"/>
                  </a:lnTo>
                  <a:lnTo>
                    <a:pt x="187" y="728"/>
                  </a:lnTo>
                  <a:lnTo>
                    <a:pt x="184" y="733"/>
                  </a:lnTo>
                  <a:lnTo>
                    <a:pt x="180" y="738"/>
                  </a:lnTo>
                  <a:lnTo>
                    <a:pt x="175" y="742"/>
                  </a:lnTo>
                  <a:lnTo>
                    <a:pt x="169" y="746"/>
                  </a:lnTo>
                  <a:lnTo>
                    <a:pt x="162" y="748"/>
                  </a:lnTo>
                  <a:lnTo>
                    <a:pt x="155" y="750"/>
                  </a:lnTo>
                  <a:lnTo>
                    <a:pt x="148" y="751"/>
                  </a:lnTo>
                  <a:lnTo>
                    <a:pt x="141" y="751"/>
                  </a:lnTo>
                  <a:lnTo>
                    <a:pt x="135" y="750"/>
                  </a:lnTo>
                  <a:lnTo>
                    <a:pt x="130" y="749"/>
                  </a:lnTo>
                  <a:lnTo>
                    <a:pt x="124" y="748"/>
                  </a:lnTo>
                  <a:lnTo>
                    <a:pt x="119" y="746"/>
                  </a:lnTo>
                  <a:lnTo>
                    <a:pt x="114" y="743"/>
                  </a:lnTo>
                  <a:lnTo>
                    <a:pt x="109" y="738"/>
                  </a:lnTo>
                  <a:lnTo>
                    <a:pt x="106" y="735"/>
                  </a:lnTo>
                  <a:lnTo>
                    <a:pt x="103" y="731"/>
                  </a:lnTo>
                  <a:lnTo>
                    <a:pt x="99" y="727"/>
                  </a:lnTo>
                  <a:lnTo>
                    <a:pt x="99" y="723"/>
                  </a:lnTo>
                  <a:lnTo>
                    <a:pt x="97" y="719"/>
                  </a:lnTo>
                  <a:lnTo>
                    <a:pt x="95" y="712"/>
                  </a:lnTo>
                  <a:lnTo>
                    <a:pt x="96" y="127"/>
                  </a:lnTo>
                  <a:lnTo>
                    <a:pt x="72" y="127"/>
                  </a:lnTo>
                  <a:lnTo>
                    <a:pt x="72" y="340"/>
                  </a:lnTo>
                  <a:lnTo>
                    <a:pt x="71" y="344"/>
                  </a:lnTo>
                  <a:lnTo>
                    <a:pt x="70" y="349"/>
                  </a:lnTo>
                  <a:lnTo>
                    <a:pt x="68" y="352"/>
                  </a:lnTo>
                  <a:lnTo>
                    <a:pt x="65" y="356"/>
                  </a:lnTo>
                  <a:lnTo>
                    <a:pt x="64" y="357"/>
                  </a:lnTo>
                  <a:lnTo>
                    <a:pt x="62" y="359"/>
                  </a:lnTo>
                  <a:lnTo>
                    <a:pt x="59" y="361"/>
                  </a:lnTo>
                  <a:lnTo>
                    <a:pt x="57" y="363"/>
                  </a:lnTo>
                  <a:lnTo>
                    <a:pt x="54" y="365"/>
                  </a:lnTo>
                  <a:lnTo>
                    <a:pt x="51" y="366"/>
                  </a:lnTo>
                  <a:lnTo>
                    <a:pt x="47" y="368"/>
                  </a:lnTo>
                  <a:lnTo>
                    <a:pt x="44" y="368"/>
                  </a:lnTo>
                  <a:lnTo>
                    <a:pt x="41" y="368"/>
                  </a:lnTo>
                  <a:lnTo>
                    <a:pt x="39" y="368"/>
                  </a:lnTo>
                  <a:lnTo>
                    <a:pt x="32" y="368"/>
                  </a:lnTo>
                  <a:lnTo>
                    <a:pt x="29" y="368"/>
                  </a:lnTo>
                  <a:lnTo>
                    <a:pt x="26" y="368"/>
                  </a:lnTo>
                  <a:lnTo>
                    <a:pt x="21" y="367"/>
                  </a:lnTo>
                  <a:lnTo>
                    <a:pt x="19" y="365"/>
                  </a:lnTo>
                  <a:lnTo>
                    <a:pt x="16" y="364"/>
                  </a:lnTo>
                  <a:lnTo>
                    <a:pt x="13" y="362"/>
                  </a:lnTo>
                  <a:lnTo>
                    <a:pt x="11" y="361"/>
                  </a:lnTo>
                  <a:lnTo>
                    <a:pt x="8" y="357"/>
                  </a:lnTo>
                  <a:lnTo>
                    <a:pt x="6" y="356"/>
                  </a:lnTo>
                  <a:lnTo>
                    <a:pt x="4" y="353"/>
                  </a:lnTo>
                  <a:lnTo>
                    <a:pt x="3" y="351"/>
                  </a:lnTo>
                  <a:lnTo>
                    <a:pt x="1" y="347"/>
                  </a:lnTo>
                  <a:lnTo>
                    <a:pt x="1" y="345"/>
                  </a:lnTo>
                  <a:lnTo>
                    <a:pt x="0" y="342"/>
                  </a:lnTo>
                  <a:lnTo>
                    <a:pt x="0" y="61"/>
                  </a:lnTo>
                  <a:lnTo>
                    <a:pt x="1" y="52"/>
                  </a:lnTo>
                  <a:lnTo>
                    <a:pt x="3" y="45"/>
                  </a:lnTo>
                  <a:lnTo>
                    <a:pt x="8" y="38"/>
                  </a:lnTo>
                  <a:lnTo>
                    <a:pt x="13" y="32"/>
                  </a:lnTo>
                  <a:lnTo>
                    <a:pt x="19" y="28"/>
                  </a:lnTo>
                  <a:lnTo>
                    <a:pt x="24" y="23"/>
                  </a:lnTo>
                  <a:lnTo>
                    <a:pt x="33" y="17"/>
                  </a:lnTo>
                  <a:lnTo>
                    <a:pt x="43" y="13"/>
                  </a:lnTo>
                  <a:lnTo>
                    <a:pt x="50" y="9"/>
                  </a:lnTo>
                  <a:lnTo>
                    <a:pt x="57" y="7"/>
                  </a:lnTo>
                  <a:lnTo>
                    <a:pt x="68" y="4"/>
                  </a:lnTo>
                  <a:lnTo>
                    <a:pt x="78" y="2"/>
                  </a:lnTo>
                  <a:lnTo>
                    <a:pt x="88" y="1"/>
                  </a:lnTo>
                  <a:lnTo>
                    <a:pt x="98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7" name="Oval 12"/>
            <p:cNvSpPr>
              <a:spLocks noChangeArrowheads="1"/>
            </p:cNvSpPr>
            <p:nvPr/>
          </p:nvSpPr>
          <p:spPr bwMode="auto">
            <a:xfrm>
              <a:off x="1062" y="2707"/>
              <a:ext cx="158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0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1174924" y="2420774"/>
            <a:ext cx="428625" cy="142876"/>
          </a:xfrm>
          <a:prstGeom prst="line">
            <a:avLst/>
          </a:prstGeom>
          <a:noFill/>
          <a:ln w="101600" cap="rnd">
            <a:solidFill>
              <a:srgbClr val="F60A26"/>
            </a:solidFill>
            <a:round/>
            <a:headEnd type="oval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1532112" y="2079813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400" dirty="0">
                <a:latin typeface="Arial" pitchFamily="34" charset="0"/>
                <a:cs typeface="Arial" pitchFamily="34" charset="0"/>
              </a:rPr>
              <a:t>инфицирование</a:t>
            </a:r>
            <a:endParaRPr lang="en-US" altLang="ru-RU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532112" y="2420774"/>
            <a:ext cx="428625" cy="928688"/>
            <a:chOff x="946" y="2707"/>
            <a:chExt cx="411" cy="926"/>
          </a:xfrm>
        </p:grpSpPr>
        <p:sp>
          <p:nvSpPr>
            <p:cNvPr id="11284" name="Freeform 26"/>
            <p:cNvSpPr>
              <a:spLocks/>
            </p:cNvSpPr>
            <p:nvPr/>
          </p:nvSpPr>
          <p:spPr bwMode="auto">
            <a:xfrm>
              <a:off x="946" y="2881"/>
              <a:ext cx="411" cy="752"/>
            </a:xfrm>
            <a:custGeom>
              <a:avLst/>
              <a:gdLst>
                <a:gd name="T0" fmla="*/ 320 w 411"/>
                <a:gd name="T1" fmla="*/ 1 h 752"/>
                <a:gd name="T2" fmla="*/ 337 w 411"/>
                <a:gd name="T3" fmla="*/ 3 h 752"/>
                <a:gd name="T4" fmla="*/ 353 w 411"/>
                <a:gd name="T5" fmla="*/ 7 h 752"/>
                <a:gd name="T6" fmla="*/ 367 w 411"/>
                <a:gd name="T7" fmla="*/ 13 h 752"/>
                <a:gd name="T8" fmla="*/ 386 w 411"/>
                <a:gd name="T9" fmla="*/ 23 h 752"/>
                <a:gd name="T10" fmla="*/ 400 w 411"/>
                <a:gd name="T11" fmla="*/ 36 h 752"/>
                <a:gd name="T12" fmla="*/ 409 w 411"/>
                <a:gd name="T13" fmla="*/ 53 h 752"/>
                <a:gd name="T14" fmla="*/ 409 w 411"/>
                <a:gd name="T15" fmla="*/ 342 h 752"/>
                <a:gd name="T16" fmla="*/ 405 w 411"/>
                <a:gd name="T17" fmla="*/ 351 h 752"/>
                <a:gd name="T18" fmla="*/ 397 w 411"/>
                <a:gd name="T19" fmla="*/ 361 h 752"/>
                <a:gd name="T20" fmla="*/ 383 w 411"/>
                <a:gd name="T21" fmla="*/ 368 h 752"/>
                <a:gd name="T22" fmla="*/ 367 w 411"/>
                <a:gd name="T23" fmla="*/ 368 h 752"/>
                <a:gd name="T24" fmla="*/ 354 w 411"/>
                <a:gd name="T25" fmla="*/ 365 h 752"/>
                <a:gd name="T26" fmla="*/ 344 w 411"/>
                <a:gd name="T27" fmla="*/ 357 h 752"/>
                <a:gd name="T28" fmla="*/ 340 w 411"/>
                <a:gd name="T29" fmla="*/ 349 h 752"/>
                <a:gd name="T30" fmla="*/ 337 w 411"/>
                <a:gd name="T31" fmla="*/ 340 h 752"/>
                <a:gd name="T32" fmla="*/ 313 w 411"/>
                <a:gd name="T33" fmla="*/ 709 h 752"/>
                <a:gd name="T34" fmla="*/ 309 w 411"/>
                <a:gd name="T35" fmla="*/ 727 h 752"/>
                <a:gd name="T36" fmla="*/ 297 w 411"/>
                <a:gd name="T37" fmla="*/ 742 h 752"/>
                <a:gd name="T38" fmla="*/ 280 w 411"/>
                <a:gd name="T39" fmla="*/ 749 h 752"/>
                <a:gd name="T40" fmla="*/ 266 w 411"/>
                <a:gd name="T41" fmla="*/ 751 h 752"/>
                <a:gd name="T42" fmla="*/ 248 w 411"/>
                <a:gd name="T43" fmla="*/ 749 h 752"/>
                <a:gd name="T44" fmla="*/ 233 w 411"/>
                <a:gd name="T45" fmla="*/ 741 h 752"/>
                <a:gd name="T46" fmla="*/ 222 w 411"/>
                <a:gd name="T47" fmla="*/ 729 h 752"/>
                <a:gd name="T48" fmla="*/ 217 w 411"/>
                <a:gd name="T49" fmla="*/ 718 h 752"/>
                <a:gd name="T50" fmla="*/ 193 w 411"/>
                <a:gd name="T51" fmla="*/ 359 h 752"/>
                <a:gd name="T52" fmla="*/ 190 w 411"/>
                <a:gd name="T53" fmla="*/ 722 h 752"/>
                <a:gd name="T54" fmla="*/ 180 w 411"/>
                <a:gd name="T55" fmla="*/ 738 h 752"/>
                <a:gd name="T56" fmla="*/ 162 w 411"/>
                <a:gd name="T57" fmla="*/ 748 h 752"/>
                <a:gd name="T58" fmla="*/ 141 w 411"/>
                <a:gd name="T59" fmla="*/ 751 h 752"/>
                <a:gd name="T60" fmla="*/ 124 w 411"/>
                <a:gd name="T61" fmla="*/ 748 h 752"/>
                <a:gd name="T62" fmla="*/ 109 w 411"/>
                <a:gd name="T63" fmla="*/ 738 h 752"/>
                <a:gd name="T64" fmla="*/ 99 w 411"/>
                <a:gd name="T65" fmla="*/ 727 h 752"/>
                <a:gd name="T66" fmla="*/ 95 w 411"/>
                <a:gd name="T67" fmla="*/ 712 h 752"/>
                <a:gd name="T68" fmla="*/ 72 w 411"/>
                <a:gd name="T69" fmla="*/ 340 h 752"/>
                <a:gd name="T70" fmla="*/ 68 w 411"/>
                <a:gd name="T71" fmla="*/ 352 h 752"/>
                <a:gd name="T72" fmla="*/ 62 w 411"/>
                <a:gd name="T73" fmla="*/ 359 h 752"/>
                <a:gd name="T74" fmla="*/ 54 w 411"/>
                <a:gd name="T75" fmla="*/ 365 h 752"/>
                <a:gd name="T76" fmla="*/ 44 w 411"/>
                <a:gd name="T77" fmla="*/ 368 h 752"/>
                <a:gd name="T78" fmla="*/ 32 w 411"/>
                <a:gd name="T79" fmla="*/ 368 h 752"/>
                <a:gd name="T80" fmla="*/ 21 w 411"/>
                <a:gd name="T81" fmla="*/ 367 h 752"/>
                <a:gd name="T82" fmla="*/ 13 w 411"/>
                <a:gd name="T83" fmla="*/ 362 h 752"/>
                <a:gd name="T84" fmla="*/ 6 w 411"/>
                <a:gd name="T85" fmla="*/ 356 h 752"/>
                <a:gd name="T86" fmla="*/ 1 w 411"/>
                <a:gd name="T87" fmla="*/ 347 h 752"/>
                <a:gd name="T88" fmla="*/ 0 w 411"/>
                <a:gd name="T89" fmla="*/ 61 h 752"/>
                <a:gd name="T90" fmla="*/ 8 w 411"/>
                <a:gd name="T91" fmla="*/ 38 h 752"/>
                <a:gd name="T92" fmla="*/ 24 w 411"/>
                <a:gd name="T93" fmla="*/ 23 h 752"/>
                <a:gd name="T94" fmla="*/ 50 w 411"/>
                <a:gd name="T95" fmla="*/ 9 h 752"/>
                <a:gd name="T96" fmla="*/ 78 w 411"/>
                <a:gd name="T97" fmla="*/ 2 h 7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11"/>
                <a:gd name="T148" fmla="*/ 0 h 752"/>
                <a:gd name="T149" fmla="*/ 411 w 411"/>
                <a:gd name="T150" fmla="*/ 752 h 75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11" h="752">
                  <a:moveTo>
                    <a:pt x="98" y="0"/>
                  </a:moveTo>
                  <a:lnTo>
                    <a:pt x="314" y="1"/>
                  </a:lnTo>
                  <a:lnTo>
                    <a:pt x="320" y="1"/>
                  </a:lnTo>
                  <a:lnTo>
                    <a:pt x="326" y="1"/>
                  </a:lnTo>
                  <a:lnTo>
                    <a:pt x="331" y="2"/>
                  </a:lnTo>
                  <a:lnTo>
                    <a:pt x="337" y="3"/>
                  </a:lnTo>
                  <a:lnTo>
                    <a:pt x="342" y="4"/>
                  </a:lnTo>
                  <a:lnTo>
                    <a:pt x="347" y="5"/>
                  </a:lnTo>
                  <a:lnTo>
                    <a:pt x="353" y="7"/>
                  </a:lnTo>
                  <a:lnTo>
                    <a:pt x="358" y="8"/>
                  </a:lnTo>
                  <a:lnTo>
                    <a:pt x="363" y="10"/>
                  </a:lnTo>
                  <a:lnTo>
                    <a:pt x="367" y="13"/>
                  </a:lnTo>
                  <a:lnTo>
                    <a:pt x="374" y="16"/>
                  </a:lnTo>
                  <a:lnTo>
                    <a:pt x="379" y="18"/>
                  </a:lnTo>
                  <a:lnTo>
                    <a:pt x="386" y="23"/>
                  </a:lnTo>
                  <a:lnTo>
                    <a:pt x="391" y="27"/>
                  </a:lnTo>
                  <a:lnTo>
                    <a:pt x="396" y="32"/>
                  </a:lnTo>
                  <a:lnTo>
                    <a:pt x="400" y="36"/>
                  </a:lnTo>
                  <a:lnTo>
                    <a:pt x="404" y="42"/>
                  </a:lnTo>
                  <a:lnTo>
                    <a:pt x="406" y="46"/>
                  </a:lnTo>
                  <a:lnTo>
                    <a:pt x="409" y="53"/>
                  </a:lnTo>
                  <a:lnTo>
                    <a:pt x="410" y="58"/>
                  </a:lnTo>
                  <a:lnTo>
                    <a:pt x="410" y="63"/>
                  </a:lnTo>
                  <a:lnTo>
                    <a:pt x="409" y="342"/>
                  </a:lnTo>
                  <a:lnTo>
                    <a:pt x="409" y="345"/>
                  </a:lnTo>
                  <a:lnTo>
                    <a:pt x="407" y="347"/>
                  </a:lnTo>
                  <a:lnTo>
                    <a:pt x="405" y="351"/>
                  </a:lnTo>
                  <a:lnTo>
                    <a:pt x="404" y="354"/>
                  </a:lnTo>
                  <a:lnTo>
                    <a:pt x="400" y="357"/>
                  </a:lnTo>
                  <a:lnTo>
                    <a:pt x="397" y="361"/>
                  </a:lnTo>
                  <a:lnTo>
                    <a:pt x="393" y="364"/>
                  </a:lnTo>
                  <a:lnTo>
                    <a:pt x="387" y="367"/>
                  </a:lnTo>
                  <a:lnTo>
                    <a:pt x="383" y="368"/>
                  </a:lnTo>
                  <a:lnTo>
                    <a:pt x="378" y="368"/>
                  </a:lnTo>
                  <a:lnTo>
                    <a:pt x="373" y="368"/>
                  </a:lnTo>
                  <a:lnTo>
                    <a:pt x="367" y="368"/>
                  </a:lnTo>
                  <a:lnTo>
                    <a:pt x="362" y="368"/>
                  </a:lnTo>
                  <a:lnTo>
                    <a:pt x="358" y="366"/>
                  </a:lnTo>
                  <a:lnTo>
                    <a:pt x="354" y="365"/>
                  </a:lnTo>
                  <a:lnTo>
                    <a:pt x="351" y="362"/>
                  </a:lnTo>
                  <a:lnTo>
                    <a:pt x="347" y="360"/>
                  </a:lnTo>
                  <a:lnTo>
                    <a:pt x="344" y="357"/>
                  </a:lnTo>
                  <a:lnTo>
                    <a:pt x="342" y="354"/>
                  </a:lnTo>
                  <a:lnTo>
                    <a:pt x="340" y="352"/>
                  </a:lnTo>
                  <a:lnTo>
                    <a:pt x="340" y="349"/>
                  </a:lnTo>
                  <a:lnTo>
                    <a:pt x="338" y="346"/>
                  </a:lnTo>
                  <a:lnTo>
                    <a:pt x="337" y="344"/>
                  </a:lnTo>
                  <a:lnTo>
                    <a:pt x="337" y="340"/>
                  </a:lnTo>
                  <a:lnTo>
                    <a:pt x="337" y="127"/>
                  </a:lnTo>
                  <a:lnTo>
                    <a:pt x="313" y="127"/>
                  </a:lnTo>
                  <a:lnTo>
                    <a:pt x="313" y="709"/>
                  </a:lnTo>
                  <a:lnTo>
                    <a:pt x="313" y="715"/>
                  </a:lnTo>
                  <a:lnTo>
                    <a:pt x="311" y="721"/>
                  </a:lnTo>
                  <a:lnTo>
                    <a:pt x="309" y="727"/>
                  </a:lnTo>
                  <a:lnTo>
                    <a:pt x="306" y="733"/>
                  </a:lnTo>
                  <a:lnTo>
                    <a:pt x="300" y="737"/>
                  </a:lnTo>
                  <a:lnTo>
                    <a:pt x="297" y="742"/>
                  </a:lnTo>
                  <a:lnTo>
                    <a:pt x="292" y="744"/>
                  </a:lnTo>
                  <a:lnTo>
                    <a:pt x="286" y="748"/>
                  </a:lnTo>
                  <a:lnTo>
                    <a:pt x="280" y="749"/>
                  </a:lnTo>
                  <a:lnTo>
                    <a:pt x="275" y="750"/>
                  </a:lnTo>
                  <a:lnTo>
                    <a:pt x="271" y="750"/>
                  </a:lnTo>
                  <a:lnTo>
                    <a:pt x="266" y="751"/>
                  </a:lnTo>
                  <a:lnTo>
                    <a:pt x="261" y="751"/>
                  </a:lnTo>
                  <a:lnTo>
                    <a:pt x="255" y="750"/>
                  </a:lnTo>
                  <a:lnTo>
                    <a:pt x="248" y="749"/>
                  </a:lnTo>
                  <a:lnTo>
                    <a:pt x="242" y="746"/>
                  </a:lnTo>
                  <a:lnTo>
                    <a:pt x="237" y="744"/>
                  </a:lnTo>
                  <a:lnTo>
                    <a:pt x="233" y="741"/>
                  </a:lnTo>
                  <a:lnTo>
                    <a:pt x="229" y="738"/>
                  </a:lnTo>
                  <a:lnTo>
                    <a:pt x="225" y="734"/>
                  </a:lnTo>
                  <a:lnTo>
                    <a:pt x="222" y="729"/>
                  </a:lnTo>
                  <a:lnTo>
                    <a:pt x="220" y="727"/>
                  </a:lnTo>
                  <a:lnTo>
                    <a:pt x="219" y="722"/>
                  </a:lnTo>
                  <a:lnTo>
                    <a:pt x="217" y="718"/>
                  </a:lnTo>
                  <a:lnTo>
                    <a:pt x="216" y="714"/>
                  </a:lnTo>
                  <a:lnTo>
                    <a:pt x="216" y="359"/>
                  </a:lnTo>
                  <a:lnTo>
                    <a:pt x="193" y="359"/>
                  </a:lnTo>
                  <a:lnTo>
                    <a:pt x="192" y="712"/>
                  </a:lnTo>
                  <a:lnTo>
                    <a:pt x="191" y="717"/>
                  </a:lnTo>
                  <a:lnTo>
                    <a:pt x="190" y="722"/>
                  </a:lnTo>
                  <a:lnTo>
                    <a:pt x="187" y="728"/>
                  </a:lnTo>
                  <a:lnTo>
                    <a:pt x="184" y="733"/>
                  </a:lnTo>
                  <a:lnTo>
                    <a:pt x="180" y="738"/>
                  </a:lnTo>
                  <a:lnTo>
                    <a:pt x="175" y="742"/>
                  </a:lnTo>
                  <a:lnTo>
                    <a:pt x="169" y="746"/>
                  </a:lnTo>
                  <a:lnTo>
                    <a:pt x="162" y="748"/>
                  </a:lnTo>
                  <a:lnTo>
                    <a:pt x="155" y="750"/>
                  </a:lnTo>
                  <a:lnTo>
                    <a:pt x="148" y="751"/>
                  </a:lnTo>
                  <a:lnTo>
                    <a:pt x="141" y="751"/>
                  </a:lnTo>
                  <a:lnTo>
                    <a:pt x="135" y="750"/>
                  </a:lnTo>
                  <a:lnTo>
                    <a:pt x="130" y="749"/>
                  </a:lnTo>
                  <a:lnTo>
                    <a:pt x="124" y="748"/>
                  </a:lnTo>
                  <a:lnTo>
                    <a:pt x="119" y="746"/>
                  </a:lnTo>
                  <a:lnTo>
                    <a:pt x="114" y="743"/>
                  </a:lnTo>
                  <a:lnTo>
                    <a:pt x="109" y="738"/>
                  </a:lnTo>
                  <a:lnTo>
                    <a:pt x="106" y="735"/>
                  </a:lnTo>
                  <a:lnTo>
                    <a:pt x="103" y="731"/>
                  </a:lnTo>
                  <a:lnTo>
                    <a:pt x="99" y="727"/>
                  </a:lnTo>
                  <a:lnTo>
                    <a:pt x="99" y="723"/>
                  </a:lnTo>
                  <a:lnTo>
                    <a:pt x="97" y="719"/>
                  </a:lnTo>
                  <a:lnTo>
                    <a:pt x="95" y="712"/>
                  </a:lnTo>
                  <a:lnTo>
                    <a:pt x="96" y="127"/>
                  </a:lnTo>
                  <a:lnTo>
                    <a:pt x="72" y="127"/>
                  </a:lnTo>
                  <a:lnTo>
                    <a:pt x="72" y="340"/>
                  </a:lnTo>
                  <a:lnTo>
                    <a:pt x="71" y="344"/>
                  </a:lnTo>
                  <a:lnTo>
                    <a:pt x="70" y="349"/>
                  </a:lnTo>
                  <a:lnTo>
                    <a:pt x="68" y="352"/>
                  </a:lnTo>
                  <a:lnTo>
                    <a:pt x="65" y="356"/>
                  </a:lnTo>
                  <a:lnTo>
                    <a:pt x="64" y="357"/>
                  </a:lnTo>
                  <a:lnTo>
                    <a:pt x="62" y="359"/>
                  </a:lnTo>
                  <a:lnTo>
                    <a:pt x="59" y="361"/>
                  </a:lnTo>
                  <a:lnTo>
                    <a:pt x="57" y="363"/>
                  </a:lnTo>
                  <a:lnTo>
                    <a:pt x="54" y="365"/>
                  </a:lnTo>
                  <a:lnTo>
                    <a:pt x="51" y="366"/>
                  </a:lnTo>
                  <a:lnTo>
                    <a:pt x="47" y="368"/>
                  </a:lnTo>
                  <a:lnTo>
                    <a:pt x="44" y="368"/>
                  </a:lnTo>
                  <a:lnTo>
                    <a:pt x="41" y="368"/>
                  </a:lnTo>
                  <a:lnTo>
                    <a:pt x="39" y="368"/>
                  </a:lnTo>
                  <a:lnTo>
                    <a:pt x="32" y="368"/>
                  </a:lnTo>
                  <a:lnTo>
                    <a:pt x="29" y="368"/>
                  </a:lnTo>
                  <a:lnTo>
                    <a:pt x="26" y="368"/>
                  </a:lnTo>
                  <a:lnTo>
                    <a:pt x="21" y="367"/>
                  </a:lnTo>
                  <a:lnTo>
                    <a:pt x="19" y="365"/>
                  </a:lnTo>
                  <a:lnTo>
                    <a:pt x="16" y="364"/>
                  </a:lnTo>
                  <a:lnTo>
                    <a:pt x="13" y="362"/>
                  </a:lnTo>
                  <a:lnTo>
                    <a:pt x="11" y="361"/>
                  </a:lnTo>
                  <a:lnTo>
                    <a:pt x="8" y="357"/>
                  </a:lnTo>
                  <a:lnTo>
                    <a:pt x="6" y="356"/>
                  </a:lnTo>
                  <a:lnTo>
                    <a:pt x="4" y="353"/>
                  </a:lnTo>
                  <a:lnTo>
                    <a:pt x="3" y="351"/>
                  </a:lnTo>
                  <a:lnTo>
                    <a:pt x="1" y="347"/>
                  </a:lnTo>
                  <a:lnTo>
                    <a:pt x="1" y="345"/>
                  </a:lnTo>
                  <a:lnTo>
                    <a:pt x="0" y="342"/>
                  </a:lnTo>
                  <a:lnTo>
                    <a:pt x="0" y="61"/>
                  </a:lnTo>
                  <a:lnTo>
                    <a:pt x="1" y="52"/>
                  </a:lnTo>
                  <a:lnTo>
                    <a:pt x="3" y="45"/>
                  </a:lnTo>
                  <a:lnTo>
                    <a:pt x="8" y="38"/>
                  </a:lnTo>
                  <a:lnTo>
                    <a:pt x="13" y="32"/>
                  </a:lnTo>
                  <a:lnTo>
                    <a:pt x="19" y="28"/>
                  </a:lnTo>
                  <a:lnTo>
                    <a:pt x="24" y="23"/>
                  </a:lnTo>
                  <a:lnTo>
                    <a:pt x="33" y="17"/>
                  </a:lnTo>
                  <a:lnTo>
                    <a:pt x="43" y="13"/>
                  </a:lnTo>
                  <a:lnTo>
                    <a:pt x="50" y="9"/>
                  </a:lnTo>
                  <a:lnTo>
                    <a:pt x="57" y="7"/>
                  </a:lnTo>
                  <a:lnTo>
                    <a:pt x="68" y="4"/>
                  </a:lnTo>
                  <a:lnTo>
                    <a:pt x="78" y="2"/>
                  </a:lnTo>
                  <a:lnTo>
                    <a:pt x="88" y="1"/>
                  </a:lnTo>
                  <a:lnTo>
                    <a:pt x="98" y="0"/>
                  </a:lnTo>
                </a:path>
              </a:pathLst>
            </a:custGeom>
            <a:solidFill>
              <a:srgbClr val="FF9933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5" name="Oval 27"/>
            <p:cNvSpPr>
              <a:spLocks noChangeArrowheads="1"/>
            </p:cNvSpPr>
            <p:nvPr/>
          </p:nvSpPr>
          <p:spPr bwMode="auto">
            <a:xfrm>
              <a:off x="1062" y="2707"/>
              <a:ext cx="158" cy="136"/>
            </a:xfrm>
            <a:prstGeom prst="ellipse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0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Line 16"/>
          <p:cNvSpPr>
            <a:spLocks noChangeShapeType="1"/>
          </p:cNvSpPr>
          <p:nvPr/>
        </p:nvSpPr>
        <p:spPr bwMode="auto">
          <a:xfrm flipV="1">
            <a:off x="2114724" y="3278024"/>
            <a:ext cx="1274763" cy="46038"/>
          </a:xfrm>
          <a:prstGeom prst="line">
            <a:avLst/>
          </a:prstGeom>
          <a:noFill/>
          <a:ln w="101600" cap="rnd">
            <a:pattFill prst="dkVert">
              <a:fgClr>
                <a:srgbClr val="FF0000"/>
              </a:fgClr>
              <a:bgClr>
                <a:srgbClr val="FFFFFF"/>
              </a:bgClr>
            </a:patt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389486" y="2349338"/>
            <a:ext cx="609600" cy="1089025"/>
            <a:chOff x="4450" y="2707"/>
            <a:chExt cx="411" cy="926"/>
          </a:xfrm>
        </p:grpSpPr>
        <p:sp>
          <p:nvSpPr>
            <p:cNvPr id="11282" name="Freeform 14"/>
            <p:cNvSpPr>
              <a:spLocks/>
            </p:cNvSpPr>
            <p:nvPr/>
          </p:nvSpPr>
          <p:spPr bwMode="auto">
            <a:xfrm>
              <a:off x="4450" y="2881"/>
              <a:ext cx="411" cy="752"/>
            </a:xfrm>
            <a:custGeom>
              <a:avLst/>
              <a:gdLst>
                <a:gd name="T0" fmla="*/ 320 w 411"/>
                <a:gd name="T1" fmla="*/ 1 h 752"/>
                <a:gd name="T2" fmla="*/ 337 w 411"/>
                <a:gd name="T3" fmla="*/ 3 h 752"/>
                <a:gd name="T4" fmla="*/ 353 w 411"/>
                <a:gd name="T5" fmla="*/ 7 h 752"/>
                <a:gd name="T6" fmla="*/ 367 w 411"/>
                <a:gd name="T7" fmla="*/ 13 h 752"/>
                <a:gd name="T8" fmla="*/ 386 w 411"/>
                <a:gd name="T9" fmla="*/ 23 h 752"/>
                <a:gd name="T10" fmla="*/ 400 w 411"/>
                <a:gd name="T11" fmla="*/ 36 h 752"/>
                <a:gd name="T12" fmla="*/ 409 w 411"/>
                <a:gd name="T13" fmla="*/ 53 h 752"/>
                <a:gd name="T14" fmla="*/ 409 w 411"/>
                <a:gd name="T15" fmla="*/ 342 h 752"/>
                <a:gd name="T16" fmla="*/ 405 w 411"/>
                <a:gd name="T17" fmla="*/ 351 h 752"/>
                <a:gd name="T18" fmla="*/ 397 w 411"/>
                <a:gd name="T19" fmla="*/ 361 h 752"/>
                <a:gd name="T20" fmla="*/ 383 w 411"/>
                <a:gd name="T21" fmla="*/ 368 h 752"/>
                <a:gd name="T22" fmla="*/ 367 w 411"/>
                <a:gd name="T23" fmla="*/ 368 h 752"/>
                <a:gd name="T24" fmla="*/ 354 w 411"/>
                <a:gd name="T25" fmla="*/ 365 h 752"/>
                <a:gd name="T26" fmla="*/ 344 w 411"/>
                <a:gd name="T27" fmla="*/ 357 h 752"/>
                <a:gd name="T28" fmla="*/ 340 w 411"/>
                <a:gd name="T29" fmla="*/ 349 h 752"/>
                <a:gd name="T30" fmla="*/ 337 w 411"/>
                <a:gd name="T31" fmla="*/ 340 h 752"/>
                <a:gd name="T32" fmla="*/ 313 w 411"/>
                <a:gd name="T33" fmla="*/ 709 h 752"/>
                <a:gd name="T34" fmla="*/ 309 w 411"/>
                <a:gd name="T35" fmla="*/ 727 h 752"/>
                <a:gd name="T36" fmla="*/ 297 w 411"/>
                <a:gd name="T37" fmla="*/ 742 h 752"/>
                <a:gd name="T38" fmla="*/ 280 w 411"/>
                <a:gd name="T39" fmla="*/ 749 h 752"/>
                <a:gd name="T40" fmla="*/ 266 w 411"/>
                <a:gd name="T41" fmla="*/ 751 h 752"/>
                <a:gd name="T42" fmla="*/ 248 w 411"/>
                <a:gd name="T43" fmla="*/ 749 h 752"/>
                <a:gd name="T44" fmla="*/ 233 w 411"/>
                <a:gd name="T45" fmla="*/ 741 h 752"/>
                <a:gd name="T46" fmla="*/ 222 w 411"/>
                <a:gd name="T47" fmla="*/ 729 h 752"/>
                <a:gd name="T48" fmla="*/ 217 w 411"/>
                <a:gd name="T49" fmla="*/ 718 h 752"/>
                <a:gd name="T50" fmla="*/ 193 w 411"/>
                <a:gd name="T51" fmla="*/ 359 h 752"/>
                <a:gd name="T52" fmla="*/ 190 w 411"/>
                <a:gd name="T53" fmla="*/ 722 h 752"/>
                <a:gd name="T54" fmla="*/ 180 w 411"/>
                <a:gd name="T55" fmla="*/ 738 h 752"/>
                <a:gd name="T56" fmla="*/ 162 w 411"/>
                <a:gd name="T57" fmla="*/ 748 h 752"/>
                <a:gd name="T58" fmla="*/ 141 w 411"/>
                <a:gd name="T59" fmla="*/ 751 h 752"/>
                <a:gd name="T60" fmla="*/ 124 w 411"/>
                <a:gd name="T61" fmla="*/ 748 h 752"/>
                <a:gd name="T62" fmla="*/ 109 w 411"/>
                <a:gd name="T63" fmla="*/ 738 h 752"/>
                <a:gd name="T64" fmla="*/ 99 w 411"/>
                <a:gd name="T65" fmla="*/ 727 h 752"/>
                <a:gd name="T66" fmla="*/ 95 w 411"/>
                <a:gd name="T67" fmla="*/ 712 h 752"/>
                <a:gd name="T68" fmla="*/ 72 w 411"/>
                <a:gd name="T69" fmla="*/ 340 h 752"/>
                <a:gd name="T70" fmla="*/ 68 w 411"/>
                <a:gd name="T71" fmla="*/ 352 h 752"/>
                <a:gd name="T72" fmla="*/ 62 w 411"/>
                <a:gd name="T73" fmla="*/ 359 h 752"/>
                <a:gd name="T74" fmla="*/ 54 w 411"/>
                <a:gd name="T75" fmla="*/ 365 h 752"/>
                <a:gd name="T76" fmla="*/ 44 w 411"/>
                <a:gd name="T77" fmla="*/ 368 h 752"/>
                <a:gd name="T78" fmla="*/ 32 w 411"/>
                <a:gd name="T79" fmla="*/ 368 h 752"/>
                <a:gd name="T80" fmla="*/ 21 w 411"/>
                <a:gd name="T81" fmla="*/ 367 h 752"/>
                <a:gd name="T82" fmla="*/ 13 w 411"/>
                <a:gd name="T83" fmla="*/ 362 h 752"/>
                <a:gd name="T84" fmla="*/ 6 w 411"/>
                <a:gd name="T85" fmla="*/ 356 h 752"/>
                <a:gd name="T86" fmla="*/ 1 w 411"/>
                <a:gd name="T87" fmla="*/ 347 h 752"/>
                <a:gd name="T88" fmla="*/ 0 w 411"/>
                <a:gd name="T89" fmla="*/ 61 h 752"/>
                <a:gd name="T90" fmla="*/ 8 w 411"/>
                <a:gd name="T91" fmla="*/ 38 h 752"/>
                <a:gd name="T92" fmla="*/ 24 w 411"/>
                <a:gd name="T93" fmla="*/ 23 h 752"/>
                <a:gd name="T94" fmla="*/ 50 w 411"/>
                <a:gd name="T95" fmla="*/ 9 h 752"/>
                <a:gd name="T96" fmla="*/ 78 w 411"/>
                <a:gd name="T97" fmla="*/ 2 h 7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11"/>
                <a:gd name="T148" fmla="*/ 0 h 752"/>
                <a:gd name="T149" fmla="*/ 411 w 411"/>
                <a:gd name="T150" fmla="*/ 752 h 75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11" h="752">
                  <a:moveTo>
                    <a:pt x="98" y="0"/>
                  </a:moveTo>
                  <a:lnTo>
                    <a:pt x="314" y="1"/>
                  </a:lnTo>
                  <a:lnTo>
                    <a:pt x="320" y="1"/>
                  </a:lnTo>
                  <a:lnTo>
                    <a:pt x="326" y="1"/>
                  </a:lnTo>
                  <a:lnTo>
                    <a:pt x="331" y="2"/>
                  </a:lnTo>
                  <a:lnTo>
                    <a:pt x="337" y="3"/>
                  </a:lnTo>
                  <a:lnTo>
                    <a:pt x="342" y="4"/>
                  </a:lnTo>
                  <a:lnTo>
                    <a:pt x="347" y="5"/>
                  </a:lnTo>
                  <a:lnTo>
                    <a:pt x="353" y="7"/>
                  </a:lnTo>
                  <a:lnTo>
                    <a:pt x="358" y="8"/>
                  </a:lnTo>
                  <a:lnTo>
                    <a:pt x="363" y="10"/>
                  </a:lnTo>
                  <a:lnTo>
                    <a:pt x="367" y="13"/>
                  </a:lnTo>
                  <a:lnTo>
                    <a:pt x="374" y="16"/>
                  </a:lnTo>
                  <a:lnTo>
                    <a:pt x="379" y="18"/>
                  </a:lnTo>
                  <a:lnTo>
                    <a:pt x="386" y="23"/>
                  </a:lnTo>
                  <a:lnTo>
                    <a:pt x="391" y="27"/>
                  </a:lnTo>
                  <a:lnTo>
                    <a:pt x="396" y="32"/>
                  </a:lnTo>
                  <a:lnTo>
                    <a:pt x="400" y="36"/>
                  </a:lnTo>
                  <a:lnTo>
                    <a:pt x="404" y="42"/>
                  </a:lnTo>
                  <a:lnTo>
                    <a:pt x="406" y="46"/>
                  </a:lnTo>
                  <a:lnTo>
                    <a:pt x="409" y="53"/>
                  </a:lnTo>
                  <a:lnTo>
                    <a:pt x="410" y="58"/>
                  </a:lnTo>
                  <a:lnTo>
                    <a:pt x="410" y="63"/>
                  </a:lnTo>
                  <a:lnTo>
                    <a:pt x="409" y="342"/>
                  </a:lnTo>
                  <a:lnTo>
                    <a:pt x="409" y="345"/>
                  </a:lnTo>
                  <a:lnTo>
                    <a:pt x="407" y="347"/>
                  </a:lnTo>
                  <a:lnTo>
                    <a:pt x="405" y="351"/>
                  </a:lnTo>
                  <a:lnTo>
                    <a:pt x="404" y="354"/>
                  </a:lnTo>
                  <a:lnTo>
                    <a:pt x="400" y="357"/>
                  </a:lnTo>
                  <a:lnTo>
                    <a:pt x="397" y="361"/>
                  </a:lnTo>
                  <a:lnTo>
                    <a:pt x="393" y="364"/>
                  </a:lnTo>
                  <a:lnTo>
                    <a:pt x="387" y="367"/>
                  </a:lnTo>
                  <a:lnTo>
                    <a:pt x="383" y="368"/>
                  </a:lnTo>
                  <a:lnTo>
                    <a:pt x="378" y="368"/>
                  </a:lnTo>
                  <a:lnTo>
                    <a:pt x="373" y="368"/>
                  </a:lnTo>
                  <a:lnTo>
                    <a:pt x="367" y="368"/>
                  </a:lnTo>
                  <a:lnTo>
                    <a:pt x="362" y="368"/>
                  </a:lnTo>
                  <a:lnTo>
                    <a:pt x="358" y="366"/>
                  </a:lnTo>
                  <a:lnTo>
                    <a:pt x="354" y="365"/>
                  </a:lnTo>
                  <a:lnTo>
                    <a:pt x="351" y="362"/>
                  </a:lnTo>
                  <a:lnTo>
                    <a:pt x="347" y="360"/>
                  </a:lnTo>
                  <a:lnTo>
                    <a:pt x="344" y="357"/>
                  </a:lnTo>
                  <a:lnTo>
                    <a:pt x="342" y="354"/>
                  </a:lnTo>
                  <a:lnTo>
                    <a:pt x="340" y="352"/>
                  </a:lnTo>
                  <a:lnTo>
                    <a:pt x="340" y="349"/>
                  </a:lnTo>
                  <a:lnTo>
                    <a:pt x="338" y="346"/>
                  </a:lnTo>
                  <a:lnTo>
                    <a:pt x="337" y="344"/>
                  </a:lnTo>
                  <a:lnTo>
                    <a:pt x="337" y="340"/>
                  </a:lnTo>
                  <a:lnTo>
                    <a:pt x="337" y="127"/>
                  </a:lnTo>
                  <a:lnTo>
                    <a:pt x="313" y="127"/>
                  </a:lnTo>
                  <a:lnTo>
                    <a:pt x="313" y="709"/>
                  </a:lnTo>
                  <a:lnTo>
                    <a:pt x="313" y="715"/>
                  </a:lnTo>
                  <a:lnTo>
                    <a:pt x="311" y="721"/>
                  </a:lnTo>
                  <a:lnTo>
                    <a:pt x="309" y="727"/>
                  </a:lnTo>
                  <a:lnTo>
                    <a:pt x="306" y="733"/>
                  </a:lnTo>
                  <a:lnTo>
                    <a:pt x="300" y="737"/>
                  </a:lnTo>
                  <a:lnTo>
                    <a:pt x="297" y="742"/>
                  </a:lnTo>
                  <a:lnTo>
                    <a:pt x="292" y="744"/>
                  </a:lnTo>
                  <a:lnTo>
                    <a:pt x="286" y="748"/>
                  </a:lnTo>
                  <a:lnTo>
                    <a:pt x="280" y="749"/>
                  </a:lnTo>
                  <a:lnTo>
                    <a:pt x="275" y="750"/>
                  </a:lnTo>
                  <a:lnTo>
                    <a:pt x="271" y="750"/>
                  </a:lnTo>
                  <a:lnTo>
                    <a:pt x="266" y="751"/>
                  </a:lnTo>
                  <a:lnTo>
                    <a:pt x="261" y="751"/>
                  </a:lnTo>
                  <a:lnTo>
                    <a:pt x="255" y="750"/>
                  </a:lnTo>
                  <a:lnTo>
                    <a:pt x="248" y="749"/>
                  </a:lnTo>
                  <a:lnTo>
                    <a:pt x="242" y="746"/>
                  </a:lnTo>
                  <a:lnTo>
                    <a:pt x="237" y="744"/>
                  </a:lnTo>
                  <a:lnTo>
                    <a:pt x="233" y="741"/>
                  </a:lnTo>
                  <a:lnTo>
                    <a:pt x="229" y="738"/>
                  </a:lnTo>
                  <a:lnTo>
                    <a:pt x="225" y="734"/>
                  </a:lnTo>
                  <a:lnTo>
                    <a:pt x="222" y="729"/>
                  </a:lnTo>
                  <a:lnTo>
                    <a:pt x="220" y="727"/>
                  </a:lnTo>
                  <a:lnTo>
                    <a:pt x="219" y="722"/>
                  </a:lnTo>
                  <a:lnTo>
                    <a:pt x="217" y="718"/>
                  </a:lnTo>
                  <a:lnTo>
                    <a:pt x="216" y="714"/>
                  </a:lnTo>
                  <a:lnTo>
                    <a:pt x="216" y="359"/>
                  </a:lnTo>
                  <a:lnTo>
                    <a:pt x="193" y="359"/>
                  </a:lnTo>
                  <a:lnTo>
                    <a:pt x="192" y="712"/>
                  </a:lnTo>
                  <a:lnTo>
                    <a:pt x="191" y="717"/>
                  </a:lnTo>
                  <a:lnTo>
                    <a:pt x="190" y="722"/>
                  </a:lnTo>
                  <a:lnTo>
                    <a:pt x="187" y="728"/>
                  </a:lnTo>
                  <a:lnTo>
                    <a:pt x="184" y="733"/>
                  </a:lnTo>
                  <a:lnTo>
                    <a:pt x="180" y="738"/>
                  </a:lnTo>
                  <a:lnTo>
                    <a:pt x="175" y="742"/>
                  </a:lnTo>
                  <a:lnTo>
                    <a:pt x="169" y="746"/>
                  </a:lnTo>
                  <a:lnTo>
                    <a:pt x="162" y="748"/>
                  </a:lnTo>
                  <a:lnTo>
                    <a:pt x="155" y="750"/>
                  </a:lnTo>
                  <a:lnTo>
                    <a:pt x="148" y="751"/>
                  </a:lnTo>
                  <a:lnTo>
                    <a:pt x="141" y="751"/>
                  </a:lnTo>
                  <a:lnTo>
                    <a:pt x="135" y="750"/>
                  </a:lnTo>
                  <a:lnTo>
                    <a:pt x="130" y="749"/>
                  </a:lnTo>
                  <a:lnTo>
                    <a:pt x="124" y="748"/>
                  </a:lnTo>
                  <a:lnTo>
                    <a:pt x="119" y="746"/>
                  </a:lnTo>
                  <a:lnTo>
                    <a:pt x="114" y="743"/>
                  </a:lnTo>
                  <a:lnTo>
                    <a:pt x="109" y="738"/>
                  </a:lnTo>
                  <a:lnTo>
                    <a:pt x="106" y="735"/>
                  </a:lnTo>
                  <a:lnTo>
                    <a:pt x="103" y="731"/>
                  </a:lnTo>
                  <a:lnTo>
                    <a:pt x="99" y="727"/>
                  </a:lnTo>
                  <a:lnTo>
                    <a:pt x="99" y="723"/>
                  </a:lnTo>
                  <a:lnTo>
                    <a:pt x="97" y="719"/>
                  </a:lnTo>
                  <a:lnTo>
                    <a:pt x="95" y="712"/>
                  </a:lnTo>
                  <a:lnTo>
                    <a:pt x="96" y="127"/>
                  </a:lnTo>
                  <a:lnTo>
                    <a:pt x="72" y="127"/>
                  </a:lnTo>
                  <a:lnTo>
                    <a:pt x="72" y="340"/>
                  </a:lnTo>
                  <a:lnTo>
                    <a:pt x="71" y="344"/>
                  </a:lnTo>
                  <a:lnTo>
                    <a:pt x="70" y="349"/>
                  </a:lnTo>
                  <a:lnTo>
                    <a:pt x="68" y="352"/>
                  </a:lnTo>
                  <a:lnTo>
                    <a:pt x="65" y="356"/>
                  </a:lnTo>
                  <a:lnTo>
                    <a:pt x="64" y="357"/>
                  </a:lnTo>
                  <a:lnTo>
                    <a:pt x="62" y="359"/>
                  </a:lnTo>
                  <a:lnTo>
                    <a:pt x="59" y="361"/>
                  </a:lnTo>
                  <a:lnTo>
                    <a:pt x="57" y="363"/>
                  </a:lnTo>
                  <a:lnTo>
                    <a:pt x="54" y="365"/>
                  </a:lnTo>
                  <a:lnTo>
                    <a:pt x="51" y="366"/>
                  </a:lnTo>
                  <a:lnTo>
                    <a:pt x="47" y="368"/>
                  </a:lnTo>
                  <a:lnTo>
                    <a:pt x="44" y="368"/>
                  </a:lnTo>
                  <a:lnTo>
                    <a:pt x="41" y="368"/>
                  </a:lnTo>
                  <a:lnTo>
                    <a:pt x="39" y="368"/>
                  </a:lnTo>
                  <a:lnTo>
                    <a:pt x="32" y="368"/>
                  </a:lnTo>
                  <a:lnTo>
                    <a:pt x="29" y="368"/>
                  </a:lnTo>
                  <a:lnTo>
                    <a:pt x="26" y="368"/>
                  </a:lnTo>
                  <a:lnTo>
                    <a:pt x="21" y="367"/>
                  </a:lnTo>
                  <a:lnTo>
                    <a:pt x="19" y="365"/>
                  </a:lnTo>
                  <a:lnTo>
                    <a:pt x="16" y="364"/>
                  </a:lnTo>
                  <a:lnTo>
                    <a:pt x="13" y="362"/>
                  </a:lnTo>
                  <a:lnTo>
                    <a:pt x="11" y="361"/>
                  </a:lnTo>
                  <a:lnTo>
                    <a:pt x="8" y="357"/>
                  </a:lnTo>
                  <a:lnTo>
                    <a:pt x="6" y="356"/>
                  </a:lnTo>
                  <a:lnTo>
                    <a:pt x="4" y="353"/>
                  </a:lnTo>
                  <a:lnTo>
                    <a:pt x="3" y="351"/>
                  </a:lnTo>
                  <a:lnTo>
                    <a:pt x="1" y="347"/>
                  </a:lnTo>
                  <a:lnTo>
                    <a:pt x="1" y="345"/>
                  </a:lnTo>
                  <a:lnTo>
                    <a:pt x="0" y="342"/>
                  </a:lnTo>
                  <a:lnTo>
                    <a:pt x="0" y="61"/>
                  </a:lnTo>
                  <a:lnTo>
                    <a:pt x="1" y="52"/>
                  </a:lnTo>
                  <a:lnTo>
                    <a:pt x="3" y="45"/>
                  </a:lnTo>
                  <a:lnTo>
                    <a:pt x="8" y="38"/>
                  </a:lnTo>
                  <a:lnTo>
                    <a:pt x="13" y="32"/>
                  </a:lnTo>
                  <a:lnTo>
                    <a:pt x="19" y="28"/>
                  </a:lnTo>
                  <a:lnTo>
                    <a:pt x="24" y="23"/>
                  </a:lnTo>
                  <a:lnTo>
                    <a:pt x="33" y="17"/>
                  </a:lnTo>
                  <a:lnTo>
                    <a:pt x="43" y="13"/>
                  </a:lnTo>
                  <a:lnTo>
                    <a:pt x="50" y="9"/>
                  </a:lnTo>
                  <a:lnTo>
                    <a:pt x="57" y="7"/>
                  </a:lnTo>
                  <a:lnTo>
                    <a:pt x="68" y="4"/>
                  </a:lnTo>
                  <a:lnTo>
                    <a:pt x="78" y="2"/>
                  </a:lnTo>
                  <a:lnTo>
                    <a:pt x="88" y="1"/>
                  </a:lnTo>
                  <a:lnTo>
                    <a:pt x="98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3" name="Oval 15"/>
            <p:cNvSpPr>
              <a:spLocks noChangeArrowheads="1"/>
            </p:cNvSpPr>
            <p:nvPr/>
          </p:nvSpPr>
          <p:spPr bwMode="auto">
            <a:xfrm>
              <a:off x="4566" y="2707"/>
              <a:ext cx="158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0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2711624" y="3430424"/>
            <a:ext cx="22145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itchFamily="34" charset="0"/>
                <a:cs typeface="Arial" pitchFamily="34" charset="0"/>
              </a:rPr>
              <a:t>Инфицирован </a:t>
            </a:r>
            <a:r>
              <a:rPr lang="ru-RU" altLang="ru-RU" sz="1400">
                <a:solidFill>
                  <a:srgbClr val="F60A26"/>
                </a:solidFill>
                <a:latin typeface="Arial" pitchFamily="34" charset="0"/>
                <a:cs typeface="Arial" pitchFamily="34" charset="0"/>
              </a:rPr>
              <a:t>ВИЧ+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F60A26"/>
                </a:solidFill>
                <a:latin typeface="Arial" pitchFamily="34" charset="0"/>
                <a:cs typeface="Arial" pitchFamily="34" charset="0"/>
              </a:rPr>
              <a:t>Не инфицирован </a:t>
            </a:r>
            <a:r>
              <a:rPr lang="ru-RU" altLang="ru-RU" sz="1400">
                <a:latin typeface="Arial" pitchFamily="34" charset="0"/>
                <a:cs typeface="Arial" pitchFamily="34" charset="0"/>
              </a:rPr>
              <a:t>ВИЧ-</a:t>
            </a:r>
            <a:endParaRPr lang="en-US" altLang="ru-RU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2032173" y="26350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период окна</a:t>
            </a:r>
            <a:endParaRPr lang="en-US" altLang="ru-RU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2032173" y="2849399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400">
                <a:latin typeface="Arial" pitchFamily="34" charset="0"/>
                <a:cs typeface="Arial" pitchFamily="34" charset="0"/>
              </a:rPr>
              <a:t>3 – 6 месяцев</a:t>
            </a:r>
            <a:endParaRPr lang="en-US" altLang="ru-RU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6" name="Text Box 5"/>
          <p:cNvSpPr txBox="1">
            <a:spLocks noChangeArrowheads="1"/>
          </p:cNvSpPr>
          <p:nvPr/>
        </p:nvSpPr>
        <p:spPr bwMode="auto">
          <a:xfrm>
            <a:off x="4943872" y="1281068"/>
            <a:ext cx="699254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Отрицательные результаты анализа в течение «периода окна» связаны с низким содержанием антител в этот период и не исключают наличия ВИЧ. </a:t>
            </a:r>
          </a:p>
          <a:p>
            <a:pPr algn="just">
              <a:spcBef>
                <a:spcPts val="0"/>
              </a:spcBef>
              <a:buNone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Чтобы получить достоверные результаты, тестирование на ВИЧ нужно проводить </a:t>
            </a:r>
            <a:r>
              <a:rPr lang="ru-RU" altLang="ru-RU" sz="1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через 3 месяца</a:t>
            </a:r>
            <a:r>
              <a:rPr lang="ru-RU" altLang="ru-RU" sz="1800" dirty="0">
                <a:latin typeface="Arial" pitchFamily="34" charset="0"/>
                <a:cs typeface="Arial" pitchFamily="34" charset="0"/>
              </a:rPr>
              <a:t> после возможного инфицирования.</a:t>
            </a:r>
            <a:endParaRPr lang="en-US" altLang="ru-RU" sz="180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В этот период необходимо соблюдать меры предосторожности, чтобы предотвратить заражение партнеров. 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263352" y="4077072"/>
            <a:ext cx="11698014" cy="775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Поскольку развитие ВИЧ инфекции существенно различается у разных людей,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важно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обсудить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риски и значение результатов тестирования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 квалифицированным консультантом.</a:t>
            </a: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479376" y="5733256"/>
            <a:ext cx="423584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анонимным</a:t>
            </a:r>
            <a:r>
              <a:rPr lang="ru-RU" altLang="ru-RU" sz="1800" dirty="0">
                <a:latin typeface="Arial" pitchFamily="34" charset="0"/>
                <a:cs typeface="Arial" pitchFamily="34" charset="0"/>
              </a:rPr>
              <a:t> </a:t>
            </a:r>
            <a:endParaRPr lang="en-US" altLang="ru-RU" sz="18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(без сообщения личной информации)</a:t>
            </a:r>
            <a:endParaRPr lang="en-US" alt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6312024" y="5373216"/>
            <a:ext cx="564334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конфиденциальным</a:t>
            </a:r>
            <a:endParaRPr lang="en-US" altLang="ru-RU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(личная информация сообщается, но является врачебной тайной в соответствии с законодательством)</a:t>
            </a:r>
          </a:p>
        </p:txBody>
      </p:sp>
      <p:sp>
        <p:nvSpPr>
          <p:cNvPr id="48" name="Rectangle 9"/>
          <p:cNvSpPr>
            <a:spLocks noChangeArrowheads="1"/>
          </p:cNvSpPr>
          <p:nvPr/>
        </p:nvSpPr>
        <p:spPr bwMode="auto">
          <a:xfrm>
            <a:off x="2639616" y="4941168"/>
            <a:ext cx="6914009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Консультирование, как и тестирование, может быть:</a:t>
            </a:r>
            <a:endParaRPr lang="en-US" alt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220717" y="214066"/>
            <a:ext cx="11698014" cy="95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Тестирование на 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ВИЧ</a:t>
            </a:r>
          </a:p>
        </p:txBody>
      </p:sp>
      <p:pic>
        <p:nvPicPr>
          <p:cNvPr id="25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09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35560" y="188640"/>
            <a:ext cx="8631882" cy="6445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Лечение </a:t>
            </a:r>
            <a:r>
              <a:rPr lang="ru-RU" altLang="ru-RU" sz="36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ВИЧ</a:t>
            </a:r>
            <a:r>
              <a:rPr lang="ru-RU" altLang="ru-RU" sz="36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-инфекции</a:t>
            </a:r>
          </a:p>
        </p:txBody>
      </p:sp>
      <p:pic>
        <p:nvPicPr>
          <p:cNvPr id="8" name="Picture 2" descr="http://slovmed.com/wp-content/uploads/vich-infekciya-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01" t="12359" r="33914" b="2804"/>
          <a:stretch>
            <a:fillRect/>
          </a:stretch>
        </p:blipFill>
        <p:spPr bwMode="auto">
          <a:xfrm>
            <a:off x="529333" y="833165"/>
            <a:ext cx="3262411" cy="59722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47309" y="1098650"/>
            <a:ext cx="75507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Arial" pitchFamily="34" charset="0"/>
                <a:cs typeface="Arial" pitchFamily="34" charset="0"/>
              </a:rPr>
              <a:t>АРВ-терапия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предотвращает необратимые повреждения иммунной системы</a:t>
            </a:r>
          </a:p>
          <a:p>
            <a:pPr algn="ctr"/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Сохранение работоспособности</a:t>
            </a:r>
          </a:p>
          <a:p>
            <a:pPr algn="ctr"/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Через 6 месяцев наступает неопределяемая вирусная нагрузка</a:t>
            </a:r>
          </a:p>
          <a:p>
            <a:pPr algn="ctr"/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На 96% снижается риск передачи ВИЧ половым путём</a:t>
            </a:r>
          </a:p>
          <a:p>
            <a:pPr algn="ctr"/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В 98% рождение здоровых детей</a:t>
            </a:r>
          </a:p>
          <a:p>
            <a:pPr algn="ctr"/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69лет – средняя продолжительность жизни ВИЧ+ человека такая же, как и у людей без ВИЧ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04509" y="2092036"/>
            <a:ext cx="6719455" cy="4156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904509" y="2826327"/>
            <a:ext cx="6719455" cy="4156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904509" y="3920836"/>
            <a:ext cx="6719455" cy="4156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904509" y="4987636"/>
            <a:ext cx="6719455" cy="4156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904509" y="5721927"/>
            <a:ext cx="6719455" cy="4156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16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F8496C-6927-3F46-9D0A-BFC1D611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3352" y="332656"/>
            <a:ext cx="10368254" cy="95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Почему важно знать </a:t>
            </a:r>
            <a:r>
              <a:rPr lang="ru-RU" altLang="ru-RU" sz="4000" b="1" dirty="0">
                <a:latin typeface="Arial" pitchFamily="34" charset="0"/>
                <a:ea typeface="+mj-ea"/>
                <a:cs typeface="Arial" pitchFamily="34" charset="0"/>
              </a:rPr>
              <a:t>свой </a:t>
            </a: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ВИЧ-статус?</a:t>
            </a:r>
            <a:endParaRPr kumimoji="0" lang="ru-RU" alt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2232399" y="1514901"/>
            <a:ext cx="6886593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Прожить дольше</a:t>
            </a:r>
          </a:p>
          <a:p>
            <a:pPr algn="ctr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Обезопасить близких</a:t>
            </a:r>
          </a:p>
          <a:p>
            <a:pPr algn="ctr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Родить здоровых детей</a:t>
            </a:r>
          </a:p>
          <a:p>
            <a:pPr algn="ctr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Остановить эпидемию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575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1457" y="384628"/>
            <a:ext cx="9144000" cy="100874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Возрастные особенности поведения </a:t>
            </a: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подростков: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93771" y="1869743"/>
            <a:ext cx="6411686" cy="4015529"/>
          </a:xfrm>
        </p:spPr>
        <p:txBody>
          <a:bodyPr/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ru-RU" b="1" dirty="0">
                <a:latin typeface="Arial" pitchFamily="34" charset="0"/>
                <a:cs typeface="Arial" pitchFamily="34" charset="0"/>
              </a:rPr>
              <a:t>Чувство «взрослости»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ru-RU" b="1" dirty="0">
                <a:latin typeface="Arial" pitchFamily="34" charset="0"/>
                <a:cs typeface="Arial" pitchFamily="34" charset="0"/>
              </a:rPr>
              <a:t>Интимно-личностное общение, влияние социума на поведение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Повышение полового влечения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ru-RU" b="1" dirty="0">
                <a:latin typeface="Arial" pitchFamily="34" charset="0"/>
                <a:cs typeface="Arial" pitchFamily="34" charset="0"/>
              </a:rPr>
              <a:t>Избирательное внимание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Развитие логического мышления</a:t>
            </a:r>
          </a:p>
          <a:p>
            <a:pPr marL="342900" indent="-342900">
              <a:buClr>
                <a:srgbClr val="C00000"/>
              </a:buClr>
            </a:pPr>
            <a:endParaRPr lang="ru-RU" dirty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86" y="1578428"/>
            <a:ext cx="3055778" cy="48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279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1237629"/>
            <a:ext cx="10080171" cy="53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2" y="365126"/>
            <a:ext cx="10439399" cy="65813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Зарегистрированное в РФ количество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подростков 15-17 лет</a:t>
            </a:r>
          </a:p>
        </p:txBody>
      </p:sp>
      <p:pic>
        <p:nvPicPr>
          <p:cNvPr id="4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48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yandex.ru/message_part/20201217_212747.jpg?_uid=11007375&amp;name=20201217_212747.jpg&amp;hid=1.2&amp;ids=17451448556061727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ail.yandex.ru/message_part/20201217_212747.jpg?_uid=11007375&amp;name=20201217_212747.jpg&amp;hid=1.2&amp;ids=174514485560617275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mail.yandex.ru/message_part/20201217_212747.jpg?_uid=11007375&amp;name=20201217_212747.jpg&amp;hid=1.2&amp;ids=174514485560617275&amp;no_disposition=y&amp;exif_rotate=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1228248"/>
            <a:ext cx="9266918" cy="528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85277" y="-24637"/>
            <a:ext cx="8652094" cy="127453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Подростки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-уязвимая социальная группа</a:t>
            </a:r>
          </a:p>
        </p:txBody>
      </p:sp>
      <p:pic>
        <p:nvPicPr>
          <p:cNvPr id="8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307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6" y="1447800"/>
            <a:ext cx="11691916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456" y="122237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Гендерное распределение возраста начала сексуальной жизни</a:t>
            </a:r>
          </a:p>
        </p:txBody>
      </p:sp>
    </p:spTree>
    <p:extLst>
      <p:ext uri="{BB962C8B-B14F-4D97-AF65-F5344CB8AC3E}">
        <p14:creationId xmlns:p14="http://schemas.microsoft.com/office/powerpoint/2010/main" val="302915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СТОП ВИЧ/СПИД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707E1A-EBDF-114E-9D2C-560F4D7B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  <p:pic>
        <p:nvPicPr>
          <p:cNvPr id="6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21772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594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ntitled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3" y="992165"/>
            <a:ext cx="9656764" cy="538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47800" y="365126"/>
            <a:ext cx="9906000" cy="6731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Девушки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в зоне особого риска</a:t>
            </a:r>
          </a:p>
        </p:txBody>
      </p:sp>
    </p:spTree>
    <p:extLst>
      <p:ext uri="{BB962C8B-B14F-4D97-AF65-F5344CB8AC3E}">
        <p14:creationId xmlns:p14="http://schemas.microsoft.com/office/powerpoint/2010/main" val="2225516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399" y="-86178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Порядок обследования подростков на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-инфекцию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244374"/>
            <a:ext cx="10929258" cy="545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852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228600"/>
            <a:ext cx="11887200" cy="6400800"/>
          </a:xfrm>
          <a:noFill/>
        </p:spPr>
        <p:txBody>
          <a:bodyPr tIns="0" anchor="t"/>
          <a:lstStyle/>
          <a:p>
            <a:pPr eaLnBrk="1" hangingPunct="1">
              <a:lnSpc>
                <a:spcPct val="90000"/>
              </a:lnSpc>
            </a:pPr>
            <a:br>
              <a:rPr lang="ru-RU" altLang="ru-RU" sz="2000">
                <a:solidFill>
                  <a:srgbClr val="003399"/>
                </a:solidFill>
              </a:rPr>
            </a:br>
            <a:endParaRPr lang="ru-RU" altLang="ru-RU" sz="2000">
              <a:solidFill>
                <a:schemeClr val="hlink"/>
              </a:solidFill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2968" y="351710"/>
            <a:ext cx="10029976" cy="15081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2800" b="1" dirty="0">
                <a:latin typeface="Arial" pitchFamily="34" charset="0"/>
                <a:ea typeface="+mj-ea"/>
                <a:cs typeface="Arial" pitchFamily="34" charset="0"/>
              </a:rPr>
              <a:t>Кумулятивное число детей, рожденных от </a:t>
            </a:r>
            <a:r>
              <a:rPr lang="ru-RU" altLang="ru-RU" sz="28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ВИЧ+</a:t>
            </a:r>
            <a:r>
              <a:rPr lang="ru-RU" altLang="ru-RU" sz="2800" b="1" dirty="0">
                <a:latin typeface="Arial" pitchFamily="34" charset="0"/>
                <a:ea typeface="+mj-ea"/>
                <a:cs typeface="Arial" pitchFamily="34" charset="0"/>
              </a:rPr>
              <a:t> матерей на 01.01.2020г(3554 ребенка)</a:t>
            </a:r>
            <a:r>
              <a:rPr lang="en-US" altLang="ru-RU" sz="2800" b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ru-RU" altLang="ru-RU" sz="28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endParaRPr lang="ru-RU" altLang="ru-RU" sz="36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3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476111"/>
              </p:ext>
            </p:extLst>
          </p:nvPr>
        </p:nvGraphicFramePr>
        <p:xfrm>
          <a:off x="823687" y="1559832"/>
          <a:ext cx="10589532" cy="486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5" descr="Untitled-2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188" y="21771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43685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341666"/>
            <a:ext cx="10472057" cy="1325563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Стигматизация и </a:t>
            </a:r>
            <a:r>
              <a:rPr lang="ru-RU" alt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дискриминация</a:t>
            </a:r>
            <a:br>
              <a:rPr lang="ru-RU" sz="3200" dirty="0">
                <a:latin typeface="Arial" pitchFamily="34" charset="0"/>
                <a:cs typeface="Arial" pitchFamily="34" charset="0"/>
              </a:rPr>
            </a:b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514350" y="1219200"/>
            <a:ext cx="111442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 1995 году в нашей стране был принят Федеральный закон № 38-Ф3 «О предупреждении распространения в Российской Федерации заболевания, вызываемого вирусом иммунодефицита человека (ВИЧ-инфекции)».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Закон запрещает ограничение прав </a:t>
            </a: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ВИЧ-положительных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и не допускает увольнения с работы или отказа в приеме на работу, отказа в приеме в образовательные учреждения и учреждения, оказывающие медицинскую помощь, а так же ограничение иных прав и законных интересов граждан на основании наличия у них ВИЧ-инфекции. </a:t>
            </a: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514350" y="4324350"/>
            <a:ext cx="11144250" cy="20812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Стигматизация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-</a:t>
            </a:r>
            <a:r>
              <a:rPr kumimoji="0" lang="ru-RU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предвзятое отношение к человеку,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связанное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с наличием у него каких-либо особых свойств, признаков</a:t>
            </a:r>
          </a:p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Дискриминация -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ущемление, ограничение прав взрослых и детей, которых коснулась эпидемия ВИЧ-инфекции, - глобальные явления, встречающиеся во всех странах мира, и главные препятствия, мешающие эффективно бороться с распространением инфекции и ее последствиями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5" descr="Untitled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714" y="21771"/>
            <a:ext cx="925286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01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029" y="31259"/>
            <a:ext cx="11527971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Профилактика </a:t>
            </a: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ВИЧ-инфекции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у подростков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657" y="1317171"/>
            <a:ext cx="10940143" cy="4859792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Формирование навыков здорового образа жизни с раннего детства. Профилактика наркомании, алкоголизма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Половое воспитание. Обучение правилам безопасного полового поведения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Формирование навыков поведения в ситуациях повышенного риска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Повышение информированности о путях заражения ВИЧ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Обучение безопасному поведению в отношении ВИЧ-инфекции и других заболеваний, передающихся через кровь и половым путем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Формирование ответственного отношения к своему здоровью-регулярное обследование на ВИЧ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4" name="Picture 5" descr="Untitled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194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F8496C-6927-3F46-9D0A-BFC1D611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3352" y="332656"/>
            <a:ext cx="11698014" cy="95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Как защитить себя от </a:t>
            </a: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ВИЧ</a:t>
            </a:r>
            <a:endParaRPr kumimoji="0" lang="ru-RU" alt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1413647" y="1484784"/>
            <a:ext cx="1054771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верным партнёру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случайные половые связи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только индивидуальными предметами личной гигиены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употреблять наркотики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Тату,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пирсинг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прокол ушел – только в сертифицированных учреждениях</a:t>
            </a:r>
          </a:p>
        </p:txBody>
      </p:sp>
      <p:pic>
        <p:nvPicPr>
          <p:cNvPr id="11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575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02725" y="175691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Волонтерское движение </a:t>
            </a:r>
            <a: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«ЗОРРО»</a:t>
            </a:r>
          </a:p>
        </p:txBody>
      </p:sp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728" y="1501254"/>
            <a:ext cx="5633427" cy="422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1743" y="1501254"/>
            <a:ext cx="5520000" cy="422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5497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165" r="13774" b="21987"/>
          <a:stretch/>
        </p:blipFill>
        <p:spPr>
          <a:xfrm>
            <a:off x="448387" y="1299428"/>
            <a:ext cx="5223933" cy="163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r="16711" b="24526"/>
          <a:stretch>
            <a:fillRect/>
          </a:stretch>
        </p:blipFill>
        <p:spPr bwMode="auto">
          <a:xfrm>
            <a:off x="0" y="5049838"/>
            <a:ext cx="5185833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r="21774" b="6688"/>
          <a:stretch>
            <a:fillRect/>
          </a:stretch>
        </p:blipFill>
        <p:spPr bwMode="auto">
          <a:xfrm>
            <a:off x="7473096" y="1299428"/>
            <a:ext cx="4718904" cy="177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 r="15585" b="6688"/>
          <a:stretch>
            <a:fillRect/>
          </a:stretch>
        </p:blipFill>
        <p:spPr bwMode="auto">
          <a:xfrm>
            <a:off x="7774516" y="5049838"/>
            <a:ext cx="4417484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0442739" y="4649728"/>
            <a:ext cx="174926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dirty="0">
                <a:cs typeface="Tahoma" panose="020B0604030504040204" pitchFamily="34" charset="0"/>
              </a:rPr>
              <a:t>www.aids73.ru</a:t>
            </a:r>
            <a:endParaRPr lang="ru-RU" altLang="ru-RU" sz="2000" dirty="0"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7103" y="1099373"/>
            <a:ext cx="274722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000" dirty="0" err="1">
                <a:cs typeface="Tahoma" panose="020B0604030504040204" pitchFamily="34" charset="0"/>
              </a:rPr>
              <a:t>ВКонтакте</a:t>
            </a:r>
            <a:r>
              <a:rPr lang="ru-RU" altLang="ru-RU" sz="2000" dirty="0">
                <a:cs typeface="Tahoma" panose="020B0604030504040204" pitchFamily="34" charset="0"/>
              </a:rPr>
              <a:t>: </a:t>
            </a:r>
            <a:r>
              <a:rPr lang="en-US" altLang="ru-RU" sz="2000" dirty="0" err="1">
                <a:cs typeface="Tahoma" panose="020B0604030504040204" pitchFamily="34" charset="0"/>
              </a:rPr>
              <a:t>guzcentrspid</a:t>
            </a:r>
            <a:endParaRPr lang="ru-RU" altLang="ru-RU" sz="2000" dirty="0"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649728"/>
            <a:ext cx="246529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000" dirty="0" err="1">
                <a:cs typeface="Tahoma" panose="020B0604030504040204" pitchFamily="34" charset="0"/>
              </a:rPr>
              <a:t>Фейсбук</a:t>
            </a:r>
            <a:r>
              <a:rPr lang="ru-RU" altLang="ru-RU" sz="2000" dirty="0">
                <a:cs typeface="Tahoma" panose="020B0604030504040204" pitchFamily="34" charset="0"/>
              </a:rPr>
              <a:t>: </a:t>
            </a:r>
            <a:r>
              <a:rPr lang="en-US" altLang="ru-RU" sz="2000" dirty="0">
                <a:cs typeface="Tahoma" panose="020B0604030504040204" pitchFamily="34" charset="0"/>
              </a:rPr>
              <a:t>centrspid73</a:t>
            </a:r>
            <a:endParaRPr lang="ru-RU" altLang="ru-RU" sz="2000" dirty="0"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95749" y="1099373"/>
            <a:ext cx="269625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000" dirty="0" err="1">
                <a:cs typeface="Tahoma" panose="020B0604030504040204" pitchFamily="34" charset="0"/>
              </a:rPr>
              <a:t>Инстаграм</a:t>
            </a:r>
            <a:r>
              <a:rPr lang="ru-RU" altLang="ru-RU" sz="2000" dirty="0">
                <a:cs typeface="Tahoma" panose="020B0604030504040204" pitchFamily="34" charset="0"/>
              </a:rPr>
              <a:t>: </a:t>
            </a:r>
            <a:r>
              <a:rPr lang="en-US" altLang="ru-RU" sz="2000" dirty="0">
                <a:cs typeface="Tahoma" panose="020B0604030504040204" pitchFamily="34" charset="0"/>
              </a:rPr>
              <a:t>centrspid73</a:t>
            </a:r>
            <a:endParaRPr lang="ru-RU" altLang="ru-RU" sz="2000" dirty="0">
              <a:cs typeface="Tahoma" panose="020B0604030504040204" pitchFamily="34" charset="0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838200" y="18933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ГУЗ «ГУЗ Областной центр профилактики и борьбы со СПИД»</a:t>
            </a:r>
            <a:b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г.Ульяновск,пр-т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Нариманова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11</a:t>
            </a:r>
            <a:b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тел: 8(8422)46-42-39</a:t>
            </a:r>
            <a:b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5" descr="Untitled-2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31259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7"/>
          <p:cNvSpPr txBox="1">
            <a:spLocks/>
          </p:cNvSpPr>
          <p:nvPr/>
        </p:nvSpPr>
        <p:spPr>
          <a:xfrm>
            <a:off x="673788" y="33241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Спасибо за внимание!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010150" y="277814"/>
            <a:ext cx="1785938" cy="554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>
              <a:spcBef>
                <a:spcPct val="50000"/>
              </a:spcBef>
              <a:defRPr/>
            </a:pPr>
            <a:r>
              <a:rPr lang="ru-RU" altLang="ru-RU" b="1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124" name="Заголовок 1"/>
          <p:cNvSpPr>
            <a:spLocks noGrp="1"/>
          </p:cNvSpPr>
          <p:nvPr>
            <p:ph type="title"/>
          </p:nvPr>
        </p:nvSpPr>
        <p:spPr>
          <a:xfrm>
            <a:off x="220717" y="354013"/>
            <a:ext cx="11698014" cy="9556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Особенности </a:t>
            </a:r>
            <a:r>
              <a:rPr lang="ru-RU" alt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</a:t>
            </a: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-инфекции в РФ сегодня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19147" y="6317941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ru-RU" altLang="ru-RU" sz="2200" b="1" dirty="0">
                <a:latin typeface="Arial" pitchFamily="34" charset="0"/>
                <a:cs typeface="Arial" pitchFamily="34" charset="0"/>
              </a:rPr>
            </a:b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11286" y="1701100"/>
            <a:ext cx="11448769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Распространение в общей популяции населения (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более 60%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 новых случаев заражения –при половых контактах)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Более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80 тыс</a:t>
            </a:r>
            <a:r>
              <a:rPr lang="ru-RU" alt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новых случаев в год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Около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млн</a:t>
            </a:r>
            <a:r>
              <a:rPr lang="ru-RU" alt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людей, живущих с ВИЧ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Широкие возможности для раннего выявления ВИЧ-инфекции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Хроническое заболевание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Широкая доступность и высокая эффективность антиретровирусной терапии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При раннем выявлении и раннем начале лечения (АРТ) продолжительность жизни-как средняя в популяции</a:t>
            </a:r>
          </a:p>
        </p:txBody>
      </p:sp>
      <p:pic>
        <p:nvPicPr>
          <p:cNvPr id="13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0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89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010150" y="277814"/>
            <a:ext cx="1785938" cy="554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>
              <a:spcBef>
                <a:spcPct val="50000"/>
              </a:spcBef>
              <a:defRPr/>
            </a:pPr>
            <a:r>
              <a:rPr lang="ru-RU" altLang="ru-RU" b="1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124" name="Заголовок 1"/>
          <p:cNvSpPr>
            <a:spLocks noGrp="1"/>
          </p:cNvSpPr>
          <p:nvPr>
            <p:ph type="title"/>
          </p:nvPr>
        </p:nvSpPr>
        <p:spPr>
          <a:xfrm>
            <a:off x="-301486" y="274080"/>
            <a:ext cx="11698014" cy="9556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Особенности </a:t>
            </a:r>
            <a:r>
              <a:rPr lang="ru-RU" alt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</a:t>
            </a:r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-инфекции в Ульяновской области на 01.12.2020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19147" y="6317941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ru-RU" altLang="ru-RU" sz="2200" b="1" dirty="0">
                <a:latin typeface="Arial" pitchFamily="34" charset="0"/>
                <a:cs typeface="Arial" pitchFamily="34" charset="0"/>
              </a:rPr>
            </a:b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11286" y="1701100"/>
            <a:ext cx="11448769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Распространение в общей популяции населения (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более 80% 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новых случаев заражения –при половых контактах)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Около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900</a:t>
            </a:r>
            <a:r>
              <a:rPr lang="ru-RU" alt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новых случаев в год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Общее количество зарегистрированных ВИЧ-положительных в Ульяновской области – 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20 079</a:t>
            </a:r>
            <a:r>
              <a:rPr lang="ru-RU" alt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людей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Живущих с ВИЧ-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12 022 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человек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По пораженности Ульяновская область занимает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 место в РФ и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 в ПФО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В эпидемический процесс вовлечено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1,6% 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населения УО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Каждый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102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 житель региона является ВИЧ-инфицированным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ru-RU" altLang="ru-RU" sz="2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ru-RU" altLang="ru-RU" sz="2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ru-RU" alt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16557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03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848351" y="461963"/>
            <a:ext cx="43986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52413" eaLnBrk="0" hangingPunct="0"/>
            <a:endParaRPr kumimoji="1" lang="ru-RU" altLang="ru-RU" sz="1800">
              <a:latin typeface="Times New Roman" pitchFamily="18" charset="0"/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849967" y="2355851"/>
            <a:ext cx="184731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br>
              <a:rPr kumimoji="1" lang="ru-RU" altLang="ru-RU" sz="1400">
                <a:latin typeface="Times New Roman" pitchFamily="18" charset="0"/>
                <a:cs typeface="Times New Roman" pitchFamily="18" charset="0"/>
              </a:rPr>
            </a:br>
            <a:endParaRPr kumimoji="1" lang="ru-RU" altLang="ru-RU" sz="1800">
              <a:latin typeface="Times New Roman" pitchFamily="18" charset="0"/>
            </a:endParaRP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660400" y="658813"/>
            <a:ext cx="10585224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52413" algn="ctr"/>
            <a:r>
              <a:rPr lang="ru-RU" altLang="ru-RU" sz="2800" b="1" dirty="0">
                <a:latin typeface="Arial" panose="020B0604020202020204" pitchFamily="34" charset="0"/>
                <a:ea typeface="+mj-ea"/>
                <a:cs typeface="Arial" pitchFamily="34" charset="0"/>
              </a:rPr>
              <a:t>Соотношение 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ВИЧ</a:t>
            </a:r>
            <a:r>
              <a:rPr lang="ru-RU" altLang="ru-RU" sz="2800" b="1" dirty="0">
                <a:latin typeface="Arial" panose="020B0604020202020204" pitchFamily="34" charset="0"/>
                <a:ea typeface="+mj-ea"/>
                <a:cs typeface="Arial" pitchFamily="34" charset="0"/>
              </a:rPr>
              <a:t>-инфицированных мужчин и женщин</a:t>
            </a:r>
          </a:p>
          <a:p>
            <a:pPr indent="252413" algn="ctr"/>
            <a:r>
              <a:rPr lang="en-US" altLang="ru-RU" sz="2800" b="1" dirty="0">
                <a:latin typeface="Arial" panose="020B0604020202020204" pitchFamily="34" charset="0"/>
                <a:ea typeface="+mj-ea"/>
                <a:cs typeface="Arial" pitchFamily="34" charset="0"/>
              </a:rPr>
              <a:t> </a:t>
            </a:r>
            <a:r>
              <a:rPr lang="ru-RU" altLang="ru-RU" sz="2800" b="1" dirty="0">
                <a:latin typeface="Arial" panose="020B0604020202020204" pitchFamily="34" charset="0"/>
                <a:ea typeface="+mj-ea"/>
                <a:cs typeface="Arial" pitchFamily="34" charset="0"/>
              </a:rPr>
              <a:t>на момент выявления 1999 по 2020 годы</a:t>
            </a:r>
          </a:p>
        </p:txBody>
      </p:sp>
      <p:graphicFrame>
        <p:nvGraphicFramePr>
          <p:cNvPr id="7170" name="Диаграмма 8"/>
          <p:cNvGraphicFramePr>
            <a:graphicFrameLocks/>
          </p:cNvGraphicFramePr>
          <p:nvPr/>
        </p:nvGraphicFramePr>
        <p:xfrm>
          <a:off x="850900" y="1438275"/>
          <a:ext cx="10172700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5" name="Worksheet" r:id="rId3" imgW="7477041" imgH="5429324" progId="Excel.Sheet.8">
                  <p:embed/>
                </p:oleObj>
              </mc:Choice>
              <mc:Fallback>
                <p:oleObj name="Worksheet" r:id="rId3" imgW="7477041" imgH="5429324" progId="Excel.Sheet.8">
                  <p:embed/>
                  <p:pic>
                    <p:nvPicPr>
                      <p:cNvPr id="0" name="Picture 1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1438275"/>
                        <a:ext cx="10172700" cy="553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 descr="Untitled-2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624" y="0"/>
            <a:ext cx="946376" cy="92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228600"/>
            <a:ext cx="11887200" cy="6400800"/>
          </a:xfrm>
          <a:noFill/>
        </p:spPr>
        <p:txBody>
          <a:bodyPr tIns="0" anchor="t"/>
          <a:lstStyle/>
          <a:p>
            <a:pPr eaLnBrk="1" hangingPunct="1">
              <a:lnSpc>
                <a:spcPct val="90000"/>
              </a:lnSpc>
            </a:pPr>
            <a:br>
              <a:rPr lang="ru-RU" altLang="ru-RU" sz="2000" dirty="0">
                <a:solidFill>
                  <a:srgbClr val="003399"/>
                </a:solidFill>
              </a:rPr>
            </a:br>
            <a:endParaRPr lang="ru-RU" altLang="ru-RU" sz="2000" dirty="0">
              <a:solidFill>
                <a:schemeClr val="hlink"/>
              </a:solidFill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ru-RU" altLang="ru-RU" sz="1800">
              <a:latin typeface="Times New Roman" pitchFamily="18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90501" y="1466851"/>
          <a:ext cx="12001500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2" name="Диаграмма" r:id="rId3" imgW="8410592" imgH="4819521" progId="Excel.Sheet.8">
                  <p:embed/>
                </p:oleObj>
              </mc:Choice>
              <mc:Fallback>
                <p:oleObj name="Диаграмма" r:id="rId3" imgW="8410592" imgH="4819521" progId="Excel.Sheet.8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1" y="1466851"/>
                        <a:ext cx="12001500" cy="515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2968" y="351710"/>
            <a:ext cx="10715776" cy="15081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2800" b="1" dirty="0">
                <a:latin typeface="Arial" pitchFamily="34" charset="0"/>
                <a:ea typeface="+mj-ea"/>
                <a:cs typeface="Arial" pitchFamily="34" charset="0"/>
              </a:rPr>
              <a:t>Динамика изменения возрастной структуры</a:t>
            </a:r>
            <a:endParaRPr lang="en-US" altLang="ru-RU" sz="28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ВИЧ</a:t>
            </a:r>
            <a:r>
              <a:rPr lang="ru-RU" altLang="ru-RU" sz="2800" b="1" dirty="0">
                <a:latin typeface="Arial" pitchFamily="34" charset="0"/>
                <a:ea typeface="+mj-ea"/>
                <a:cs typeface="Arial" pitchFamily="34" charset="0"/>
              </a:rPr>
              <a:t>-инфицированных</a:t>
            </a:r>
            <a:r>
              <a:rPr lang="en-US" altLang="ru-RU" sz="2800" b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altLang="ru-RU" sz="2800" b="1" dirty="0">
                <a:latin typeface="Arial" pitchFamily="34" charset="0"/>
                <a:ea typeface="+mj-ea"/>
                <a:cs typeface="Arial" pitchFamily="34" charset="0"/>
              </a:rPr>
              <a:t> с 1999 по 2020 годы</a:t>
            </a:r>
            <a:r>
              <a:rPr lang="en-US" altLang="ru-RU" sz="2800" b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ru-RU" altLang="ru-RU" sz="28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endParaRPr lang="ru-RU" altLang="ru-RU" sz="36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5" descr="Untitled-2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358" y="8937"/>
            <a:ext cx="904641" cy="88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228600"/>
            <a:ext cx="11887200" cy="6400800"/>
          </a:xfrm>
          <a:noFill/>
        </p:spPr>
        <p:txBody>
          <a:bodyPr tIns="0" anchor="t"/>
          <a:lstStyle/>
          <a:p>
            <a:pPr eaLnBrk="1" hangingPunct="1">
              <a:lnSpc>
                <a:spcPct val="90000"/>
              </a:lnSpc>
            </a:pPr>
            <a:br>
              <a:rPr lang="ru-RU" altLang="ru-RU" sz="2000">
                <a:solidFill>
                  <a:srgbClr val="003399"/>
                </a:solidFill>
              </a:rPr>
            </a:br>
            <a:endParaRPr lang="ru-RU" altLang="ru-RU" sz="2000">
              <a:solidFill>
                <a:schemeClr val="hlink"/>
              </a:solidFill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2967" y="351710"/>
            <a:ext cx="10367433" cy="15081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2800" b="1" dirty="0">
                <a:latin typeface="Arial" pitchFamily="34" charset="0"/>
                <a:ea typeface="+mj-ea"/>
                <a:cs typeface="Arial" pitchFamily="34" charset="0"/>
              </a:rPr>
              <a:t>Социальный статус </a:t>
            </a:r>
            <a:r>
              <a:rPr lang="ru-RU" altLang="ru-RU" sz="28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ВИЧ</a:t>
            </a:r>
            <a:r>
              <a:rPr lang="ru-RU" altLang="ru-RU" sz="2800" b="1" dirty="0">
                <a:latin typeface="Arial" pitchFamily="34" charset="0"/>
                <a:ea typeface="+mj-ea"/>
                <a:cs typeface="Arial" pitchFamily="34" charset="0"/>
              </a:rPr>
              <a:t>-инфицированных на 01.01.2020г</a:t>
            </a:r>
          </a:p>
          <a:p>
            <a:pPr algn="ctr"/>
            <a:endParaRPr lang="ru-RU" altLang="ru-RU" sz="36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673100" y="1657350"/>
          <a:ext cx="10744200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9" name="Диаграмма" r:id="rId3" imgW="7896208" imgH="4610130" progId="Excel.Sheet.8">
                  <p:embed/>
                </p:oleObj>
              </mc:Choice>
              <mc:Fallback>
                <p:oleObj name="Диаграмма" r:id="rId3" imgW="7896208" imgH="4610130" progId="Excel.Sheet.8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1657350"/>
                        <a:ext cx="10744200" cy="470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 descr="Untitled-2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57380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60563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7419BDBA-5C6D-8646-A7BC-F6995E21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59" t="12538" r="74134" b="68514"/>
          <a:stretch>
            <a:fillRect/>
          </a:stretch>
        </p:blipFill>
        <p:spPr>
          <a:xfrm rot="19935972">
            <a:off x="1714290" y="1032512"/>
            <a:ext cx="1250766" cy="116859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</p:pic>
      <p:pic>
        <p:nvPicPr>
          <p:cNvPr id="10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1224">
            <a:off x="9095809" y="886022"/>
            <a:ext cx="1409275" cy="13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220717" y="214066"/>
            <a:ext cx="11698014" cy="9556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4000" b="1" dirty="0">
                <a:latin typeface="Arial" pitchFamily="34" charset="0"/>
                <a:cs typeface="Arial" pitchFamily="34" charset="0"/>
              </a:rPr>
              <a:t>Что такое </a:t>
            </a:r>
            <a:r>
              <a:rPr lang="ru-RU" altLang="ru-RU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3502" y="1963350"/>
            <a:ext cx="3607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ирус</a:t>
            </a:r>
          </a:p>
          <a:p>
            <a: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ммунодефицита</a:t>
            </a:r>
          </a:p>
          <a:p>
            <a: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еловека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36306" y="2425014"/>
            <a:ext cx="31606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Заболевание – 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ВИЧ-инфекцию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171156" y="3009790"/>
            <a:ext cx="1078761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59896" y="2780928"/>
            <a:ext cx="213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вызывает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4026456"/>
            <a:ext cx="1222411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>
                <a:latin typeface="Arial" pitchFamily="34" charset="0"/>
                <a:cs typeface="Arial" pitchFamily="34" charset="0"/>
              </a:rPr>
              <a:t>Около </a:t>
            </a:r>
            <a:r>
              <a:rPr lang="ru-RU" sz="3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10-12 лет 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ВИЧ-инфекция может протекать бессимптомно.</a:t>
            </a:r>
          </a:p>
          <a:p>
            <a:pPr algn="ctr"/>
            <a:r>
              <a:rPr lang="ru-RU" sz="3000" dirty="0">
                <a:latin typeface="Arial" pitchFamily="34" charset="0"/>
                <a:cs typeface="Arial" pitchFamily="34" charset="0"/>
              </a:rPr>
              <a:t>Все это время человек может не знать, что у него ВИЧ.</a:t>
            </a:r>
          </a:p>
          <a:p>
            <a:pPr algn="ctr"/>
            <a:endParaRPr lang="ru-RU" sz="3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000" dirty="0">
                <a:latin typeface="Arial" pitchFamily="34" charset="0"/>
                <a:cs typeface="Arial" pitchFamily="34" charset="0"/>
              </a:rPr>
              <a:t>СПИД – Последняя стадия ВИЧ-инфекции</a:t>
            </a:r>
          </a:p>
          <a:p>
            <a:pPr algn="ctr"/>
            <a:r>
              <a:rPr lang="ru-RU" sz="30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индром </a:t>
            </a:r>
            <a:r>
              <a:rPr lang="ru-RU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риобретенного </a:t>
            </a:r>
            <a:r>
              <a:rPr lang="ru-RU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ммуно</a:t>
            </a:r>
            <a:r>
              <a:rPr lang="ru-RU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ефицита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7157545" y="3009790"/>
            <a:ext cx="1078761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Picture 5" descr="Untitled-2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719" y="13545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71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C00000"/>
                </a:solidFill>
              </a:rPr>
              <a:t>Концентрация ВИЧ в биологических жидкостях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16178" y="349024"/>
            <a:ext cx="11698014" cy="95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800" b="1" noProof="0" dirty="0">
                <a:latin typeface="Arial" pitchFamily="34" charset="0"/>
                <a:ea typeface="+mj-ea"/>
                <a:cs typeface="Arial" pitchFamily="34" charset="0"/>
              </a:rPr>
              <a:t>Концентрация </a:t>
            </a:r>
            <a:r>
              <a:rPr lang="ru-RU" altLang="ru-RU" sz="2800" b="1" noProof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ВИЧ</a:t>
            </a:r>
            <a:r>
              <a:rPr lang="ru-RU" altLang="ru-RU" sz="2800" b="1" noProof="0" dirty="0">
                <a:latin typeface="Arial" pitchFamily="34" charset="0"/>
                <a:ea typeface="+mj-ea"/>
                <a:cs typeface="Arial" pitchFamily="34" charset="0"/>
              </a:rPr>
              <a:t> в биологических жидкостях определяет степень риска при контакте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829194"/>
            <a:ext cx="8828315" cy="495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88" y="24430"/>
            <a:ext cx="1002612" cy="9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716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897</Words>
  <Application>Microsoft Office PowerPoint</Application>
  <PresentationFormat>Широкоэкранный</PresentationFormat>
  <Paragraphs>150</Paragraphs>
  <Slides>27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Wingdings 2</vt:lpstr>
      <vt:lpstr>Office Theme</vt:lpstr>
      <vt:lpstr>Worksheet</vt:lpstr>
      <vt:lpstr>Диаграмма</vt:lpstr>
      <vt:lpstr>Лист</vt:lpstr>
      <vt:lpstr>Заведующий отделом профилактики ГУЗ Центр СПИД  Стеклова Анна Владимировна</vt:lpstr>
      <vt:lpstr>Акция СТОП ВИЧ/СПИД</vt:lpstr>
      <vt:lpstr>Особенности ВИЧ-инфекции в РФ сегодня</vt:lpstr>
      <vt:lpstr>Особенности ВИЧ-инфекции в Ульяновской области на 01.12.2020</vt:lpstr>
      <vt:lpstr>Презентация PowerPoint</vt:lpstr>
      <vt:lpstr> </vt:lpstr>
      <vt:lpstr> </vt:lpstr>
      <vt:lpstr>Что такое ВИЧ</vt:lpstr>
      <vt:lpstr>Концентрация ВИЧ в биологических жидкостях</vt:lpstr>
      <vt:lpstr>Пути передачи ВИЧ</vt:lpstr>
      <vt:lpstr>Презентация PowerPoint</vt:lpstr>
      <vt:lpstr>    Где можно пройти обследование на ВИЧ ?</vt:lpstr>
      <vt:lpstr>Презентация PowerPoint</vt:lpstr>
      <vt:lpstr>Презентация PowerPoint</vt:lpstr>
      <vt:lpstr>Презентация PowerPoint</vt:lpstr>
      <vt:lpstr>Возрастные особенности поведения подростков:</vt:lpstr>
      <vt:lpstr>Зарегистрированное в РФ количество ВИЧ+ подростков 15-17 лет</vt:lpstr>
      <vt:lpstr>Подростки-уязвимая социальная группа</vt:lpstr>
      <vt:lpstr>Гендерное распределение возраста начала сексуальной жизни</vt:lpstr>
      <vt:lpstr>           Девушки в зоне особого риска</vt:lpstr>
      <vt:lpstr>Порядок обследования подростков на ВИЧ-инфекцию</vt:lpstr>
      <vt:lpstr> </vt:lpstr>
      <vt:lpstr>Стигматизация и дискриминация </vt:lpstr>
      <vt:lpstr>Профилактика ВИЧ-инфекции у подростков</vt:lpstr>
      <vt:lpstr>Презентация PowerPoint</vt:lpstr>
      <vt:lpstr>Волонтерское движение «ЗОРРО»</vt:lpstr>
      <vt:lpstr>   ГУЗ «ГУЗ Областной центр профилактики и борьбы со СПИД» г.Ульяновск,пр-т Нариманова 11 тел: 8(8422)46-42-39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Ilya Kotlov</dc:creator>
  <cp:lastModifiedBy>User</cp:lastModifiedBy>
  <cp:revision>177</cp:revision>
  <cp:lastPrinted>2020-01-16T08:24:37Z</cp:lastPrinted>
  <dcterms:created xsi:type="dcterms:W3CDTF">2018-05-09T22:55:19Z</dcterms:created>
  <dcterms:modified xsi:type="dcterms:W3CDTF">2020-12-18T11:02:36Z</dcterms:modified>
</cp:coreProperties>
</file>