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310" r:id="rId3"/>
    <p:sldId id="330" r:id="rId4"/>
    <p:sldId id="314" r:id="rId5"/>
    <p:sldId id="313" r:id="rId6"/>
    <p:sldId id="317" r:id="rId7"/>
    <p:sldId id="259" r:id="rId8"/>
    <p:sldId id="260" r:id="rId9"/>
    <p:sldId id="318" r:id="rId10"/>
    <p:sldId id="320" r:id="rId11"/>
    <p:sldId id="319" r:id="rId12"/>
    <p:sldId id="322" r:id="rId13"/>
    <p:sldId id="321" r:id="rId14"/>
    <p:sldId id="324" r:id="rId15"/>
    <p:sldId id="325" r:id="rId16"/>
    <p:sldId id="326" r:id="rId17"/>
    <p:sldId id="329" r:id="rId18"/>
    <p:sldId id="332" r:id="rId19"/>
    <p:sldId id="327" r:id="rId20"/>
    <p:sldId id="328" r:id="rId21"/>
    <p:sldId id="273" r:id="rId22"/>
    <p:sldId id="341" r:id="rId23"/>
    <p:sldId id="275" r:id="rId24"/>
    <p:sldId id="276" r:id="rId25"/>
    <p:sldId id="277" r:id="rId26"/>
    <p:sldId id="308" r:id="rId27"/>
    <p:sldId id="278" r:id="rId28"/>
    <p:sldId id="279" r:id="rId29"/>
    <p:sldId id="281" r:id="rId30"/>
    <p:sldId id="282" r:id="rId31"/>
    <p:sldId id="283" r:id="rId32"/>
    <p:sldId id="342" r:id="rId33"/>
    <p:sldId id="344" r:id="rId34"/>
    <p:sldId id="343" r:id="rId35"/>
    <p:sldId id="284" r:id="rId36"/>
    <p:sldId id="304" r:id="rId37"/>
    <p:sldId id="285" r:id="rId38"/>
    <p:sldId id="288" r:id="rId39"/>
    <p:sldId id="331" r:id="rId40"/>
    <p:sldId id="290" r:id="rId41"/>
    <p:sldId id="291" r:id="rId42"/>
    <p:sldId id="305" r:id="rId43"/>
    <p:sldId id="347" r:id="rId44"/>
    <p:sldId id="348" r:id="rId45"/>
    <p:sldId id="333" r:id="rId46"/>
    <p:sldId id="334" r:id="rId47"/>
    <p:sldId id="335" r:id="rId48"/>
    <p:sldId id="336" r:id="rId49"/>
    <p:sldId id="337" r:id="rId50"/>
    <p:sldId id="338" r:id="rId51"/>
    <p:sldId id="339" r:id="rId52"/>
    <p:sldId id="340" r:id="rId53"/>
    <p:sldId id="346" r:id="rId54"/>
    <p:sldId id="345" r:id="rId55"/>
    <p:sldId id="294" r:id="rId56"/>
    <p:sldId id="295" r:id="rId57"/>
    <p:sldId id="296" r:id="rId58"/>
    <p:sldId id="297" r:id="rId59"/>
    <p:sldId id="298" r:id="rId60"/>
    <p:sldId id="299" r:id="rId61"/>
    <p:sldId id="300" r:id="rId62"/>
    <p:sldId id="301" r:id="rId63"/>
    <p:sldId id="349" r:id="rId64"/>
    <p:sldId id="303" r:id="rId65"/>
    <p:sldId id="311" r:id="rId6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1" d="100"/>
          <a:sy n="91" d="100"/>
        </p:scale>
        <p:origin x="2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F718B0-6EBE-4497-9A5D-C9AADCF0DC26}"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ru-RU"/>
        </a:p>
      </dgm:t>
    </dgm:pt>
    <dgm:pt modelId="{EB1BDC8A-1F89-4638-90CA-8CADC59DFDF9}">
      <dgm:prSet phldrT="[Текст]">
        <dgm:style>
          <a:lnRef idx="1">
            <a:schemeClr val="dk1"/>
          </a:lnRef>
          <a:fillRef idx="2">
            <a:schemeClr val="dk1"/>
          </a:fillRef>
          <a:effectRef idx="1">
            <a:schemeClr val="dk1"/>
          </a:effectRef>
          <a:fontRef idx="minor">
            <a:schemeClr val="dk1"/>
          </a:fontRef>
        </dgm:style>
      </dgm:prSet>
      <dgm:spPr/>
      <dgm:t>
        <a:bodyPr/>
        <a:lstStyle/>
        <a:p>
          <a:r>
            <a:rPr lang="ru-RU" b="1" dirty="0">
              <a:solidFill>
                <a:schemeClr val="tx1"/>
              </a:solidFill>
            </a:rPr>
            <a:t>Защита прав</a:t>
          </a:r>
        </a:p>
      </dgm:t>
    </dgm:pt>
    <dgm:pt modelId="{AFBD4710-77A5-43E1-81FC-B61392AF7F49}" type="parTrans" cxnId="{50186E9E-F22D-4237-ADB8-C0502456065F}">
      <dgm:prSet/>
      <dgm:spPr/>
      <dgm:t>
        <a:bodyPr/>
        <a:lstStyle/>
        <a:p>
          <a:endParaRPr lang="ru-RU"/>
        </a:p>
      </dgm:t>
    </dgm:pt>
    <dgm:pt modelId="{4A320771-5E10-4E5C-92C3-C24FBE178BA8}" type="sibTrans" cxnId="{50186E9E-F22D-4237-ADB8-C0502456065F}">
      <dgm:prSet/>
      <dgm:spPr/>
      <dgm:t>
        <a:bodyPr/>
        <a:lstStyle/>
        <a:p>
          <a:endParaRPr lang="ru-RU"/>
        </a:p>
      </dgm:t>
    </dgm:pt>
    <dgm:pt modelId="{6A0F0016-D8DA-40DC-8542-1E88B57AA7EF}">
      <dgm:prSet phldrT="[Текст]">
        <dgm:style>
          <a:lnRef idx="2">
            <a:schemeClr val="accent6"/>
          </a:lnRef>
          <a:fillRef idx="1">
            <a:schemeClr val="lt1"/>
          </a:fillRef>
          <a:effectRef idx="0">
            <a:schemeClr val="accent6"/>
          </a:effectRef>
          <a:fontRef idx="minor">
            <a:schemeClr val="dk1"/>
          </a:fontRef>
        </dgm:style>
      </dgm:prSet>
      <dgm:spPr/>
      <dgm:t>
        <a:bodyPr/>
        <a:lstStyle/>
        <a:p>
          <a:r>
            <a:rPr lang="ru-RU" b="1" dirty="0">
              <a:solidFill>
                <a:schemeClr val="tx1"/>
              </a:solidFill>
            </a:rPr>
            <a:t>Государственные органы</a:t>
          </a:r>
        </a:p>
      </dgm:t>
    </dgm:pt>
    <dgm:pt modelId="{0B0AA317-9B83-4AE5-8E5B-9B0636341BC8}" type="parTrans" cxnId="{BF68C05F-DEE2-4340-8DF8-E0BB61824A56}">
      <dgm:prSet/>
      <dgm:spPr/>
      <dgm:t>
        <a:bodyPr/>
        <a:lstStyle/>
        <a:p>
          <a:endParaRPr lang="ru-RU" dirty="0"/>
        </a:p>
      </dgm:t>
    </dgm:pt>
    <dgm:pt modelId="{EA1A6B54-242D-4A95-9BCC-EF894464196E}" type="sibTrans" cxnId="{BF68C05F-DEE2-4340-8DF8-E0BB61824A56}">
      <dgm:prSet/>
      <dgm:spPr/>
      <dgm:t>
        <a:bodyPr/>
        <a:lstStyle/>
        <a:p>
          <a:endParaRPr lang="ru-RU"/>
        </a:p>
      </dgm:t>
    </dgm:pt>
    <dgm:pt modelId="{88694274-8CD3-4C68-B4CD-9A68CA6F4136}">
      <dgm:prSet phldrT="[Текст]">
        <dgm:style>
          <a:lnRef idx="2">
            <a:schemeClr val="accent6"/>
          </a:lnRef>
          <a:fillRef idx="1">
            <a:schemeClr val="lt1"/>
          </a:fillRef>
          <a:effectRef idx="0">
            <a:schemeClr val="accent6"/>
          </a:effectRef>
          <a:fontRef idx="minor">
            <a:schemeClr val="dk1"/>
          </a:fontRef>
        </dgm:style>
      </dgm:prSet>
      <dgm:spPr/>
      <dgm:t>
        <a:bodyPr/>
        <a:lstStyle/>
        <a:p>
          <a:r>
            <a:rPr lang="ru-RU" b="1" dirty="0">
              <a:solidFill>
                <a:schemeClr val="tx1"/>
              </a:solidFill>
            </a:rPr>
            <a:t>Организации</a:t>
          </a:r>
        </a:p>
      </dgm:t>
    </dgm:pt>
    <dgm:pt modelId="{8CFAC6AE-5D2E-4809-9979-EF5AE23EED85}" type="parTrans" cxnId="{AD3DEE4A-4631-40C4-9030-2928632F7D65}">
      <dgm:prSet/>
      <dgm:spPr/>
      <dgm:t>
        <a:bodyPr/>
        <a:lstStyle/>
        <a:p>
          <a:endParaRPr lang="ru-RU" dirty="0"/>
        </a:p>
      </dgm:t>
    </dgm:pt>
    <dgm:pt modelId="{D1AAA307-20F7-4BA6-93BE-FABDB37A471D}" type="sibTrans" cxnId="{AD3DEE4A-4631-40C4-9030-2928632F7D65}">
      <dgm:prSet/>
      <dgm:spPr/>
      <dgm:t>
        <a:bodyPr/>
        <a:lstStyle/>
        <a:p>
          <a:endParaRPr lang="ru-RU"/>
        </a:p>
      </dgm:t>
    </dgm:pt>
    <dgm:pt modelId="{DD093F3A-BBB6-4E3B-854E-62D5DD3284FB}">
      <dgm:prSet phldrT="[Текст]">
        <dgm:style>
          <a:lnRef idx="1">
            <a:schemeClr val="accent6"/>
          </a:lnRef>
          <a:fillRef idx="2">
            <a:schemeClr val="accent6"/>
          </a:fillRef>
          <a:effectRef idx="1">
            <a:schemeClr val="accent6"/>
          </a:effectRef>
          <a:fontRef idx="minor">
            <a:schemeClr val="dk1"/>
          </a:fontRef>
        </dgm:style>
      </dgm:prSet>
      <dgm:spPr/>
      <dgm:t>
        <a:bodyPr/>
        <a:lstStyle/>
        <a:p>
          <a:r>
            <a:rPr lang="ru-RU" b="1" dirty="0">
              <a:solidFill>
                <a:schemeClr val="tx1"/>
              </a:solidFill>
            </a:rPr>
            <a:t>Роспотребнадзор</a:t>
          </a:r>
        </a:p>
      </dgm:t>
    </dgm:pt>
    <dgm:pt modelId="{A6F39F06-7BCD-4522-AC3A-21B3AAF7840A}" type="parTrans" cxnId="{B36F22F4-3073-407F-95F5-7AB5A67EC13C}">
      <dgm:prSet/>
      <dgm:spPr/>
      <dgm:t>
        <a:bodyPr/>
        <a:lstStyle/>
        <a:p>
          <a:endParaRPr lang="ru-RU" dirty="0"/>
        </a:p>
      </dgm:t>
    </dgm:pt>
    <dgm:pt modelId="{63C97ED0-A08B-4F57-8CC6-10119BD02FB5}" type="sibTrans" cxnId="{B36F22F4-3073-407F-95F5-7AB5A67EC13C}">
      <dgm:prSet/>
      <dgm:spPr/>
      <dgm:t>
        <a:bodyPr/>
        <a:lstStyle/>
        <a:p>
          <a:endParaRPr lang="ru-RU"/>
        </a:p>
      </dgm:t>
    </dgm:pt>
    <dgm:pt modelId="{CDEFC28C-0920-434D-AD83-2E9F9E7CE733}">
      <dgm:prSet phldrT="[Текст]">
        <dgm:style>
          <a:lnRef idx="1">
            <a:schemeClr val="accent6"/>
          </a:lnRef>
          <a:fillRef idx="2">
            <a:schemeClr val="accent6"/>
          </a:fillRef>
          <a:effectRef idx="1">
            <a:schemeClr val="accent6"/>
          </a:effectRef>
          <a:fontRef idx="minor">
            <a:schemeClr val="dk1"/>
          </a:fontRef>
        </dgm:style>
      </dgm:prSet>
      <dgm:spPr/>
      <dgm:t>
        <a:bodyPr/>
        <a:lstStyle/>
        <a:p>
          <a:r>
            <a:rPr lang="ru-RU" b="1" smtClean="0">
              <a:solidFill>
                <a:schemeClr val="tx1"/>
              </a:solidFill>
            </a:rPr>
            <a:t>Банк </a:t>
          </a:r>
          <a:r>
            <a:rPr lang="ru-RU" b="1" dirty="0">
              <a:solidFill>
                <a:schemeClr val="tx1"/>
              </a:solidFill>
            </a:rPr>
            <a:t>России</a:t>
          </a:r>
        </a:p>
      </dgm:t>
    </dgm:pt>
    <dgm:pt modelId="{4FAE4104-29AA-4684-84AB-D3BD5BB34747}" type="parTrans" cxnId="{76549DE3-167C-47AE-BF54-9DD1FD8E920F}">
      <dgm:prSet/>
      <dgm:spPr/>
      <dgm:t>
        <a:bodyPr/>
        <a:lstStyle/>
        <a:p>
          <a:endParaRPr lang="ru-RU" dirty="0"/>
        </a:p>
      </dgm:t>
    </dgm:pt>
    <dgm:pt modelId="{1AED700F-851D-4D89-B1AB-EA8E6E4B1709}" type="sibTrans" cxnId="{76549DE3-167C-47AE-BF54-9DD1FD8E920F}">
      <dgm:prSet/>
      <dgm:spPr/>
      <dgm:t>
        <a:bodyPr/>
        <a:lstStyle/>
        <a:p>
          <a:endParaRPr lang="ru-RU"/>
        </a:p>
      </dgm:t>
    </dgm:pt>
    <dgm:pt modelId="{B347FA8A-A90B-496C-93B6-0595D0ABD7AF}">
      <dgm:prSet phldrT="[Текст]">
        <dgm:style>
          <a:lnRef idx="2">
            <a:schemeClr val="accent6"/>
          </a:lnRef>
          <a:fillRef idx="1">
            <a:schemeClr val="lt1"/>
          </a:fillRef>
          <a:effectRef idx="0">
            <a:schemeClr val="accent6"/>
          </a:effectRef>
          <a:fontRef idx="minor">
            <a:schemeClr val="dk1"/>
          </a:fontRef>
        </dgm:style>
      </dgm:prSet>
      <dgm:spPr/>
      <dgm:t>
        <a:bodyPr/>
        <a:lstStyle/>
        <a:p>
          <a:r>
            <a:rPr lang="ru-RU" b="1" dirty="0">
              <a:solidFill>
                <a:schemeClr val="tx1"/>
              </a:solidFill>
            </a:rPr>
            <a:t>Минфин России</a:t>
          </a:r>
        </a:p>
      </dgm:t>
    </dgm:pt>
    <dgm:pt modelId="{76503EDE-6906-4A32-AEF1-2340F981342D}" type="parTrans" cxnId="{7D74386B-01A6-42EA-ABA3-5ECC7AAB83E9}">
      <dgm:prSet/>
      <dgm:spPr/>
      <dgm:t>
        <a:bodyPr/>
        <a:lstStyle/>
        <a:p>
          <a:endParaRPr lang="ru-RU" dirty="0"/>
        </a:p>
      </dgm:t>
    </dgm:pt>
    <dgm:pt modelId="{C090F33C-B43B-4856-A677-D23052185680}" type="sibTrans" cxnId="{7D74386B-01A6-42EA-ABA3-5ECC7AAB83E9}">
      <dgm:prSet/>
      <dgm:spPr/>
      <dgm:t>
        <a:bodyPr/>
        <a:lstStyle/>
        <a:p>
          <a:endParaRPr lang="ru-RU"/>
        </a:p>
      </dgm:t>
    </dgm:pt>
    <dgm:pt modelId="{B10B27CC-6857-4D98-B152-DE525A996CAB}">
      <dgm:prSet phldrT="[Текст]">
        <dgm:style>
          <a:lnRef idx="2">
            <a:schemeClr val="accent6"/>
          </a:lnRef>
          <a:fillRef idx="1">
            <a:schemeClr val="lt1"/>
          </a:fillRef>
          <a:effectRef idx="0">
            <a:schemeClr val="accent6"/>
          </a:effectRef>
          <a:fontRef idx="minor">
            <a:schemeClr val="dk1"/>
          </a:fontRef>
        </dgm:style>
      </dgm:prSet>
      <dgm:spPr/>
      <dgm:t>
        <a:bodyPr/>
        <a:lstStyle/>
        <a:p>
          <a:r>
            <a:rPr lang="ru-RU" b="1" dirty="0">
              <a:solidFill>
                <a:schemeClr val="tx1"/>
              </a:solidFill>
            </a:rPr>
            <a:t>ФАС России</a:t>
          </a:r>
        </a:p>
      </dgm:t>
    </dgm:pt>
    <dgm:pt modelId="{A158BAE1-6330-4A61-9BAD-87B65E1CB86F}" type="parTrans" cxnId="{4EF04068-752A-41F5-8393-2BD882572511}">
      <dgm:prSet/>
      <dgm:spPr/>
      <dgm:t>
        <a:bodyPr/>
        <a:lstStyle/>
        <a:p>
          <a:endParaRPr lang="ru-RU" dirty="0"/>
        </a:p>
      </dgm:t>
    </dgm:pt>
    <dgm:pt modelId="{643A8394-59AB-4011-87B8-1B687C8A16FD}" type="sibTrans" cxnId="{4EF04068-752A-41F5-8393-2BD882572511}">
      <dgm:prSet/>
      <dgm:spPr/>
      <dgm:t>
        <a:bodyPr/>
        <a:lstStyle/>
        <a:p>
          <a:endParaRPr lang="ru-RU"/>
        </a:p>
      </dgm:t>
    </dgm:pt>
    <dgm:pt modelId="{E66E5788-6E6A-4B33-82AF-74E9D811803B}">
      <dgm:prSet phldrT="[Текст]">
        <dgm:style>
          <a:lnRef idx="2">
            <a:schemeClr val="accent6"/>
          </a:lnRef>
          <a:fillRef idx="1">
            <a:schemeClr val="lt1"/>
          </a:fillRef>
          <a:effectRef idx="0">
            <a:schemeClr val="accent6"/>
          </a:effectRef>
          <a:fontRef idx="minor">
            <a:schemeClr val="dk1"/>
          </a:fontRef>
        </dgm:style>
      </dgm:prSet>
      <dgm:spPr/>
      <dgm:t>
        <a:bodyPr/>
        <a:lstStyle/>
        <a:p>
          <a:r>
            <a:rPr lang="ru-RU" b="1" dirty="0">
              <a:solidFill>
                <a:schemeClr val="tx1"/>
              </a:solidFill>
            </a:rPr>
            <a:t>ФНС России</a:t>
          </a:r>
        </a:p>
      </dgm:t>
    </dgm:pt>
    <dgm:pt modelId="{E9F976F4-CC06-4158-9634-3CA1C6E53ABE}" type="parTrans" cxnId="{3580B4A6-B073-47A7-A489-C3F48231D9A6}">
      <dgm:prSet/>
      <dgm:spPr/>
      <dgm:t>
        <a:bodyPr/>
        <a:lstStyle/>
        <a:p>
          <a:endParaRPr lang="ru-RU" dirty="0"/>
        </a:p>
      </dgm:t>
    </dgm:pt>
    <dgm:pt modelId="{AA9C4EB7-C214-40A8-A1FC-EAE526EF3389}" type="sibTrans" cxnId="{3580B4A6-B073-47A7-A489-C3F48231D9A6}">
      <dgm:prSet/>
      <dgm:spPr/>
      <dgm:t>
        <a:bodyPr/>
        <a:lstStyle/>
        <a:p>
          <a:endParaRPr lang="ru-RU"/>
        </a:p>
      </dgm:t>
    </dgm:pt>
    <dgm:pt modelId="{E75B53F0-E02C-4F5F-8A53-893BAE82C450}">
      <dgm:prSet phldrT="[Текст]">
        <dgm:style>
          <a:lnRef idx="2">
            <a:schemeClr val="accent6"/>
          </a:lnRef>
          <a:fillRef idx="1">
            <a:schemeClr val="lt1"/>
          </a:fillRef>
          <a:effectRef idx="0">
            <a:schemeClr val="accent6"/>
          </a:effectRef>
          <a:fontRef idx="minor">
            <a:schemeClr val="dk1"/>
          </a:fontRef>
        </dgm:style>
      </dgm:prSet>
      <dgm:spPr/>
      <dgm:t>
        <a:bodyPr/>
        <a:lstStyle/>
        <a:p>
          <a:r>
            <a:rPr lang="ru-RU" b="1" dirty="0">
              <a:solidFill>
                <a:schemeClr val="tx1"/>
              </a:solidFill>
            </a:rPr>
            <a:t>Органы исполнительной власти</a:t>
          </a:r>
        </a:p>
      </dgm:t>
    </dgm:pt>
    <dgm:pt modelId="{3C862655-E6C6-4AAC-BD9A-EC0655A4BCDA}" type="parTrans" cxnId="{D72BFA21-7C9F-42A8-AA24-132EE0F02BD5}">
      <dgm:prSet/>
      <dgm:spPr/>
      <dgm:t>
        <a:bodyPr/>
        <a:lstStyle/>
        <a:p>
          <a:endParaRPr lang="ru-RU" dirty="0"/>
        </a:p>
      </dgm:t>
    </dgm:pt>
    <dgm:pt modelId="{9BDFAB33-12FF-4334-A6F2-05758126BBF6}" type="sibTrans" cxnId="{D72BFA21-7C9F-42A8-AA24-132EE0F02BD5}">
      <dgm:prSet/>
      <dgm:spPr/>
      <dgm:t>
        <a:bodyPr/>
        <a:lstStyle/>
        <a:p>
          <a:endParaRPr lang="ru-RU"/>
        </a:p>
      </dgm:t>
    </dgm:pt>
    <dgm:pt modelId="{32B2EA91-151E-4EA6-BFA9-EFF7561ED0CD}">
      <dgm:prSet phldrT="[Текст]">
        <dgm:style>
          <a:lnRef idx="1">
            <a:schemeClr val="accent5"/>
          </a:lnRef>
          <a:fillRef idx="2">
            <a:schemeClr val="accent5"/>
          </a:fillRef>
          <a:effectRef idx="1">
            <a:schemeClr val="accent5"/>
          </a:effectRef>
          <a:fontRef idx="minor">
            <a:schemeClr val="dk1"/>
          </a:fontRef>
        </dgm:style>
      </dgm:prSet>
      <dgm:spPr/>
      <dgm:t>
        <a:bodyPr/>
        <a:lstStyle/>
        <a:p>
          <a:r>
            <a:rPr lang="ru-RU" b="1" dirty="0">
              <a:solidFill>
                <a:schemeClr val="tx1"/>
              </a:solidFill>
            </a:rPr>
            <a:t>Суды</a:t>
          </a:r>
        </a:p>
      </dgm:t>
    </dgm:pt>
    <dgm:pt modelId="{88D6CD39-BE29-41DF-8EEA-87FE77736DCE}" type="parTrans" cxnId="{16E8DE52-6352-4820-839A-AAA927549EBE}">
      <dgm:prSet/>
      <dgm:spPr/>
      <dgm:t>
        <a:bodyPr/>
        <a:lstStyle/>
        <a:p>
          <a:endParaRPr lang="ru-RU" dirty="0"/>
        </a:p>
      </dgm:t>
    </dgm:pt>
    <dgm:pt modelId="{9272F912-C3DB-49D5-970D-1524BD3EE611}" type="sibTrans" cxnId="{16E8DE52-6352-4820-839A-AAA927549EBE}">
      <dgm:prSet/>
      <dgm:spPr/>
      <dgm:t>
        <a:bodyPr/>
        <a:lstStyle/>
        <a:p>
          <a:endParaRPr lang="ru-RU"/>
        </a:p>
      </dgm:t>
    </dgm:pt>
    <dgm:pt modelId="{1A22A7FB-4A76-4194-A05B-2D3F4761C0B9}">
      <dgm:prSet phldrT="[Текст]">
        <dgm:style>
          <a:lnRef idx="1">
            <a:schemeClr val="accent6"/>
          </a:lnRef>
          <a:fillRef idx="2">
            <a:schemeClr val="accent6"/>
          </a:fillRef>
          <a:effectRef idx="1">
            <a:schemeClr val="accent6"/>
          </a:effectRef>
          <a:fontRef idx="minor">
            <a:schemeClr val="dk1"/>
          </a:fontRef>
        </dgm:style>
      </dgm:prSet>
      <dgm:spPr/>
      <dgm:t>
        <a:bodyPr/>
        <a:lstStyle/>
        <a:p>
          <a:r>
            <a:rPr lang="ru-RU" b="1" dirty="0">
              <a:solidFill>
                <a:schemeClr val="tx1"/>
              </a:solidFill>
            </a:rPr>
            <a:t>Общественные  объединения потребителей</a:t>
          </a:r>
        </a:p>
      </dgm:t>
    </dgm:pt>
    <dgm:pt modelId="{A74DF94F-FF99-4B3C-9903-37101B8ECDAF}" type="parTrans" cxnId="{3DCC8C21-7537-46B8-9F59-8FF6C9079CAB}">
      <dgm:prSet/>
      <dgm:spPr/>
      <dgm:t>
        <a:bodyPr/>
        <a:lstStyle/>
        <a:p>
          <a:endParaRPr lang="ru-RU" dirty="0"/>
        </a:p>
      </dgm:t>
    </dgm:pt>
    <dgm:pt modelId="{A4BD1C8A-ED75-4332-B926-5832684DD8D4}" type="sibTrans" cxnId="{3DCC8C21-7537-46B8-9F59-8FF6C9079CAB}">
      <dgm:prSet/>
      <dgm:spPr/>
      <dgm:t>
        <a:bodyPr/>
        <a:lstStyle/>
        <a:p>
          <a:endParaRPr lang="ru-RU"/>
        </a:p>
      </dgm:t>
    </dgm:pt>
    <dgm:pt modelId="{027B14E7-8005-4686-916E-53A663FE9422}">
      <dgm:prSet phldrT="[Текст]">
        <dgm:style>
          <a:lnRef idx="1">
            <a:schemeClr val="accent6"/>
          </a:lnRef>
          <a:fillRef idx="2">
            <a:schemeClr val="accent6"/>
          </a:fillRef>
          <a:effectRef idx="1">
            <a:schemeClr val="accent6"/>
          </a:effectRef>
          <a:fontRef idx="minor">
            <a:schemeClr val="dk1"/>
          </a:fontRef>
        </dgm:style>
      </dgm:prSet>
      <dgm:spPr/>
      <dgm:t>
        <a:bodyPr/>
        <a:lstStyle/>
        <a:p>
          <a:r>
            <a:rPr lang="ru-RU" b="1" dirty="0">
              <a:solidFill>
                <a:schemeClr val="tx1"/>
              </a:solidFill>
            </a:rPr>
            <a:t>Саморегулируемые организации</a:t>
          </a:r>
        </a:p>
      </dgm:t>
    </dgm:pt>
    <dgm:pt modelId="{F7E02D7D-C254-4036-B0D1-3BF6569037B4}" type="parTrans" cxnId="{FF568ECF-C492-46E7-9F5B-77AF488B91B9}">
      <dgm:prSet/>
      <dgm:spPr/>
      <dgm:t>
        <a:bodyPr/>
        <a:lstStyle/>
        <a:p>
          <a:endParaRPr lang="ru-RU" dirty="0"/>
        </a:p>
      </dgm:t>
    </dgm:pt>
    <dgm:pt modelId="{DD8BE4A4-D171-4D61-BABE-3421234252DF}" type="sibTrans" cxnId="{FF568ECF-C492-46E7-9F5B-77AF488B91B9}">
      <dgm:prSet/>
      <dgm:spPr/>
      <dgm:t>
        <a:bodyPr/>
        <a:lstStyle/>
        <a:p>
          <a:endParaRPr lang="ru-RU"/>
        </a:p>
      </dgm:t>
    </dgm:pt>
    <dgm:pt modelId="{A9CFA031-DB7C-4BC0-9864-476496A02C80}" type="pres">
      <dgm:prSet presAssocID="{C4F718B0-6EBE-4497-9A5D-C9AADCF0DC26}" presName="diagram" presStyleCnt="0">
        <dgm:presLayoutVars>
          <dgm:chPref val="1"/>
          <dgm:dir/>
          <dgm:animOne val="branch"/>
          <dgm:animLvl val="lvl"/>
          <dgm:resizeHandles val="exact"/>
        </dgm:presLayoutVars>
      </dgm:prSet>
      <dgm:spPr/>
      <dgm:t>
        <a:bodyPr/>
        <a:lstStyle/>
        <a:p>
          <a:endParaRPr lang="ru-RU"/>
        </a:p>
      </dgm:t>
    </dgm:pt>
    <dgm:pt modelId="{A4F63139-C54B-439A-842D-8F9412C2B3D5}" type="pres">
      <dgm:prSet presAssocID="{EB1BDC8A-1F89-4638-90CA-8CADC59DFDF9}" presName="root1" presStyleCnt="0"/>
      <dgm:spPr/>
    </dgm:pt>
    <dgm:pt modelId="{25915C0E-5E35-42BC-810F-0A001791385E}" type="pres">
      <dgm:prSet presAssocID="{EB1BDC8A-1F89-4638-90CA-8CADC59DFDF9}" presName="LevelOneTextNode" presStyleLbl="node0" presStyleIdx="0" presStyleCnt="1">
        <dgm:presLayoutVars>
          <dgm:chPref val="3"/>
        </dgm:presLayoutVars>
      </dgm:prSet>
      <dgm:spPr/>
      <dgm:t>
        <a:bodyPr/>
        <a:lstStyle/>
        <a:p>
          <a:endParaRPr lang="ru-RU"/>
        </a:p>
      </dgm:t>
    </dgm:pt>
    <dgm:pt modelId="{57CE07AC-3BDF-4028-AE3F-FAB1879C0BA4}" type="pres">
      <dgm:prSet presAssocID="{EB1BDC8A-1F89-4638-90CA-8CADC59DFDF9}" presName="level2hierChild" presStyleCnt="0"/>
      <dgm:spPr/>
    </dgm:pt>
    <dgm:pt modelId="{F7135A70-EA56-4656-9D4A-A673DD26C857}" type="pres">
      <dgm:prSet presAssocID="{0B0AA317-9B83-4AE5-8E5B-9B0636341BC8}" presName="conn2-1" presStyleLbl="parChTrans1D2" presStyleIdx="0" presStyleCnt="2"/>
      <dgm:spPr/>
      <dgm:t>
        <a:bodyPr/>
        <a:lstStyle/>
        <a:p>
          <a:endParaRPr lang="ru-RU"/>
        </a:p>
      </dgm:t>
    </dgm:pt>
    <dgm:pt modelId="{3E34CD91-A062-4B37-8D62-0FB2662D6887}" type="pres">
      <dgm:prSet presAssocID="{0B0AA317-9B83-4AE5-8E5B-9B0636341BC8}" presName="connTx" presStyleLbl="parChTrans1D2" presStyleIdx="0" presStyleCnt="2"/>
      <dgm:spPr/>
      <dgm:t>
        <a:bodyPr/>
        <a:lstStyle/>
        <a:p>
          <a:endParaRPr lang="ru-RU"/>
        </a:p>
      </dgm:t>
    </dgm:pt>
    <dgm:pt modelId="{33275CFE-31B6-48E8-AEF3-A20EB0B34125}" type="pres">
      <dgm:prSet presAssocID="{6A0F0016-D8DA-40DC-8542-1E88B57AA7EF}" presName="root2" presStyleCnt="0"/>
      <dgm:spPr/>
    </dgm:pt>
    <dgm:pt modelId="{28B6E5E0-DB7A-4036-8F60-3611603EF86B}" type="pres">
      <dgm:prSet presAssocID="{6A0F0016-D8DA-40DC-8542-1E88B57AA7EF}" presName="LevelTwoTextNode" presStyleLbl="node2" presStyleIdx="0" presStyleCnt="2">
        <dgm:presLayoutVars>
          <dgm:chPref val="3"/>
        </dgm:presLayoutVars>
      </dgm:prSet>
      <dgm:spPr/>
      <dgm:t>
        <a:bodyPr/>
        <a:lstStyle/>
        <a:p>
          <a:endParaRPr lang="ru-RU"/>
        </a:p>
      </dgm:t>
    </dgm:pt>
    <dgm:pt modelId="{0333B096-B812-4D21-BA20-A8DA4A715022}" type="pres">
      <dgm:prSet presAssocID="{6A0F0016-D8DA-40DC-8542-1E88B57AA7EF}" presName="level3hierChild" presStyleCnt="0"/>
      <dgm:spPr/>
    </dgm:pt>
    <dgm:pt modelId="{47C7F4AD-9497-47DE-BED2-DE2AA9E10F55}" type="pres">
      <dgm:prSet presAssocID="{A6F39F06-7BCD-4522-AC3A-21B3AAF7840A}" presName="conn2-1" presStyleLbl="parChTrans1D3" presStyleIdx="0" presStyleCnt="9"/>
      <dgm:spPr/>
      <dgm:t>
        <a:bodyPr/>
        <a:lstStyle/>
        <a:p>
          <a:endParaRPr lang="ru-RU"/>
        </a:p>
      </dgm:t>
    </dgm:pt>
    <dgm:pt modelId="{DD0C01B4-44C1-4454-928B-C5468CD9ED65}" type="pres">
      <dgm:prSet presAssocID="{A6F39F06-7BCD-4522-AC3A-21B3AAF7840A}" presName="connTx" presStyleLbl="parChTrans1D3" presStyleIdx="0" presStyleCnt="9"/>
      <dgm:spPr/>
      <dgm:t>
        <a:bodyPr/>
        <a:lstStyle/>
        <a:p>
          <a:endParaRPr lang="ru-RU"/>
        </a:p>
      </dgm:t>
    </dgm:pt>
    <dgm:pt modelId="{B5B1B46A-2D28-4513-86B7-53BA133D1F13}" type="pres">
      <dgm:prSet presAssocID="{DD093F3A-BBB6-4E3B-854E-62D5DD3284FB}" presName="root2" presStyleCnt="0"/>
      <dgm:spPr/>
    </dgm:pt>
    <dgm:pt modelId="{2551E97B-A517-475A-B1CC-5716BDFE02C7}" type="pres">
      <dgm:prSet presAssocID="{DD093F3A-BBB6-4E3B-854E-62D5DD3284FB}" presName="LevelTwoTextNode" presStyleLbl="node3" presStyleIdx="0" presStyleCnt="9">
        <dgm:presLayoutVars>
          <dgm:chPref val="3"/>
        </dgm:presLayoutVars>
      </dgm:prSet>
      <dgm:spPr/>
      <dgm:t>
        <a:bodyPr/>
        <a:lstStyle/>
        <a:p>
          <a:endParaRPr lang="ru-RU"/>
        </a:p>
      </dgm:t>
    </dgm:pt>
    <dgm:pt modelId="{75098093-D20C-473B-B503-FC7158E2DE23}" type="pres">
      <dgm:prSet presAssocID="{DD093F3A-BBB6-4E3B-854E-62D5DD3284FB}" presName="level3hierChild" presStyleCnt="0"/>
      <dgm:spPr/>
    </dgm:pt>
    <dgm:pt modelId="{B0138397-E433-4E22-A91E-74DB5E32E6E7}" type="pres">
      <dgm:prSet presAssocID="{4FAE4104-29AA-4684-84AB-D3BD5BB34747}" presName="conn2-1" presStyleLbl="parChTrans1D3" presStyleIdx="1" presStyleCnt="9"/>
      <dgm:spPr/>
      <dgm:t>
        <a:bodyPr/>
        <a:lstStyle/>
        <a:p>
          <a:endParaRPr lang="ru-RU"/>
        </a:p>
      </dgm:t>
    </dgm:pt>
    <dgm:pt modelId="{1CA38DB5-C3C7-445E-A0B9-6B72FC0F029D}" type="pres">
      <dgm:prSet presAssocID="{4FAE4104-29AA-4684-84AB-D3BD5BB34747}" presName="connTx" presStyleLbl="parChTrans1D3" presStyleIdx="1" presStyleCnt="9"/>
      <dgm:spPr/>
      <dgm:t>
        <a:bodyPr/>
        <a:lstStyle/>
        <a:p>
          <a:endParaRPr lang="ru-RU"/>
        </a:p>
      </dgm:t>
    </dgm:pt>
    <dgm:pt modelId="{ED862F4D-D2F6-4933-BB0A-896ABA9F9DBA}" type="pres">
      <dgm:prSet presAssocID="{CDEFC28C-0920-434D-AD83-2E9F9E7CE733}" presName="root2" presStyleCnt="0"/>
      <dgm:spPr/>
    </dgm:pt>
    <dgm:pt modelId="{053A119A-5474-4764-872E-0FD4BBF6E19D}" type="pres">
      <dgm:prSet presAssocID="{CDEFC28C-0920-434D-AD83-2E9F9E7CE733}" presName="LevelTwoTextNode" presStyleLbl="node3" presStyleIdx="1" presStyleCnt="9">
        <dgm:presLayoutVars>
          <dgm:chPref val="3"/>
        </dgm:presLayoutVars>
      </dgm:prSet>
      <dgm:spPr/>
      <dgm:t>
        <a:bodyPr/>
        <a:lstStyle/>
        <a:p>
          <a:endParaRPr lang="ru-RU"/>
        </a:p>
      </dgm:t>
    </dgm:pt>
    <dgm:pt modelId="{06C13058-DC87-4377-96F5-F9C2A07D6222}" type="pres">
      <dgm:prSet presAssocID="{CDEFC28C-0920-434D-AD83-2E9F9E7CE733}" presName="level3hierChild" presStyleCnt="0"/>
      <dgm:spPr/>
    </dgm:pt>
    <dgm:pt modelId="{08BA3256-6131-4973-91D7-35BDF833E3B5}" type="pres">
      <dgm:prSet presAssocID="{76503EDE-6906-4A32-AEF1-2340F981342D}" presName="conn2-1" presStyleLbl="parChTrans1D3" presStyleIdx="2" presStyleCnt="9"/>
      <dgm:spPr/>
      <dgm:t>
        <a:bodyPr/>
        <a:lstStyle/>
        <a:p>
          <a:endParaRPr lang="ru-RU"/>
        </a:p>
      </dgm:t>
    </dgm:pt>
    <dgm:pt modelId="{FE408A4B-21A7-48E6-988B-C999801F42E1}" type="pres">
      <dgm:prSet presAssocID="{76503EDE-6906-4A32-AEF1-2340F981342D}" presName="connTx" presStyleLbl="parChTrans1D3" presStyleIdx="2" presStyleCnt="9"/>
      <dgm:spPr/>
      <dgm:t>
        <a:bodyPr/>
        <a:lstStyle/>
        <a:p>
          <a:endParaRPr lang="ru-RU"/>
        </a:p>
      </dgm:t>
    </dgm:pt>
    <dgm:pt modelId="{93A8C230-8314-4B55-B4BF-C9CB8D7AE99A}" type="pres">
      <dgm:prSet presAssocID="{B347FA8A-A90B-496C-93B6-0595D0ABD7AF}" presName="root2" presStyleCnt="0"/>
      <dgm:spPr/>
    </dgm:pt>
    <dgm:pt modelId="{EC6F53B2-CE52-4EB5-BE76-FF3EA8A224BA}" type="pres">
      <dgm:prSet presAssocID="{B347FA8A-A90B-496C-93B6-0595D0ABD7AF}" presName="LevelTwoTextNode" presStyleLbl="node3" presStyleIdx="2" presStyleCnt="9">
        <dgm:presLayoutVars>
          <dgm:chPref val="3"/>
        </dgm:presLayoutVars>
      </dgm:prSet>
      <dgm:spPr/>
      <dgm:t>
        <a:bodyPr/>
        <a:lstStyle/>
        <a:p>
          <a:endParaRPr lang="ru-RU"/>
        </a:p>
      </dgm:t>
    </dgm:pt>
    <dgm:pt modelId="{F42D381F-6BDF-414F-88A2-FAD4FC60FAED}" type="pres">
      <dgm:prSet presAssocID="{B347FA8A-A90B-496C-93B6-0595D0ABD7AF}" presName="level3hierChild" presStyleCnt="0"/>
      <dgm:spPr/>
    </dgm:pt>
    <dgm:pt modelId="{DA659A01-A9CE-4EAA-BEC8-9E528748FB47}" type="pres">
      <dgm:prSet presAssocID="{A158BAE1-6330-4A61-9BAD-87B65E1CB86F}" presName="conn2-1" presStyleLbl="parChTrans1D3" presStyleIdx="3" presStyleCnt="9"/>
      <dgm:spPr/>
      <dgm:t>
        <a:bodyPr/>
        <a:lstStyle/>
        <a:p>
          <a:endParaRPr lang="ru-RU"/>
        </a:p>
      </dgm:t>
    </dgm:pt>
    <dgm:pt modelId="{6FB873FC-B279-4350-9F7E-ADEBEDAA32E9}" type="pres">
      <dgm:prSet presAssocID="{A158BAE1-6330-4A61-9BAD-87B65E1CB86F}" presName="connTx" presStyleLbl="parChTrans1D3" presStyleIdx="3" presStyleCnt="9"/>
      <dgm:spPr/>
      <dgm:t>
        <a:bodyPr/>
        <a:lstStyle/>
        <a:p>
          <a:endParaRPr lang="ru-RU"/>
        </a:p>
      </dgm:t>
    </dgm:pt>
    <dgm:pt modelId="{45276F99-00FF-4E3F-AA99-F62111476D9B}" type="pres">
      <dgm:prSet presAssocID="{B10B27CC-6857-4D98-B152-DE525A996CAB}" presName="root2" presStyleCnt="0"/>
      <dgm:spPr/>
    </dgm:pt>
    <dgm:pt modelId="{5FD8A666-38B3-4AE0-98D0-3483DC6F3D78}" type="pres">
      <dgm:prSet presAssocID="{B10B27CC-6857-4D98-B152-DE525A996CAB}" presName="LevelTwoTextNode" presStyleLbl="node3" presStyleIdx="3" presStyleCnt="9">
        <dgm:presLayoutVars>
          <dgm:chPref val="3"/>
        </dgm:presLayoutVars>
      </dgm:prSet>
      <dgm:spPr/>
      <dgm:t>
        <a:bodyPr/>
        <a:lstStyle/>
        <a:p>
          <a:endParaRPr lang="ru-RU"/>
        </a:p>
      </dgm:t>
    </dgm:pt>
    <dgm:pt modelId="{C03C84CD-85AA-477E-ABA0-32BDA62C1B7F}" type="pres">
      <dgm:prSet presAssocID="{B10B27CC-6857-4D98-B152-DE525A996CAB}" presName="level3hierChild" presStyleCnt="0"/>
      <dgm:spPr/>
    </dgm:pt>
    <dgm:pt modelId="{C3F45BA5-D425-4F6A-9629-3601963A04BA}" type="pres">
      <dgm:prSet presAssocID="{E9F976F4-CC06-4158-9634-3CA1C6E53ABE}" presName="conn2-1" presStyleLbl="parChTrans1D3" presStyleIdx="4" presStyleCnt="9"/>
      <dgm:spPr/>
      <dgm:t>
        <a:bodyPr/>
        <a:lstStyle/>
        <a:p>
          <a:endParaRPr lang="ru-RU"/>
        </a:p>
      </dgm:t>
    </dgm:pt>
    <dgm:pt modelId="{3176000F-506A-4AB9-8EEC-701601E5EB92}" type="pres">
      <dgm:prSet presAssocID="{E9F976F4-CC06-4158-9634-3CA1C6E53ABE}" presName="connTx" presStyleLbl="parChTrans1D3" presStyleIdx="4" presStyleCnt="9"/>
      <dgm:spPr/>
      <dgm:t>
        <a:bodyPr/>
        <a:lstStyle/>
        <a:p>
          <a:endParaRPr lang="ru-RU"/>
        </a:p>
      </dgm:t>
    </dgm:pt>
    <dgm:pt modelId="{9E435F77-3EB7-4CE0-B529-F598CC08BC4B}" type="pres">
      <dgm:prSet presAssocID="{E66E5788-6E6A-4B33-82AF-74E9D811803B}" presName="root2" presStyleCnt="0"/>
      <dgm:spPr/>
    </dgm:pt>
    <dgm:pt modelId="{2662D17C-98BC-40CD-BC2F-467E6D69B1BA}" type="pres">
      <dgm:prSet presAssocID="{E66E5788-6E6A-4B33-82AF-74E9D811803B}" presName="LevelTwoTextNode" presStyleLbl="node3" presStyleIdx="4" presStyleCnt="9">
        <dgm:presLayoutVars>
          <dgm:chPref val="3"/>
        </dgm:presLayoutVars>
      </dgm:prSet>
      <dgm:spPr/>
      <dgm:t>
        <a:bodyPr/>
        <a:lstStyle/>
        <a:p>
          <a:endParaRPr lang="ru-RU"/>
        </a:p>
      </dgm:t>
    </dgm:pt>
    <dgm:pt modelId="{AF5FE65F-9C3B-495E-8ECE-810DED596267}" type="pres">
      <dgm:prSet presAssocID="{E66E5788-6E6A-4B33-82AF-74E9D811803B}" presName="level3hierChild" presStyleCnt="0"/>
      <dgm:spPr/>
    </dgm:pt>
    <dgm:pt modelId="{8371F609-BBE0-4345-8FAA-2A58C5661C77}" type="pres">
      <dgm:prSet presAssocID="{3C862655-E6C6-4AAC-BD9A-EC0655A4BCDA}" presName="conn2-1" presStyleLbl="parChTrans1D3" presStyleIdx="5" presStyleCnt="9"/>
      <dgm:spPr/>
      <dgm:t>
        <a:bodyPr/>
        <a:lstStyle/>
        <a:p>
          <a:endParaRPr lang="ru-RU"/>
        </a:p>
      </dgm:t>
    </dgm:pt>
    <dgm:pt modelId="{55F797B9-CCC0-4F41-97CF-B5693325C3EC}" type="pres">
      <dgm:prSet presAssocID="{3C862655-E6C6-4AAC-BD9A-EC0655A4BCDA}" presName="connTx" presStyleLbl="parChTrans1D3" presStyleIdx="5" presStyleCnt="9"/>
      <dgm:spPr/>
      <dgm:t>
        <a:bodyPr/>
        <a:lstStyle/>
        <a:p>
          <a:endParaRPr lang="ru-RU"/>
        </a:p>
      </dgm:t>
    </dgm:pt>
    <dgm:pt modelId="{9C323EC6-B862-414F-975B-ACE76C4309FF}" type="pres">
      <dgm:prSet presAssocID="{E75B53F0-E02C-4F5F-8A53-893BAE82C450}" presName="root2" presStyleCnt="0"/>
      <dgm:spPr/>
    </dgm:pt>
    <dgm:pt modelId="{C66DE960-AEE7-4BCE-BFF3-DD76D2B1BF58}" type="pres">
      <dgm:prSet presAssocID="{E75B53F0-E02C-4F5F-8A53-893BAE82C450}" presName="LevelTwoTextNode" presStyleLbl="node3" presStyleIdx="5" presStyleCnt="9">
        <dgm:presLayoutVars>
          <dgm:chPref val="3"/>
        </dgm:presLayoutVars>
      </dgm:prSet>
      <dgm:spPr/>
      <dgm:t>
        <a:bodyPr/>
        <a:lstStyle/>
        <a:p>
          <a:endParaRPr lang="ru-RU"/>
        </a:p>
      </dgm:t>
    </dgm:pt>
    <dgm:pt modelId="{C8FAF8ED-42D7-4843-9403-95029316D3FB}" type="pres">
      <dgm:prSet presAssocID="{E75B53F0-E02C-4F5F-8A53-893BAE82C450}" presName="level3hierChild" presStyleCnt="0"/>
      <dgm:spPr/>
    </dgm:pt>
    <dgm:pt modelId="{82122067-81FA-417D-B723-4CACE55948A3}" type="pres">
      <dgm:prSet presAssocID="{88D6CD39-BE29-41DF-8EEA-87FE77736DCE}" presName="conn2-1" presStyleLbl="parChTrans1D3" presStyleIdx="6" presStyleCnt="9"/>
      <dgm:spPr/>
      <dgm:t>
        <a:bodyPr/>
        <a:lstStyle/>
        <a:p>
          <a:endParaRPr lang="ru-RU"/>
        </a:p>
      </dgm:t>
    </dgm:pt>
    <dgm:pt modelId="{82D234E7-C1CE-43B3-91FA-002E312F39EB}" type="pres">
      <dgm:prSet presAssocID="{88D6CD39-BE29-41DF-8EEA-87FE77736DCE}" presName="connTx" presStyleLbl="parChTrans1D3" presStyleIdx="6" presStyleCnt="9"/>
      <dgm:spPr/>
      <dgm:t>
        <a:bodyPr/>
        <a:lstStyle/>
        <a:p>
          <a:endParaRPr lang="ru-RU"/>
        </a:p>
      </dgm:t>
    </dgm:pt>
    <dgm:pt modelId="{A76FBE37-AB59-4F5A-934D-A182981A9A6B}" type="pres">
      <dgm:prSet presAssocID="{32B2EA91-151E-4EA6-BFA9-EFF7561ED0CD}" presName="root2" presStyleCnt="0"/>
      <dgm:spPr/>
    </dgm:pt>
    <dgm:pt modelId="{64789937-FE96-465C-8E45-BC50FD03CD18}" type="pres">
      <dgm:prSet presAssocID="{32B2EA91-151E-4EA6-BFA9-EFF7561ED0CD}" presName="LevelTwoTextNode" presStyleLbl="node3" presStyleIdx="6" presStyleCnt="9">
        <dgm:presLayoutVars>
          <dgm:chPref val="3"/>
        </dgm:presLayoutVars>
      </dgm:prSet>
      <dgm:spPr/>
      <dgm:t>
        <a:bodyPr/>
        <a:lstStyle/>
        <a:p>
          <a:endParaRPr lang="ru-RU"/>
        </a:p>
      </dgm:t>
    </dgm:pt>
    <dgm:pt modelId="{C2D7DBFF-0F0F-41EF-AF22-3FDE28925CC1}" type="pres">
      <dgm:prSet presAssocID="{32B2EA91-151E-4EA6-BFA9-EFF7561ED0CD}" presName="level3hierChild" presStyleCnt="0"/>
      <dgm:spPr/>
    </dgm:pt>
    <dgm:pt modelId="{F986CB41-35CD-4046-8C07-6B623A868116}" type="pres">
      <dgm:prSet presAssocID="{8CFAC6AE-5D2E-4809-9979-EF5AE23EED85}" presName="conn2-1" presStyleLbl="parChTrans1D2" presStyleIdx="1" presStyleCnt="2"/>
      <dgm:spPr/>
      <dgm:t>
        <a:bodyPr/>
        <a:lstStyle/>
        <a:p>
          <a:endParaRPr lang="ru-RU"/>
        </a:p>
      </dgm:t>
    </dgm:pt>
    <dgm:pt modelId="{7A5DA128-359C-478A-8C06-A0229A12502F}" type="pres">
      <dgm:prSet presAssocID="{8CFAC6AE-5D2E-4809-9979-EF5AE23EED85}" presName="connTx" presStyleLbl="parChTrans1D2" presStyleIdx="1" presStyleCnt="2"/>
      <dgm:spPr/>
      <dgm:t>
        <a:bodyPr/>
        <a:lstStyle/>
        <a:p>
          <a:endParaRPr lang="ru-RU"/>
        </a:p>
      </dgm:t>
    </dgm:pt>
    <dgm:pt modelId="{C6F6B468-4A84-4E44-9D70-9C06AD0D7A11}" type="pres">
      <dgm:prSet presAssocID="{88694274-8CD3-4C68-B4CD-9A68CA6F4136}" presName="root2" presStyleCnt="0"/>
      <dgm:spPr/>
    </dgm:pt>
    <dgm:pt modelId="{EFB36F7E-34CE-43DC-B630-D93E12351E35}" type="pres">
      <dgm:prSet presAssocID="{88694274-8CD3-4C68-B4CD-9A68CA6F4136}" presName="LevelTwoTextNode" presStyleLbl="node2" presStyleIdx="1" presStyleCnt="2">
        <dgm:presLayoutVars>
          <dgm:chPref val="3"/>
        </dgm:presLayoutVars>
      </dgm:prSet>
      <dgm:spPr/>
      <dgm:t>
        <a:bodyPr/>
        <a:lstStyle/>
        <a:p>
          <a:endParaRPr lang="ru-RU"/>
        </a:p>
      </dgm:t>
    </dgm:pt>
    <dgm:pt modelId="{8DE87EDA-3482-4731-8B35-17E1C935F6CC}" type="pres">
      <dgm:prSet presAssocID="{88694274-8CD3-4C68-B4CD-9A68CA6F4136}" presName="level3hierChild" presStyleCnt="0"/>
      <dgm:spPr/>
    </dgm:pt>
    <dgm:pt modelId="{D6AD3F20-7E31-48CB-97EC-75F08DCA3FD3}" type="pres">
      <dgm:prSet presAssocID="{A74DF94F-FF99-4B3C-9903-37101B8ECDAF}" presName="conn2-1" presStyleLbl="parChTrans1D3" presStyleIdx="7" presStyleCnt="9"/>
      <dgm:spPr/>
      <dgm:t>
        <a:bodyPr/>
        <a:lstStyle/>
        <a:p>
          <a:endParaRPr lang="ru-RU"/>
        </a:p>
      </dgm:t>
    </dgm:pt>
    <dgm:pt modelId="{517309CA-144C-4A00-A21B-9755722E23B1}" type="pres">
      <dgm:prSet presAssocID="{A74DF94F-FF99-4B3C-9903-37101B8ECDAF}" presName="connTx" presStyleLbl="parChTrans1D3" presStyleIdx="7" presStyleCnt="9"/>
      <dgm:spPr/>
      <dgm:t>
        <a:bodyPr/>
        <a:lstStyle/>
        <a:p>
          <a:endParaRPr lang="ru-RU"/>
        </a:p>
      </dgm:t>
    </dgm:pt>
    <dgm:pt modelId="{375A6F30-9EF4-44C5-AFEB-FE6EA91114B5}" type="pres">
      <dgm:prSet presAssocID="{1A22A7FB-4A76-4194-A05B-2D3F4761C0B9}" presName="root2" presStyleCnt="0"/>
      <dgm:spPr/>
    </dgm:pt>
    <dgm:pt modelId="{70CC5BBD-3735-439D-BAF5-1E3529E355D6}" type="pres">
      <dgm:prSet presAssocID="{1A22A7FB-4A76-4194-A05B-2D3F4761C0B9}" presName="LevelTwoTextNode" presStyleLbl="node3" presStyleIdx="7" presStyleCnt="9">
        <dgm:presLayoutVars>
          <dgm:chPref val="3"/>
        </dgm:presLayoutVars>
      </dgm:prSet>
      <dgm:spPr/>
      <dgm:t>
        <a:bodyPr/>
        <a:lstStyle/>
        <a:p>
          <a:endParaRPr lang="ru-RU"/>
        </a:p>
      </dgm:t>
    </dgm:pt>
    <dgm:pt modelId="{DE271B9C-7553-48C4-9398-2A0D08EBEB85}" type="pres">
      <dgm:prSet presAssocID="{1A22A7FB-4A76-4194-A05B-2D3F4761C0B9}" presName="level3hierChild" presStyleCnt="0"/>
      <dgm:spPr/>
    </dgm:pt>
    <dgm:pt modelId="{3E1F5127-90E6-41C9-A33A-7699070C7053}" type="pres">
      <dgm:prSet presAssocID="{F7E02D7D-C254-4036-B0D1-3BF6569037B4}" presName="conn2-1" presStyleLbl="parChTrans1D3" presStyleIdx="8" presStyleCnt="9"/>
      <dgm:spPr/>
      <dgm:t>
        <a:bodyPr/>
        <a:lstStyle/>
        <a:p>
          <a:endParaRPr lang="ru-RU"/>
        </a:p>
      </dgm:t>
    </dgm:pt>
    <dgm:pt modelId="{80AD0655-D3A7-4849-9373-3CEA969CA5EA}" type="pres">
      <dgm:prSet presAssocID="{F7E02D7D-C254-4036-B0D1-3BF6569037B4}" presName="connTx" presStyleLbl="parChTrans1D3" presStyleIdx="8" presStyleCnt="9"/>
      <dgm:spPr/>
      <dgm:t>
        <a:bodyPr/>
        <a:lstStyle/>
        <a:p>
          <a:endParaRPr lang="ru-RU"/>
        </a:p>
      </dgm:t>
    </dgm:pt>
    <dgm:pt modelId="{947209A9-DB58-4966-9DE7-C4DB59E742D5}" type="pres">
      <dgm:prSet presAssocID="{027B14E7-8005-4686-916E-53A663FE9422}" presName="root2" presStyleCnt="0"/>
      <dgm:spPr/>
    </dgm:pt>
    <dgm:pt modelId="{0A144D18-E7E6-4D43-897C-857975DAA614}" type="pres">
      <dgm:prSet presAssocID="{027B14E7-8005-4686-916E-53A663FE9422}" presName="LevelTwoTextNode" presStyleLbl="node3" presStyleIdx="8" presStyleCnt="9">
        <dgm:presLayoutVars>
          <dgm:chPref val="3"/>
        </dgm:presLayoutVars>
      </dgm:prSet>
      <dgm:spPr/>
      <dgm:t>
        <a:bodyPr/>
        <a:lstStyle/>
        <a:p>
          <a:endParaRPr lang="ru-RU"/>
        </a:p>
      </dgm:t>
    </dgm:pt>
    <dgm:pt modelId="{E05BA1F9-9599-4D2A-A036-3CBB26A3B9E9}" type="pres">
      <dgm:prSet presAssocID="{027B14E7-8005-4686-916E-53A663FE9422}" presName="level3hierChild" presStyleCnt="0"/>
      <dgm:spPr/>
    </dgm:pt>
  </dgm:ptLst>
  <dgm:cxnLst>
    <dgm:cxn modelId="{9A44558B-2210-459E-AC96-AB001094B72E}" type="presOf" srcId="{A158BAE1-6330-4A61-9BAD-87B65E1CB86F}" destId="{6FB873FC-B279-4350-9F7E-ADEBEDAA32E9}" srcOrd="1" destOrd="0" presId="urn:microsoft.com/office/officeart/2005/8/layout/hierarchy2"/>
    <dgm:cxn modelId="{28555FD7-EA11-4CBB-9D5F-F70FF01E9C23}" type="presOf" srcId="{32B2EA91-151E-4EA6-BFA9-EFF7561ED0CD}" destId="{64789937-FE96-465C-8E45-BC50FD03CD18}" srcOrd="0" destOrd="0" presId="urn:microsoft.com/office/officeart/2005/8/layout/hierarchy2"/>
    <dgm:cxn modelId="{5479A5D1-E854-4193-B86A-4E9B22968F15}" type="presOf" srcId="{A6F39F06-7BCD-4522-AC3A-21B3AAF7840A}" destId="{DD0C01B4-44C1-4454-928B-C5468CD9ED65}" srcOrd="1" destOrd="0" presId="urn:microsoft.com/office/officeart/2005/8/layout/hierarchy2"/>
    <dgm:cxn modelId="{8E283B75-E3AC-4206-9E35-4908A9665E5C}" type="presOf" srcId="{EB1BDC8A-1F89-4638-90CA-8CADC59DFDF9}" destId="{25915C0E-5E35-42BC-810F-0A001791385E}" srcOrd="0" destOrd="0" presId="urn:microsoft.com/office/officeart/2005/8/layout/hierarchy2"/>
    <dgm:cxn modelId="{01517A98-5CF3-4B2D-9133-F3CE4E085575}" type="presOf" srcId="{88D6CD39-BE29-41DF-8EEA-87FE77736DCE}" destId="{82122067-81FA-417D-B723-4CACE55948A3}" srcOrd="0" destOrd="0" presId="urn:microsoft.com/office/officeart/2005/8/layout/hierarchy2"/>
    <dgm:cxn modelId="{76549DE3-167C-47AE-BF54-9DD1FD8E920F}" srcId="{6A0F0016-D8DA-40DC-8542-1E88B57AA7EF}" destId="{CDEFC28C-0920-434D-AD83-2E9F9E7CE733}" srcOrd="1" destOrd="0" parTransId="{4FAE4104-29AA-4684-84AB-D3BD5BB34747}" sibTransId="{1AED700F-851D-4D89-B1AB-EA8E6E4B1709}"/>
    <dgm:cxn modelId="{D71E0364-8B3F-4C8F-8C90-B6BD47737012}" type="presOf" srcId="{3C862655-E6C6-4AAC-BD9A-EC0655A4BCDA}" destId="{8371F609-BBE0-4345-8FAA-2A58C5661C77}" srcOrd="0" destOrd="0" presId="urn:microsoft.com/office/officeart/2005/8/layout/hierarchy2"/>
    <dgm:cxn modelId="{B36F22F4-3073-407F-95F5-7AB5A67EC13C}" srcId="{6A0F0016-D8DA-40DC-8542-1E88B57AA7EF}" destId="{DD093F3A-BBB6-4E3B-854E-62D5DD3284FB}" srcOrd="0" destOrd="0" parTransId="{A6F39F06-7BCD-4522-AC3A-21B3AAF7840A}" sibTransId="{63C97ED0-A08B-4F57-8CC6-10119BD02FB5}"/>
    <dgm:cxn modelId="{4FE67DC7-5172-4E8B-8DD9-FB5779F1AA6A}" type="presOf" srcId="{1A22A7FB-4A76-4194-A05B-2D3F4761C0B9}" destId="{70CC5BBD-3735-439D-BAF5-1E3529E355D6}" srcOrd="0" destOrd="0" presId="urn:microsoft.com/office/officeart/2005/8/layout/hierarchy2"/>
    <dgm:cxn modelId="{340DAB92-8E32-495B-B2F0-A89579B34C6D}" type="presOf" srcId="{F7E02D7D-C254-4036-B0D1-3BF6569037B4}" destId="{80AD0655-D3A7-4849-9373-3CEA969CA5EA}" srcOrd="1" destOrd="0" presId="urn:microsoft.com/office/officeart/2005/8/layout/hierarchy2"/>
    <dgm:cxn modelId="{3580B4A6-B073-47A7-A489-C3F48231D9A6}" srcId="{6A0F0016-D8DA-40DC-8542-1E88B57AA7EF}" destId="{E66E5788-6E6A-4B33-82AF-74E9D811803B}" srcOrd="4" destOrd="0" parTransId="{E9F976F4-CC06-4158-9634-3CA1C6E53ABE}" sibTransId="{AA9C4EB7-C214-40A8-A1FC-EAE526EF3389}"/>
    <dgm:cxn modelId="{50186E9E-F22D-4237-ADB8-C0502456065F}" srcId="{C4F718B0-6EBE-4497-9A5D-C9AADCF0DC26}" destId="{EB1BDC8A-1F89-4638-90CA-8CADC59DFDF9}" srcOrd="0" destOrd="0" parTransId="{AFBD4710-77A5-43E1-81FC-B61392AF7F49}" sibTransId="{4A320771-5E10-4E5C-92C3-C24FBE178BA8}"/>
    <dgm:cxn modelId="{2434330E-A229-4BFB-B7A1-B052D23A91A5}" type="presOf" srcId="{E66E5788-6E6A-4B33-82AF-74E9D811803B}" destId="{2662D17C-98BC-40CD-BC2F-467E6D69B1BA}" srcOrd="0" destOrd="0" presId="urn:microsoft.com/office/officeart/2005/8/layout/hierarchy2"/>
    <dgm:cxn modelId="{20CAA8DB-EF2D-4F5F-B70F-C573981408D3}" type="presOf" srcId="{CDEFC28C-0920-434D-AD83-2E9F9E7CE733}" destId="{053A119A-5474-4764-872E-0FD4BBF6E19D}" srcOrd="0" destOrd="0" presId="urn:microsoft.com/office/officeart/2005/8/layout/hierarchy2"/>
    <dgm:cxn modelId="{08DBF096-6746-4A9A-9316-D09C9B40845C}" type="presOf" srcId="{3C862655-E6C6-4AAC-BD9A-EC0655A4BCDA}" destId="{55F797B9-CCC0-4F41-97CF-B5693325C3EC}" srcOrd="1" destOrd="0" presId="urn:microsoft.com/office/officeart/2005/8/layout/hierarchy2"/>
    <dgm:cxn modelId="{FF568ECF-C492-46E7-9F5B-77AF488B91B9}" srcId="{88694274-8CD3-4C68-B4CD-9A68CA6F4136}" destId="{027B14E7-8005-4686-916E-53A663FE9422}" srcOrd="1" destOrd="0" parTransId="{F7E02D7D-C254-4036-B0D1-3BF6569037B4}" sibTransId="{DD8BE4A4-D171-4D61-BABE-3421234252DF}"/>
    <dgm:cxn modelId="{BF68C05F-DEE2-4340-8DF8-E0BB61824A56}" srcId="{EB1BDC8A-1F89-4638-90CA-8CADC59DFDF9}" destId="{6A0F0016-D8DA-40DC-8542-1E88B57AA7EF}" srcOrd="0" destOrd="0" parTransId="{0B0AA317-9B83-4AE5-8E5B-9B0636341BC8}" sibTransId="{EA1A6B54-242D-4A95-9BCC-EF894464196E}"/>
    <dgm:cxn modelId="{DCF3C1DC-7FE9-49A2-A911-9784C8497421}" type="presOf" srcId="{B10B27CC-6857-4D98-B152-DE525A996CAB}" destId="{5FD8A666-38B3-4AE0-98D0-3483DC6F3D78}" srcOrd="0" destOrd="0" presId="urn:microsoft.com/office/officeart/2005/8/layout/hierarchy2"/>
    <dgm:cxn modelId="{0AFE93E4-CB7B-4594-981B-3D13CC294832}" type="presOf" srcId="{E9F976F4-CC06-4158-9634-3CA1C6E53ABE}" destId="{3176000F-506A-4AB9-8EEC-701601E5EB92}" srcOrd="1" destOrd="0" presId="urn:microsoft.com/office/officeart/2005/8/layout/hierarchy2"/>
    <dgm:cxn modelId="{D197224C-0995-4D5C-B5A0-070E802B1ED0}" type="presOf" srcId="{E75B53F0-E02C-4F5F-8A53-893BAE82C450}" destId="{C66DE960-AEE7-4BCE-BFF3-DD76D2B1BF58}" srcOrd="0" destOrd="0" presId="urn:microsoft.com/office/officeart/2005/8/layout/hierarchy2"/>
    <dgm:cxn modelId="{557A8494-7236-4118-8A08-A8822CD376CF}" type="presOf" srcId="{F7E02D7D-C254-4036-B0D1-3BF6569037B4}" destId="{3E1F5127-90E6-41C9-A33A-7699070C7053}" srcOrd="0" destOrd="0" presId="urn:microsoft.com/office/officeart/2005/8/layout/hierarchy2"/>
    <dgm:cxn modelId="{DE35045A-3B98-4220-88A0-639C5DCCB53B}" type="presOf" srcId="{8CFAC6AE-5D2E-4809-9979-EF5AE23EED85}" destId="{F986CB41-35CD-4046-8C07-6B623A868116}" srcOrd="0" destOrd="0" presId="urn:microsoft.com/office/officeart/2005/8/layout/hierarchy2"/>
    <dgm:cxn modelId="{3DCC8C21-7537-46B8-9F59-8FF6C9079CAB}" srcId="{88694274-8CD3-4C68-B4CD-9A68CA6F4136}" destId="{1A22A7FB-4A76-4194-A05B-2D3F4761C0B9}" srcOrd="0" destOrd="0" parTransId="{A74DF94F-FF99-4B3C-9903-37101B8ECDAF}" sibTransId="{A4BD1C8A-ED75-4332-B926-5832684DD8D4}"/>
    <dgm:cxn modelId="{99058994-B72A-4149-948A-3D9ED8210385}" type="presOf" srcId="{76503EDE-6906-4A32-AEF1-2340F981342D}" destId="{FE408A4B-21A7-48E6-988B-C999801F42E1}" srcOrd="1" destOrd="0" presId="urn:microsoft.com/office/officeart/2005/8/layout/hierarchy2"/>
    <dgm:cxn modelId="{8999BC0A-7554-4F29-B5DF-C344D75F2E32}" type="presOf" srcId="{76503EDE-6906-4A32-AEF1-2340F981342D}" destId="{08BA3256-6131-4973-91D7-35BDF833E3B5}" srcOrd="0" destOrd="0" presId="urn:microsoft.com/office/officeart/2005/8/layout/hierarchy2"/>
    <dgm:cxn modelId="{0E91458A-5177-44A8-B02A-A1F2387E3A31}" type="presOf" srcId="{A158BAE1-6330-4A61-9BAD-87B65E1CB86F}" destId="{DA659A01-A9CE-4EAA-BEC8-9E528748FB47}" srcOrd="0" destOrd="0" presId="urn:microsoft.com/office/officeart/2005/8/layout/hierarchy2"/>
    <dgm:cxn modelId="{16E8DE52-6352-4820-839A-AAA927549EBE}" srcId="{6A0F0016-D8DA-40DC-8542-1E88B57AA7EF}" destId="{32B2EA91-151E-4EA6-BFA9-EFF7561ED0CD}" srcOrd="6" destOrd="0" parTransId="{88D6CD39-BE29-41DF-8EEA-87FE77736DCE}" sibTransId="{9272F912-C3DB-49D5-970D-1524BD3EE611}"/>
    <dgm:cxn modelId="{5F780F9A-56ED-45AD-846A-ABFC1931596F}" type="presOf" srcId="{88694274-8CD3-4C68-B4CD-9A68CA6F4136}" destId="{EFB36F7E-34CE-43DC-B630-D93E12351E35}" srcOrd="0" destOrd="0" presId="urn:microsoft.com/office/officeart/2005/8/layout/hierarchy2"/>
    <dgm:cxn modelId="{D72BFA21-7C9F-42A8-AA24-132EE0F02BD5}" srcId="{6A0F0016-D8DA-40DC-8542-1E88B57AA7EF}" destId="{E75B53F0-E02C-4F5F-8A53-893BAE82C450}" srcOrd="5" destOrd="0" parTransId="{3C862655-E6C6-4AAC-BD9A-EC0655A4BCDA}" sibTransId="{9BDFAB33-12FF-4334-A6F2-05758126BBF6}"/>
    <dgm:cxn modelId="{7D74386B-01A6-42EA-ABA3-5ECC7AAB83E9}" srcId="{6A0F0016-D8DA-40DC-8542-1E88B57AA7EF}" destId="{B347FA8A-A90B-496C-93B6-0595D0ABD7AF}" srcOrd="2" destOrd="0" parTransId="{76503EDE-6906-4A32-AEF1-2340F981342D}" sibTransId="{C090F33C-B43B-4856-A677-D23052185680}"/>
    <dgm:cxn modelId="{4D2C42C2-6F80-4FCA-ADC5-47F37A71F491}" type="presOf" srcId="{0B0AA317-9B83-4AE5-8E5B-9B0636341BC8}" destId="{F7135A70-EA56-4656-9D4A-A673DD26C857}" srcOrd="0" destOrd="0" presId="urn:microsoft.com/office/officeart/2005/8/layout/hierarchy2"/>
    <dgm:cxn modelId="{A1B33915-22FE-422B-A63F-35CF63B300F2}" type="presOf" srcId="{C4F718B0-6EBE-4497-9A5D-C9AADCF0DC26}" destId="{A9CFA031-DB7C-4BC0-9864-476496A02C80}" srcOrd="0" destOrd="0" presId="urn:microsoft.com/office/officeart/2005/8/layout/hierarchy2"/>
    <dgm:cxn modelId="{F08F0EE2-8FC7-49E0-BE81-765E5F7C6B1B}" type="presOf" srcId="{E9F976F4-CC06-4158-9634-3CA1C6E53ABE}" destId="{C3F45BA5-D425-4F6A-9629-3601963A04BA}" srcOrd="0" destOrd="0" presId="urn:microsoft.com/office/officeart/2005/8/layout/hierarchy2"/>
    <dgm:cxn modelId="{4EF04068-752A-41F5-8393-2BD882572511}" srcId="{6A0F0016-D8DA-40DC-8542-1E88B57AA7EF}" destId="{B10B27CC-6857-4D98-B152-DE525A996CAB}" srcOrd="3" destOrd="0" parTransId="{A158BAE1-6330-4A61-9BAD-87B65E1CB86F}" sibTransId="{643A8394-59AB-4011-87B8-1B687C8A16FD}"/>
    <dgm:cxn modelId="{48A0CA11-BD94-4D67-ACAD-816E3D34D4C3}" type="presOf" srcId="{B347FA8A-A90B-496C-93B6-0595D0ABD7AF}" destId="{EC6F53B2-CE52-4EB5-BE76-FF3EA8A224BA}" srcOrd="0" destOrd="0" presId="urn:microsoft.com/office/officeart/2005/8/layout/hierarchy2"/>
    <dgm:cxn modelId="{F0FC0D3E-B27E-4D65-AB8E-C3A4EB8E12C7}" type="presOf" srcId="{DD093F3A-BBB6-4E3B-854E-62D5DD3284FB}" destId="{2551E97B-A517-475A-B1CC-5716BDFE02C7}" srcOrd="0" destOrd="0" presId="urn:microsoft.com/office/officeart/2005/8/layout/hierarchy2"/>
    <dgm:cxn modelId="{76F45A2D-7EE8-418C-9E02-A828095BBDEA}" type="presOf" srcId="{A6F39F06-7BCD-4522-AC3A-21B3AAF7840A}" destId="{47C7F4AD-9497-47DE-BED2-DE2AA9E10F55}" srcOrd="0" destOrd="0" presId="urn:microsoft.com/office/officeart/2005/8/layout/hierarchy2"/>
    <dgm:cxn modelId="{369C60E7-FDA7-4209-935D-6BF024080ED2}" type="presOf" srcId="{0B0AA317-9B83-4AE5-8E5B-9B0636341BC8}" destId="{3E34CD91-A062-4B37-8D62-0FB2662D6887}" srcOrd="1" destOrd="0" presId="urn:microsoft.com/office/officeart/2005/8/layout/hierarchy2"/>
    <dgm:cxn modelId="{02D9D63F-7B5D-44A0-95A5-09302AFB43EE}" type="presOf" srcId="{6A0F0016-D8DA-40DC-8542-1E88B57AA7EF}" destId="{28B6E5E0-DB7A-4036-8F60-3611603EF86B}" srcOrd="0" destOrd="0" presId="urn:microsoft.com/office/officeart/2005/8/layout/hierarchy2"/>
    <dgm:cxn modelId="{FA00B6AF-CB5C-4D67-B8CA-807E6D61B66B}" type="presOf" srcId="{A74DF94F-FF99-4B3C-9903-37101B8ECDAF}" destId="{517309CA-144C-4A00-A21B-9755722E23B1}" srcOrd="1" destOrd="0" presId="urn:microsoft.com/office/officeart/2005/8/layout/hierarchy2"/>
    <dgm:cxn modelId="{523B2714-BF1D-4593-B00D-D23E000CD9D5}" type="presOf" srcId="{4FAE4104-29AA-4684-84AB-D3BD5BB34747}" destId="{B0138397-E433-4E22-A91E-74DB5E32E6E7}" srcOrd="0" destOrd="0" presId="urn:microsoft.com/office/officeart/2005/8/layout/hierarchy2"/>
    <dgm:cxn modelId="{AD3DEE4A-4631-40C4-9030-2928632F7D65}" srcId="{EB1BDC8A-1F89-4638-90CA-8CADC59DFDF9}" destId="{88694274-8CD3-4C68-B4CD-9A68CA6F4136}" srcOrd="1" destOrd="0" parTransId="{8CFAC6AE-5D2E-4809-9979-EF5AE23EED85}" sibTransId="{D1AAA307-20F7-4BA6-93BE-FABDB37A471D}"/>
    <dgm:cxn modelId="{8CE380BD-7169-4801-BF18-9F7F758479E7}" type="presOf" srcId="{4FAE4104-29AA-4684-84AB-D3BD5BB34747}" destId="{1CA38DB5-C3C7-445E-A0B9-6B72FC0F029D}" srcOrd="1" destOrd="0" presId="urn:microsoft.com/office/officeart/2005/8/layout/hierarchy2"/>
    <dgm:cxn modelId="{1B10728B-6564-4F43-9226-4DCF2EF05175}" type="presOf" srcId="{A74DF94F-FF99-4B3C-9903-37101B8ECDAF}" destId="{D6AD3F20-7E31-48CB-97EC-75F08DCA3FD3}" srcOrd="0" destOrd="0" presId="urn:microsoft.com/office/officeart/2005/8/layout/hierarchy2"/>
    <dgm:cxn modelId="{CB86B087-3618-4AEA-AA7A-AF4096E23E84}" type="presOf" srcId="{8CFAC6AE-5D2E-4809-9979-EF5AE23EED85}" destId="{7A5DA128-359C-478A-8C06-A0229A12502F}" srcOrd="1" destOrd="0" presId="urn:microsoft.com/office/officeart/2005/8/layout/hierarchy2"/>
    <dgm:cxn modelId="{C76563E9-E040-4B6D-864D-BFCF76199814}" type="presOf" srcId="{88D6CD39-BE29-41DF-8EEA-87FE77736DCE}" destId="{82D234E7-C1CE-43B3-91FA-002E312F39EB}" srcOrd="1" destOrd="0" presId="urn:microsoft.com/office/officeart/2005/8/layout/hierarchy2"/>
    <dgm:cxn modelId="{2DC4B224-3651-48CE-BA88-B9AD6E5AC43A}" type="presOf" srcId="{027B14E7-8005-4686-916E-53A663FE9422}" destId="{0A144D18-E7E6-4D43-897C-857975DAA614}" srcOrd="0" destOrd="0" presId="urn:microsoft.com/office/officeart/2005/8/layout/hierarchy2"/>
    <dgm:cxn modelId="{D5D5CC7E-8FB7-4E59-A033-0439CF3491EC}" type="presParOf" srcId="{A9CFA031-DB7C-4BC0-9864-476496A02C80}" destId="{A4F63139-C54B-439A-842D-8F9412C2B3D5}" srcOrd="0" destOrd="0" presId="urn:microsoft.com/office/officeart/2005/8/layout/hierarchy2"/>
    <dgm:cxn modelId="{D2248434-1DB2-4942-9DD4-67AD1D02D4BA}" type="presParOf" srcId="{A4F63139-C54B-439A-842D-8F9412C2B3D5}" destId="{25915C0E-5E35-42BC-810F-0A001791385E}" srcOrd="0" destOrd="0" presId="urn:microsoft.com/office/officeart/2005/8/layout/hierarchy2"/>
    <dgm:cxn modelId="{D7A4952B-2D23-4BFC-BF63-4CC48D21FF21}" type="presParOf" srcId="{A4F63139-C54B-439A-842D-8F9412C2B3D5}" destId="{57CE07AC-3BDF-4028-AE3F-FAB1879C0BA4}" srcOrd="1" destOrd="0" presId="urn:microsoft.com/office/officeart/2005/8/layout/hierarchy2"/>
    <dgm:cxn modelId="{F53CED0D-A325-473C-BB8C-4A9022A3C7F1}" type="presParOf" srcId="{57CE07AC-3BDF-4028-AE3F-FAB1879C0BA4}" destId="{F7135A70-EA56-4656-9D4A-A673DD26C857}" srcOrd="0" destOrd="0" presId="urn:microsoft.com/office/officeart/2005/8/layout/hierarchy2"/>
    <dgm:cxn modelId="{F3000A79-52FC-484B-9136-31AB7EEE1B38}" type="presParOf" srcId="{F7135A70-EA56-4656-9D4A-A673DD26C857}" destId="{3E34CD91-A062-4B37-8D62-0FB2662D6887}" srcOrd="0" destOrd="0" presId="urn:microsoft.com/office/officeart/2005/8/layout/hierarchy2"/>
    <dgm:cxn modelId="{ADC3C615-CD79-4227-9C09-7EC8043BE7E6}" type="presParOf" srcId="{57CE07AC-3BDF-4028-AE3F-FAB1879C0BA4}" destId="{33275CFE-31B6-48E8-AEF3-A20EB0B34125}" srcOrd="1" destOrd="0" presId="urn:microsoft.com/office/officeart/2005/8/layout/hierarchy2"/>
    <dgm:cxn modelId="{D22C5F2B-6EA5-428B-9A19-50BDC900D53D}" type="presParOf" srcId="{33275CFE-31B6-48E8-AEF3-A20EB0B34125}" destId="{28B6E5E0-DB7A-4036-8F60-3611603EF86B}" srcOrd="0" destOrd="0" presId="urn:microsoft.com/office/officeart/2005/8/layout/hierarchy2"/>
    <dgm:cxn modelId="{0DF554FC-E921-4E2D-9BF3-86A953F50E82}" type="presParOf" srcId="{33275CFE-31B6-48E8-AEF3-A20EB0B34125}" destId="{0333B096-B812-4D21-BA20-A8DA4A715022}" srcOrd="1" destOrd="0" presId="urn:microsoft.com/office/officeart/2005/8/layout/hierarchy2"/>
    <dgm:cxn modelId="{9198DE06-E3D8-419C-9E3A-6F620CD05141}" type="presParOf" srcId="{0333B096-B812-4D21-BA20-A8DA4A715022}" destId="{47C7F4AD-9497-47DE-BED2-DE2AA9E10F55}" srcOrd="0" destOrd="0" presId="urn:microsoft.com/office/officeart/2005/8/layout/hierarchy2"/>
    <dgm:cxn modelId="{8927BD89-7D35-4656-9190-D83C532159A4}" type="presParOf" srcId="{47C7F4AD-9497-47DE-BED2-DE2AA9E10F55}" destId="{DD0C01B4-44C1-4454-928B-C5468CD9ED65}" srcOrd="0" destOrd="0" presId="urn:microsoft.com/office/officeart/2005/8/layout/hierarchy2"/>
    <dgm:cxn modelId="{153AB420-C9F1-4A13-AD8D-CF62EF64821F}" type="presParOf" srcId="{0333B096-B812-4D21-BA20-A8DA4A715022}" destId="{B5B1B46A-2D28-4513-86B7-53BA133D1F13}" srcOrd="1" destOrd="0" presId="urn:microsoft.com/office/officeart/2005/8/layout/hierarchy2"/>
    <dgm:cxn modelId="{CC6EA553-4084-4A3C-87F8-68F989DC39CB}" type="presParOf" srcId="{B5B1B46A-2D28-4513-86B7-53BA133D1F13}" destId="{2551E97B-A517-475A-B1CC-5716BDFE02C7}" srcOrd="0" destOrd="0" presId="urn:microsoft.com/office/officeart/2005/8/layout/hierarchy2"/>
    <dgm:cxn modelId="{A35FE592-AFC1-4D4F-A409-9278ED389CFC}" type="presParOf" srcId="{B5B1B46A-2D28-4513-86B7-53BA133D1F13}" destId="{75098093-D20C-473B-B503-FC7158E2DE23}" srcOrd="1" destOrd="0" presId="urn:microsoft.com/office/officeart/2005/8/layout/hierarchy2"/>
    <dgm:cxn modelId="{F8A56113-D550-4347-8E24-E1A6423CD959}" type="presParOf" srcId="{0333B096-B812-4D21-BA20-A8DA4A715022}" destId="{B0138397-E433-4E22-A91E-74DB5E32E6E7}" srcOrd="2" destOrd="0" presId="urn:microsoft.com/office/officeart/2005/8/layout/hierarchy2"/>
    <dgm:cxn modelId="{279DE46C-3FC3-41DC-9EC7-3370DCB17CB5}" type="presParOf" srcId="{B0138397-E433-4E22-A91E-74DB5E32E6E7}" destId="{1CA38DB5-C3C7-445E-A0B9-6B72FC0F029D}" srcOrd="0" destOrd="0" presId="urn:microsoft.com/office/officeart/2005/8/layout/hierarchy2"/>
    <dgm:cxn modelId="{DEA7859E-2013-49F2-8790-F168895A8261}" type="presParOf" srcId="{0333B096-B812-4D21-BA20-A8DA4A715022}" destId="{ED862F4D-D2F6-4933-BB0A-896ABA9F9DBA}" srcOrd="3" destOrd="0" presId="urn:microsoft.com/office/officeart/2005/8/layout/hierarchy2"/>
    <dgm:cxn modelId="{DAF76EAD-1180-41D8-84EF-5F73AD22882B}" type="presParOf" srcId="{ED862F4D-D2F6-4933-BB0A-896ABA9F9DBA}" destId="{053A119A-5474-4764-872E-0FD4BBF6E19D}" srcOrd="0" destOrd="0" presId="urn:microsoft.com/office/officeart/2005/8/layout/hierarchy2"/>
    <dgm:cxn modelId="{6E3C476A-A8D2-4024-A259-114B911829E6}" type="presParOf" srcId="{ED862F4D-D2F6-4933-BB0A-896ABA9F9DBA}" destId="{06C13058-DC87-4377-96F5-F9C2A07D6222}" srcOrd="1" destOrd="0" presId="urn:microsoft.com/office/officeart/2005/8/layout/hierarchy2"/>
    <dgm:cxn modelId="{D82A8562-F0CB-455E-B76A-2F69F5BC5C3E}" type="presParOf" srcId="{0333B096-B812-4D21-BA20-A8DA4A715022}" destId="{08BA3256-6131-4973-91D7-35BDF833E3B5}" srcOrd="4" destOrd="0" presId="urn:microsoft.com/office/officeart/2005/8/layout/hierarchy2"/>
    <dgm:cxn modelId="{91B44B60-7303-45EA-AE90-813A78623FB2}" type="presParOf" srcId="{08BA3256-6131-4973-91D7-35BDF833E3B5}" destId="{FE408A4B-21A7-48E6-988B-C999801F42E1}" srcOrd="0" destOrd="0" presId="urn:microsoft.com/office/officeart/2005/8/layout/hierarchy2"/>
    <dgm:cxn modelId="{B12FE5DA-7F01-4AA4-B2B4-AA0E4887882D}" type="presParOf" srcId="{0333B096-B812-4D21-BA20-A8DA4A715022}" destId="{93A8C230-8314-4B55-B4BF-C9CB8D7AE99A}" srcOrd="5" destOrd="0" presId="urn:microsoft.com/office/officeart/2005/8/layout/hierarchy2"/>
    <dgm:cxn modelId="{D017A475-9CF6-49AE-B794-477D33DD1F0A}" type="presParOf" srcId="{93A8C230-8314-4B55-B4BF-C9CB8D7AE99A}" destId="{EC6F53B2-CE52-4EB5-BE76-FF3EA8A224BA}" srcOrd="0" destOrd="0" presId="urn:microsoft.com/office/officeart/2005/8/layout/hierarchy2"/>
    <dgm:cxn modelId="{C5196E4F-C9FB-441E-AE03-8F9884188EB7}" type="presParOf" srcId="{93A8C230-8314-4B55-B4BF-C9CB8D7AE99A}" destId="{F42D381F-6BDF-414F-88A2-FAD4FC60FAED}" srcOrd="1" destOrd="0" presId="urn:microsoft.com/office/officeart/2005/8/layout/hierarchy2"/>
    <dgm:cxn modelId="{48605C5A-6D4B-4F98-BD83-786A1ED27C30}" type="presParOf" srcId="{0333B096-B812-4D21-BA20-A8DA4A715022}" destId="{DA659A01-A9CE-4EAA-BEC8-9E528748FB47}" srcOrd="6" destOrd="0" presId="urn:microsoft.com/office/officeart/2005/8/layout/hierarchy2"/>
    <dgm:cxn modelId="{812E1208-BCBA-4949-95A9-A971E163B3FC}" type="presParOf" srcId="{DA659A01-A9CE-4EAA-BEC8-9E528748FB47}" destId="{6FB873FC-B279-4350-9F7E-ADEBEDAA32E9}" srcOrd="0" destOrd="0" presId="urn:microsoft.com/office/officeart/2005/8/layout/hierarchy2"/>
    <dgm:cxn modelId="{0D108157-A211-4B5E-80FE-947823807FFE}" type="presParOf" srcId="{0333B096-B812-4D21-BA20-A8DA4A715022}" destId="{45276F99-00FF-4E3F-AA99-F62111476D9B}" srcOrd="7" destOrd="0" presId="urn:microsoft.com/office/officeart/2005/8/layout/hierarchy2"/>
    <dgm:cxn modelId="{3EB09853-1D44-4C5D-BA1A-4653E99A2928}" type="presParOf" srcId="{45276F99-00FF-4E3F-AA99-F62111476D9B}" destId="{5FD8A666-38B3-4AE0-98D0-3483DC6F3D78}" srcOrd="0" destOrd="0" presId="urn:microsoft.com/office/officeart/2005/8/layout/hierarchy2"/>
    <dgm:cxn modelId="{993D11AF-A927-4B11-A8DF-29968FEC6033}" type="presParOf" srcId="{45276F99-00FF-4E3F-AA99-F62111476D9B}" destId="{C03C84CD-85AA-477E-ABA0-32BDA62C1B7F}" srcOrd="1" destOrd="0" presId="urn:microsoft.com/office/officeart/2005/8/layout/hierarchy2"/>
    <dgm:cxn modelId="{B5D49817-3EFE-4DCD-B957-72CD28D1F61E}" type="presParOf" srcId="{0333B096-B812-4D21-BA20-A8DA4A715022}" destId="{C3F45BA5-D425-4F6A-9629-3601963A04BA}" srcOrd="8" destOrd="0" presId="urn:microsoft.com/office/officeart/2005/8/layout/hierarchy2"/>
    <dgm:cxn modelId="{CDF76453-7F35-4DE4-ACF0-B1F55E15D062}" type="presParOf" srcId="{C3F45BA5-D425-4F6A-9629-3601963A04BA}" destId="{3176000F-506A-4AB9-8EEC-701601E5EB92}" srcOrd="0" destOrd="0" presId="urn:microsoft.com/office/officeart/2005/8/layout/hierarchy2"/>
    <dgm:cxn modelId="{DDE0CBBC-DE3F-4D5D-800D-E125E340B16E}" type="presParOf" srcId="{0333B096-B812-4D21-BA20-A8DA4A715022}" destId="{9E435F77-3EB7-4CE0-B529-F598CC08BC4B}" srcOrd="9" destOrd="0" presId="urn:microsoft.com/office/officeart/2005/8/layout/hierarchy2"/>
    <dgm:cxn modelId="{3C2411C3-E0B2-473C-ACD4-892CD6EC7FA5}" type="presParOf" srcId="{9E435F77-3EB7-4CE0-B529-F598CC08BC4B}" destId="{2662D17C-98BC-40CD-BC2F-467E6D69B1BA}" srcOrd="0" destOrd="0" presId="urn:microsoft.com/office/officeart/2005/8/layout/hierarchy2"/>
    <dgm:cxn modelId="{4789BFDF-7C74-4E43-A890-00E42C0DA99D}" type="presParOf" srcId="{9E435F77-3EB7-4CE0-B529-F598CC08BC4B}" destId="{AF5FE65F-9C3B-495E-8ECE-810DED596267}" srcOrd="1" destOrd="0" presId="urn:microsoft.com/office/officeart/2005/8/layout/hierarchy2"/>
    <dgm:cxn modelId="{C89A00B9-B36D-4494-A633-A6898A5722B3}" type="presParOf" srcId="{0333B096-B812-4D21-BA20-A8DA4A715022}" destId="{8371F609-BBE0-4345-8FAA-2A58C5661C77}" srcOrd="10" destOrd="0" presId="urn:microsoft.com/office/officeart/2005/8/layout/hierarchy2"/>
    <dgm:cxn modelId="{EFA3D8C9-9AF0-434E-8DD0-0CC0CB3939A4}" type="presParOf" srcId="{8371F609-BBE0-4345-8FAA-2A58C5661C77}" destId="{55F797B9-CCC0-4F41-97CF-B5693325C3EC}" srcOrd="0" destOrd="0" presId="urn:microsoft.com/office/officeart/2005/8/layout/hierarchy2"/>
    <dgm:cxn modelId="{3763355E-2156-49BC-8002-D43EC3A30FAF}" type="presParOf" srcId="{0333B096-B812-4D21-BA20-A8DA4A715022}" destId="{9C323EC6-B862-414F-975B-ACE76C4309FF}" srcOrd="11" destOrd="0" presId="urn:microsoft.com/office/officeart/2005/8/layout/hierarchy2"/>
    <dgm:cxn modelId="{CBC9F5B7-EE5D-4FC4-8023-351B2FFCFF8B}" type="presParOf" srcId="{9C323EC6-B862-414F-975B-ACE76C4309FF}" destId="{C66DE960-AEE7-4BCE-BFF3-DD76D2B1BF58}" srcOrd="0" destOrd="0" presId="urn:microsoft.com/office/officeart/2005/8/layout/hierarchy2"/>
    <dgm:cxn modelId="{B1B1D466-9CDF-4F3F-A0D5-97424E785A6D}" type="presParOf" srcId="{9C323EC6-B862-414F-975B-ACE76C4309FF}" destId="{C8FAF8ED-42D7-4843-9403-95029316D3FB}" srcOrd="1" destOrd="0" presId="urn:microsoft.com/office/officeart/2005/8/layout/hierarchy2"/>
    <dgm:cxn modelId="{E4A614A9-AE84-4DC4-AC4F-C2100503C2F4}" type="presParOf" srcId="{0333B096-B812-4D21-BA20-A8DA4A715022}" destId="{82122067-81FA-417D-B723-4CACE55948A3}" srcOrd="12" destOrd="0" presId="urn:microsoft.com/office/officeart/2005/8/layout/hierarchy2"/>
    <dgm:cxn modelId="{B961AF91-E878-4F8B-830F-CAEE65A887E7}" type="presParOf" srcId="{82122067-81FA-417D-B723-4CACE55948A3}" destId="{82D234E7-C1CE-43B3-91FA-002E312F39EB}" srcOrd="0" destOrd="0" presId="urn:microsoft.com/office/officeart/2005/8/layout/hierarchy2"/>
    <dgm:cxn modelId="{3671D8E4-5E07-4886-8B05-2A14896A88F3}" type="presParOf" srcId="{0333B096-B812-4D21-BA20-A8DA4A715022}" destId="{A76FBE37-AB59-4F5A-934D-A182981A9A6B}" srcOrd="13" destOrd="0" presId="urn:microsoft.com/office/officeart/2005/8/layout/hierarchy2"/>
    <dgm:cxn modelId="{78B48253-6579-4FF6-AA16-3B8EC900DDD7}" type="presParOf" srcId="{A76FBE37-AB59-4F5A-934D-A182981A9A6B}" destId="{64789937-FE96-465C-8E45-BC50FD03CD18}" srcOrd="0" destOrd="0" presId="urn:microsoft.com/office/officeart/2005/8/layout/hierarchy2"/>
    <dgm:cxn modelId="{00F8BCAF-822B-49DF-A4E7-32ADC701907F}" type="presParOf" srcId="{A76FBE37-AB59-4F5A-934D-A182981A9A6B}" destId="{C2D7DBFF-0F0F-41EF-AF22-3FDE28925CC1}" srcOrd="1" destOrd="0" presId="urn:microsoft.com/office/officeart/2005/8/layout/hierarchy2"/>
    <dgm:cxn modelId="{2B3560AC-BBBB-4912-8989-9FF5EA33F1AE}" type="presParOf" srcId="{57CE07AC-3BDF-4028-AE3F-FAB1879C0BA4}" destId="{F986CB41-35CD-4046-8C07-6B623A868116}" srcOrd="2" destOrd="0" presId="urn:microsoft.com/office/officeart/2005/8/layout/hierarchy2"/>
    <dgm:cxn modelId="{04546C79-9E26-4BCD-86CB-00A88B15AF9B}" type="presParOf" srcId="{F986CB41-35CD-4046-8C07-6B623A868116}" destId="{7A5DA128-359C-478A-8C06-A0229A12502F}" srcOrd="0" destOrd="0" presId="urn:microsoft.com/office/officeart/2005/8/layout/hierarchy2"/>
    <dgm:cxn modelId="{91DFA07D-FE6B-413F-ADC6-56F3C9D5D8B0}" type="presParOf" srcId="{57CE07AC-3BDF-4028-AE3F-FAB1879C0BA4}" destId="{C6F6B468-4A84-4E44-9D70-9C06AD0D7A11}" srcOrd="3" destOrd="0" presId="urn:microsoft.com/office/officeart/2005/8/layout/hierarchy2"/>
    <dgm:cxn modelId="{EE03A0B6-7F2D-42D5-869A-21C2A686ADE0}" type="presParOf" srcId="{C6F6B468-4A84-4E44-9D70-9C06AD0D7A11}" destId="{EFB36F7E-34CE-43DC-B630-D93E12351E35}" srcOrd="0" destOrd="0" presId="urn:microsoft.com/office/officeart/2005/8/layout/hierarchy2"/>
    <dgm:cxn modelId="{3407ED55-4CFB-4A4F-8B61-5D2E4A7C0A91}" type="presParOf" srcId="{C6F6B468-4A84-4E44-9D70-9C06AD0D7A11}" destId="{8DE87EDA-3482-4731-8B35-17E1C935F6CC}" srcOrd="1" destOrd="0" presId="urn:microsoft.com/office/officeart/2005/8/layout/hierarchy2"/>
    <dgm:cxn modelId="{229805B4-23C9-4C90-8FC7-657A4836D3B7}" type="presParOf" srcId="{8DE87EDA-3482-4731-8B35-17E1C935F6CC}" destId="{D6AD3F20-7E31-48CB-97EC-75F08DCA3FD3}" srcOrd="0" destOrd="0" presId="urn:microsoft.com/office/officeart/2005/8/layout/hierarchy2"/>
    <dgm:cxn modelId="{B36DFFEB-0DA7-4AAD-B98B-011E6C952C2C}" type="presParOf" srcId="{D6AD3F20-7E31-48CB-97EC-75F08DCA3FD3}" destId="{517309CA-144C-4A00-A21B-9755722E23B1}" srcOrd="0" destOrd="0" presId="urn:microsoft.com/office/officeart/2005/8/layout/hierarchy2"/>
    <dgm:cxn modelId="{D99DFAE6-5F64-48F7-AB93-3BB3F4E24E72}" type="presParOf" srcId="{8DE87EDA-3482-4731-8B35-17E1C935F6CC}" destId="{375A6F30-9EF4-44C5-AFEB-FE6EA91114B5}" srcOrd="1" destOrd="0" presId="urn:microsoft.com/office/officeart/2005/8/layout/hierarchy2"/>
    <dgm:cxn modelId="{3748F97C-705C-4802-82A1-CB59DBC2EC05}" type="presParOf" srcId="{375A6F30-9EF4-44C5-AFEB-FE6EA91114B5}" destId="{70CC5BBD-3735-439D-BAF5-1E3529E355D6}" srcOrd="0" destOrd="0" presId="urn:microsoft.com/office/officeart/2005/8/layout/hierarchy2"/>
    <dgm:cxn modelId="{C2372F28-C7A8-43D7-AFC5-97C764876362}" type="presParOf" srcId="{375A6F30-9EF4-44C5-AFEB-FE6EA91114B5}" destId="{DE271B9C-7553-48C4-9398-2A0D08EBEB85}" srcOrd="1" destOrd="0" presId="urn:microsoft.com/office/officeart/2005/8/layout/hierarchy2"/>
    <dgm:cxn modelId="{4216F24C-684E-4187-B043-DE1B10B961A8}" type="presParOf" srcId="{8DE87EDA-3482-4731-8B35-17E1C935F6CC}" destId="{3E1F5127-90E6-41C9-A33A-7699070C7053}" srcOrd="2" destOrd="0" presId="urn:microsoft.com/office/officeart/2005/8/layout/hierarchy2"/>
    <dgm:cxn modelId="{332E9813-5D88-4FC8-B81A-41E6C5E7B1B0}" type="presParOf" srcId="{3E1F5127-90E6-41C9-A33A-7699070C7053}" destId="{80AD0655-D3A7-4849-9373-3CEA969CA5EA}" srcOrd="0" destOrd="0" presId="urn:microsoft.com/office/officeart/2005/8/layout/hierarchy2"/>
    <dgm:cxn modelId="{B44BEB5E-71D9-4BBF-9036-C641D3AC972C}" type="presParOf" srcId="{8DE87EDA-3482-4731-8B35-17E1C935F6CC}" destId="{947209A9-DB58-4966-9DE7-C4DB59E742D5}" srcOrd="3" destOrd="0" presId="urn:microsoft.com/office/officeart/2005/8/layout/hierarchy2"/>
    <dgm:cxn modelId="{5C294835-1144-4869-A5AB-74D5B5AEEB3D}" type="presParOf" srcId="{947209A9-DB58-4966-9DE7-C4DB59E742D5}" destId="{0A144D18-E7E6-4D43-897C-857975DAA614}" srcOrd="0" destOrd="0" presId="urn:microsoft.com/office/officeart/2005/8/layout/hierarchy2"/>
    <dgm:cxn modelId="{8B787964-BECC-46E2-BC66-F5F8E1D79601}" type="presParOf" srcId="{947209A9-DB58-4966-9DE7-C4DB59E742D5}" destId="{E05BA1F9-9599-4D2A-A036-3CBB26A3B9E9}"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15C0E-5E35-42BC-810F-0A001791385E}">
      <dsp:nvSpPr>
        <dsp:cNvPr id="0" name=""/>
        <dsp:cNvSpPr/>
      </dsp:nvSpPr>
      <dsp:spPr>
        <a:xfrm>
          <a:off x="2230795" y="3347862"/>
          <a:ext cx="1108862" cy="554431"/>
        </a:xfrm>
        <a:prstGeom prst="roundRect">
          <a:avLst>
            <a:gd name="adj" fmla="val 10000"/>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ru-RU" sz="900" b="1" kern="1200" dirty="0">
              <a:solidFill>
                <a:schemeClr val="tx1"/>
              </a:solidFill>
            </a:rPr>
            <a:t>Защита прав</a:t>
          </a:r>
        </a:p>
      </dsp:txBody>
      <dsp:txXfrm>
        <a:off x="2247034" y="3364101"/>
        <a:ext cx="1076384" cy="521953"/>
      </dsp:txXfrm>
    </dsp:sp>
    <dsp:sp modelId="{F7135A70-EA56-4656-9D4A-A673DD26C857}">
      <dsp:nvSpPr>
        <dsp:cNvPr id="0" name=""/>
        <dsp:cNvSpPr/>
      </dsp:nvSpPr>
      <dsp:spPr>
        <a:xfrm rot="17230830">
          <a:off x="2810633" y="2898960"/>
          <a:ext cx="1501593" cy="17644"/>
        </a:xfrm>
        <a:custGeom>
          <a:avLst/>
          <a:gdLst/>
          <a:ahLst/>
          <a:cxnLst/>
          <a:rect l="0" t="0" r="0" b="0"/>
          <a:pathLst>
            <a:path>
              <a:moveTo>
                <a:pt x="0" y="8822"/>
              </a:moveTo>
              <a:lnTo>
                <a:pt x="1501593"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dirty="0"/>
        </a:p>
      </dsp:txBody>
      <dsp:txXfrm>
        <a:off x="3523890" y="2870242"/>
        <a:ext cx="75079" cy="75079"/>
      </dsp:txXfrm>
    </dsp:sp>
    <dsp:sp modelId="{28B6E5E0-DB7A-4036-8F60-3611603EF86B}">
      <dsp:nvSpPr>
        <dsp:cNvPr id="0" name=""/>
        <dsp:cNvSpPr/>
      </dsp:nvSpPr>
      <dsp:spPr>
        <a:xfrm>
          <a:off x="3783203" y="1913271"/>
          <a:ext cx="1108862" cy="554431"/>
        </a:xfrm>
        <a:prstGeom prst="roundRect">
          <a:avLst>
            <a:gd name="adj" fmla="val 10000"/>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ru-RU" sz="900" b="1" kern="1200" dirty="0">
              <a:solidFill>
                <a:schemeClr val="tx1"/>
              </a:solidFill>
            </a:rPr>
            <a:t>Государственные органы</a:t>
          </a:r>
        </a:p>
      </dsp:txBody>
      <dsp:txXfrm>
        <a:off x="3799442" y="1929510"/>
        <a:ext cx="1076384" cy="521953"/>
      </dsp:txXfrm>
    </dsp:sp>
    <dsp:sp modelId="{47C7F4AD-9497-47DE-BED2-DE2AA9E10F55}">
      <dsp:nvSpPr>
        <dsp:cNvPr id="0" name=""/>
        <dsp:cNvSpPr/>
      </dsp:nvSpPr>
      <dsp:spPr>
        <a:xfrm rot="16983315">
          <a:off x="4132068" y="1225270"/>
          <a:ext cx="1963540" cy="17644"/>
        </a:xfrm>
        <a:custGeom>
          <a:avLst/>
          <a:gdLst/>
          <a:ahLst/>
          <a:cxnLst/>
          <a:rect l="0" t="0" r="0" b="0"/>
          <a:pathLst>
            <a:path>
              <a:moveTo>
                <a:pt x="0" y="8822"/>
              </a:moveTo>
              <a:lnTo>
                <a:pt x="1963540" y="8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ru-RU" sz="700" kern="1200" dirty="0"/>
        </a:p>
      </dsp:txBody>
      <dsp:txXfrm>
        <a:off x="5064749" y="1185004"/>
        <a:ext cx="98177" cy="98177"/>
      </dsp:txXfrm>
    </dsp:sp>
    <dsp:sp modelId="{2551E97B-A517-475A-B1CC-5716BDFE02C7}">
      <dsp:nvSpPr>
        <dsp:cNvPr id="0" name=""/>
        <dsp:cNvSpPr/>
      </dsp:nvSpPr>
      <dsp:spPr>
        <a:xfrm>
          <a:off x="5335610" y="483"/>
          <a:ext cx="1108862" cy="554431"/>
        </a:xfrm>
        <a:prstGeom prst="roundRect">
          <a:avLst>
            <a:gd name="adj" fmla="val 10000"/>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ru-RU" sz="900" b="1" kern="1200" dirty="0">
              <a:solidFill>
                <a:schemeClr val="tx1"/>
              </a:solidFill>
            </a:rPr>
            <a:t>Роспотребнадзор</a:t>
          </a:r>
        </a:p>
      </dsp:txBody>
      <dsp:txXfrm>
        <a:off x="5351849" y="16722"/>
        <a:ext cx="1076384" cy="521953"/>
      </dsp:txXfrm>
    </dsp:sp>
    <dsp:sp modelId="{B0138397-E433-4E22-A91E-74DB5E32E6E7}">
      <dsp:nvSpPr>
        <dsp:cNvPr id="0" name=""/>
        <dsp:cNvSpPr/>
      </dsp:nvSpPr>
      <dsp:spPr>
        <a:xfrm rot="17350740">
          <a:off x="4438774" y="1544068"/>
          <a:ext cx="1350128" cy="17644"/>
        </a:xfrm>
        <a:custGeom>
          <a:avLst/>
          <a:gdLst/>
          <a:ahLst/>
          <a:cxnLst/>
          <a:rect l="0" t="0" r="0" b="0"/>
          <a:pathLst>
            <a:path>
              <a:moveTo>
                <a:pt x="0" y="8822"/>
              </a:moveTo>
              <a:lnTo>
                <a:pt x="1350128" y="8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dirty="0"/>
        </a:p>
      </dsp:txBody>
      <dsp:txXfrm>
        <a:off x="5080085" y="1519137"/>
        <a:ext cx="67506" cy="67506"/>
      </dsp:txXfrm>
    </dsp:sp>
    <dsp:sp modelId="{053A119A-5474-4764-872E-0FD4BBF6E19D}">
      <dsp:nvSpPr>
        <dsp:cNvPr id="0" name=""/>
        <dsp:cNvSpPr/>
      </dsp:nvSpPr>
      <dsp:spPr>
        <a:xfrm>
          <a:off x="5335610" y="638079"/>
          <a:ext cx="1108862" cy="554431"/>
        </a:xfrm>
        <a:prstGeom prst="roundRect">
          <a:avLst>
            <a:gd name="adj" fmla="val 10000"/>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ru-RU" sz="900" b="1" kern="1200" smtClean="0">
              <a:solidFill>
                <a:schemeClr val="tx1"/>
              </a:solidFill>
            </a:rPr>
            <a:t>Банк </a:t>
          </a:r>
          <a:r>
            <a:rPr lang="ru-RU" sz="900" b="1" kern="1200" dirty="0">
              <a:solidFill>
                <a:schemeClr val="tx1"/>
              </a:solidFill>
            </a:rPr>
            <a:t>России</a:t>
          </a:r>
        </a:p>
      </dsp:txBody>
      <dsp:txXfrm>
        <a:off x="5351849" y="654318"/>
        <a:ext cx="1076384" cy="521953"/>
      </dsp:txXfrm>
    </dsp:sp>
    <dsp:sp modelId="{08BA3256-6131-4973-91D7-35BDF833E3B5}">
      <dsp:nvSpPr>
        <dsp:cNvPr id="0" name=""/>
        <dsp:cNvSpPr/>
      </dsp:nvSpPr>
      <dsp:spPr>
        <a:xfrm rot="18289469">
          <a:off x="4725488" y="1862866"/>
          <a:ext cx="776698" cy="17644"/>
        </a:xfrm>
        <a:custGeom>
          <a:avLst/>
          <a:gdLst/>
          <a:ahLst/>
          <a:cxnLst/>
          <a:rect l="0" t="0" r="0" b="0"/>
          <a:pathLst>
            <a:path>
              <a:moveTo>
                <a:pt x="0" y="8822"/>
              </a:moveTo>
              <a:lnTo>
                <a:pt x="776698" y="8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dirty="0"/>
        </a:p>
      </dsp:txBody>
      <dsp:txXfrm>
        <a:off x="5094420" y="1852271"/>
        <a:ext cx="38834" cy="38834"/>
      </dsp:txXfrm>
    </dsp:sp>
    <dsp:sp modelId="{EC6F53B2-CE52-4EB5-BE76-FF3EA8A224BA}">
      <dsp:nvSpPr>
        <dsp:cNvPr id="0" name=""/>
        <dsp:cNvSpPr/>
      </dsp:nvSpPr>
      <dsp:spPr>
        <a:xfrm>
          <a:off x="5335610" y="1275675"/>
          <a:ext cx="1108862" cy="554431"/>
        </a:xfrm>
        <a:prstGeom prst="roundRect">
          <a:avLst>
            <a:gd name="adj" fmla="val 10000"/>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ru-RU" sz="900" b="1" kern="1200" dirty="0">
              <a:solidFill>
                <a:schemeClr val="tx1"/>
              </a:solidFill>
            </a:rPr>
            <a:t>Минфин России</a:t>
          </a:r>
        </a:p>
      </dsp:txBody>
      <dsp:txXfrm>
        <a:off x="5351849" y="1291914"/>
        <a:ext cx="1076384" cy="521953"/>
      </dsp:txXfrm>
    </dsp:sp>
    <dsp:sp modelId="{DA659A01-A9CE-4EAA-BEC8-9E528748FB47}">
      <dsp:nvSpPr>
        <dsp:cNvPr id="0" name=""/>
        <dsp:cNvSpPr/>
      </dsp:nvSpPr>
      <dsp:spPr>
        <a:xfrm>
          <a:off x="4892065" y="2181664"/>
          <a:ext cx="443545" cy="17644"/>
        </a:xfrm>
        <a:custGeom>
          <a:avLst/>
          <a:gdLst/>
          <a:ahLst/>
          <a:cxnLst/>
          <a:rect l="0" t="0" r="0" b="0"/>
          <a:pathLst>
            <a:path>
              <a:moveTo>
                <a:pt x="0" y="8822"/>
              </a:moveTo>
              <a:lnTo>
                <a:pt x="443545" y="8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dirty="0"/>
        </a:p>
      </dsp:txBody>
      <dsp:txXfrm>
        <a:off x="5102749" y="2179398"/>
        <a:ext cx="22177" cy="22177"/>
      </dsp:txXfrm>
    </dsp:sp>
    <dsp:sp modelId="{5FD8A666-38B3-4AE0-98D0-3483DC6F3D78}">
      <dsp:nvSpPr>
        <dsp:cNvPr id="0" name=""/>
        <dsp:cNvSpPr/>
      </dsp:nvSpPr>
      <dsp:spPr>
        <a:xfrm>
          <a:off x="5335610" y="1913271"/>
          <a:ext cx="1108862" cy="554431"/>
        </a:xfrm>
        <a:prstGeom prst="roundRect">
          <a:avLst>
            <a:gd name="adj" fmla="val 10000"/>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ru-RU" sz="900" b="1" kern="1200" dirty="0">
              <a:solidFill>
                <a:schemeClr val="tx1"/>
              </a:solidFill>
            </a:rPr>
            <a:t>ФАС России</a:t>
          </a:r>
        </a:p>
      </dsp:txBody>
      <dsp:txXfrm>
        <a:off x="5351849" y="1929510"/>
        <a:ext cx="1076384" cy="521953"/>
      </dsp:txXfrm>
    </dsp:sp>
    <dsp:sp modelId="{C3F45BA5-D425-4F6A-9629-3601963A04BA}">
      <dsp:nvSpPr>
        <dsp:cNvPr id="0" name=""/>
        <dsp:cNvSpPr/>
      </dsp:nvSpPr>
      <dsp:spPr>
        <a:xfrm rot="3310531">
          <a:off x="4725488" y="2500462"/>
          <a:ext cx="776698" cy="17644"/>
        </a:xfrm>
        <a:custGeom>
          <a:avLst/>
          <a:gdLst/>
          <a:ahLst/>
          <a:cxnLst/>
          <a:rect l="0" t="0" r="0" b="0"/>
          <a:pathLst>
            <a:path>
              <a:moveTo>
                <a:pt x="0" y="8822"/>
              </a:moveTo>
              <a:lnTo>
                <a:pt x="776698" y="8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dirty="0"/>
        </a:p>
      </dsp:txBody>
      <dsp:txXfrm>
        <a:off x="5094420" y="2489867"/>
        <a:ext cx="38834" cy="38834"/>
      </dsp:txXfrm>
    </dsp:sp>
    <dsp:sp modelId="{2662D17C-98BC-40CD-BC2F-467E6D69B1BA}">
      <dsp:nvSpPr>
        <dsp:cNvPr id="0" name=""/>
        <dsp:cNvSpPr/>
      </dsp:nvSpPr>
      <dsp:spPr>
        <a:xfrm>
          <a:off x="5335610" y="2550867"/>
          <a:ext cx="1108862" cy="554431"/>
        </a:xfrm>
        <a:prstGeom prst="roundRect">
          <a:avLst>
            <a:gd name="adj" fmla="val 10000"/>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ru-RU" sz="900" b="1" kern="1200" dirty="0">
              <a:solidFill>
                <a:schemeClr val="tx1"/>
              </a:solidFill>
            </a:rPr>
            <a:t>ФНС России</a:t>
          </a:r>
        </a:p>
      </dsp:txBody>
      <dsp:txXfrm>
        <a:off x="5351849" y="2567106"/>
        <a:ext cx="1076384" cy="521953"/>
      </dsp:txXfrm>
    </dsp:sp>
    <dsp:sp modelId="{8371F609-BBE0-4345-8FAA-2A58C5661C77}">
      <dsp:nvSpPr>
        <dsp:cNvPr id="0" name=""/>
        <dsp:cNvSpPr/>
      </dsp:nvSpPr>
      <dsp:spPr>
        <a:xfrm rot="4249260">
          <a:off x="4438774" y="2819260"/>
          <a:ext cx="1350128" cy="17644"/>
        </a:xfrm>
        <a:custGeom>
          <a:avLst/>
          <a:gdLst/>
          <a:ahLst/>
          <a:cxnLst/>
          <a:rect l="0" t="0" r="0" b="0"/>
          <a:pathLst>
            <a:path>
              <a:moveTo>
                <a:pt x="0" y="8822"/>
              </a:moveTo>
              <a:lnTo>
                <a:pt x="1350128" y="8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dirty="0"/>
        </a:p>
      </dsp:txBody>
      <dsp:txXfrm>
        <a:off x="5080085" y="2794329"/>
        <a:ext cx="67506" cy="67506"/>
      </dsp:txXfrm>
    </dsp:sp>
    <dsp:sp modelId="{C66DE960-AEE7-4BCE-BFF3-DD76D2B1BF58}">
      <dsp:nvSpPr>
        <dsp:cNvPr id="0" name=""/>
        <dsp:cNvSpPr/>
      </dsp:nvSpPr>
      <dsp:spPr>
        <a:xfrm>
          <a:off x="5335610" y="3188463"/>
          <a:ext cx="1108862" cy="554431"/>
        </a:xfrm>
        <a:prstGeom prst="roundRect">
          <a:avLst>
            <a:gd name="adj" fmla="val 10000"/>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ru-RU" sz="900" b="1" kern="1200" dirty="0">
              <a:solidFill>
                <a:schemeClr val="tx1"/>
              </a:solidFill>
            </a:rPr>
            <a:t>Органы исполнительной власти</a:t>
          </a:r>
        </a:p>
      </dsp:txBody>
      <dsp:txXfrm>
        <a:off x="5351849" y="3204702"/>
        <a:ext cx="1076384" cy="521953"/>
      </dsp:txXfrm>
    </dsp:sp>
    <dsp:sp modelId="{82122067-81FA-417D-B723-4CACE55948A3}">
      <dsp:nvSpPr>
        <dsp:cNvPr id="0" name=""/>
        <dsp:cNvSpPr/>
      </dsp:nvSpPr>
      <dsp:spPr>
        <a:xfrm rot="4616685">
          <a:off x="4132068" y="3138058"/>
          <a:ext cx="1963540" cy="17644"/>
        </a:xfrm>
        <a:custGeom>
          <a:avLst/>
          <a:gdLst/>
          <a:ahLst/>
          <a:cxnLst/>
          <a:rect l="0" t="0" r="0" b="0"/>
          <a:pathLst>
            <a:path>
              <a:moveTo>
                <a:pt x="0" y="8822"/>
              </a:moveTo>
              <a:lnTo>
                <a:pt x="1963540" y="8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ru-RU" sz="700" kern="1200" dirty="0"/>
        </a:p>
      </dsp:txBody>
      <dsp:txXfrm>
        <a:off x="5064749" y="3097792"/>
        <a:ext cx="98177" cy="98177"/>
      </dsp:txXfrm>
    </dsp:sp>
    <dsp:sp modelId="{64789937-FE96-465C-8E45-BC50FD03CD18}">
      <dsp:nvSpPr>
        <dsp:cNvPr id="0" name=""/>
        <dsp:cNvSpPr/>
      </dsp:nvSpPr>
      <dsp:spPr>
        <a:xfrm>
          <a:off x="5335610" y="3826059"/>
          <a:ext cx="1108862" cy="554431"/>
        </a:xfrm>
        <a:prstGeom prst="roundRect">
          <a:avLst>
            <a:gd name="adj" fmla="val 10000"/>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ru-RU" sz="900" b="1" kern="1200" dirty="0">
              <a:solidFill>
                <a:schemeClr val="tx1"/>
              </a:solidFill>
            </a:rPr>
            <a:t>Суды</a:t>
          </a:r>
        </a:p>
      </dsp:txBody>
      <dsp:txXfrm>
        <a:off x="5351849" y="3842298"/>
        <a:ext cx="1076384" cy="521953"/>
      </dsp:txXfrm>
    </dsp:sp>
    <dsp:sp modelId="{F986CB41-35CD-4046-8C07-6B623A868116}">
      <dsp:nvSpPr>
        <dsp:cNvPr id="0" name=""/>
        <dsp:cNvSpPr/>
      </dsp:nvSpPr>
      <dsp:spPr>
        <a:xfrm rot="4369170">
          <a:off x="2810633" y="4333551"/>
          <a:ext cx="1501593" cy="17644"/>
        </a:xfrm>
        <a:custGeom>
          <a:avLst/>
          <a:gdLst/>
          <a:ahLst/>
          <a:cxnLst/>
          <a:rect l="0" t="0" r="0" b="0"/>
          <a:pathLst>
            <a:path>
              <a:moveTo>
                <a:pt x="0" y="8822"/>
              </a:moveTo>
              <a:lnTo>
                <a:pt x="1501593"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dirty="0"/>
        </a:p>
      </dsp:txBody>
      <dsp:txXfrm>
        <a:off x="3523890" y="4304833"/>
        <a:ext cx="75079" cy="75079"/>
      </dsp:txXfrm>
    </dsp:sp>
    <dsp:sp modelId="{EFB36F7E-34CE-43DC-B630-D93E12351E35}">
      <dsp:nvSpPr>
        <dsp:cNvPr id="0" name=""/>
        <dsp:cNvSpPr/>
      </dsp:nvSpPr>
      <dsp:spPr>
        <a:xfrm>
          <a:off x="3783203" y="4782453"/>
          <a:ext cx="1108862" cy="554431"/>
        </a:xfrm>
        <a:prstGeom prst="roundRect">
          <a:avLst>
            <a:gd name="adj" fmla="val 10000"/>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ru-RU" sz="900" b="1" kern="1200" dirty="0">
              <a:solidFill>
                <a:schemeClr val="tx1"/>
              </a:solidFill>
            </a:rPr>
            <a:t>Организации</a:t>
          </a:r>
        </a:p>
      </dsp:txBody>
      <dsp:txXfrm>
        <a:off x="3799442" y="4798692"/>
        <a:ext cx="1076384" cy="521953"/>
      </dsp:txXfrm>
    </dsp:sp>
    <dsp:sp modelId="{D6AD3F20-7E31-48CB-97EC-75F08DCA3FD3}">
      <dsp:nvSpPr>
        <dsp:cNvPr id="0" name=""/>
        <dsp:cNvSpPr/>
      </dsp:nvSpPr>
      <dsp:spPr>
        <a:xfrm rot="19457599">
          <a:off x="4840724" y="4891448"/>
          <a:ext cx="546227" cy="17644"/>
        </a:xfrm>
        <a:custGeom>
          <a:avLst/>
          <a:gdLst/>
          <a:ahLst/>
          <a:cxnLst/>
          <a:rect l="0" t="0" r="0" b="0"/>
          <a:pathLst>
            <a:path>
              <a:moveTo>
                <a:pt x="0" y="8822"/>
              </a:moveTo>
              <a:lnTo>
                <a:pt x="546227" y="8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dirty="0"/>
        </a:p>
      </dsp:txBody>
      <dsp:txXfrm>
        <a:off x="5100182" y="4886614"/>
        <a:ext cx="27311" cy="27311"/>
      </dsp:txXfrm>
    </dsp:sp>
    <dsp:sp modelId="{70CC5BBD-3735-439D-BAF5-1E3529E355D6}">
      <dsp:nvSpPr>
        <dsp:cNvPr id="0" name=""/>
        <dsp:cNvSpPr/>
      </dsp:nvSpPr>
      <dsp:spPr>
        <a:xfrm>
          <a:off x="5335610" y="4463655"/>
          <a:ext cx="1108862" cy="554431"/>
        </a:xfrm>
        <a:prstGeom prst="roundRect">
          <a:avLst>
            <a:gd name="adj" fmla="val 10000"/>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ru-RU" sz="900" b="1" kern="1200" dirty="0">
              <a:solidFill>
                <a:schemeClr val="tx1"/>
              </a:solidFill>
            </a:rPr>
            <a:t>Общественные  объединения потребителей</a:t>
          </a:r>
        </a:p>
      </dsp:txBody>
      <dsp:txXfrm>
        <a:off x="5351849" y="4479894"/>
        <a:ext cx="1076384" cy="521953"/>
      </dsp:txXfrm>
    </dsp:sp>
    <dsp:sp modelId="{3E1F5127-90E6-41C9-A33A-7699070C7053}">
      <dsp:nvSpPr>
        <dsp:cNvPr id="0" name=""/>
        <dsp:cNvSpPr/>
      </dsp:nvSpPr>
      <dsp:spPr>
        <a:xfrm rot="2142401">
          <a:off x="4840724" y="5210246"/>
          <a:ext cx="546227" cy="17644"/>
        </a:xfrm>
        <a:custGeom>
          <a:avLst/>
          <a:gdLst/>
          <a:ahLst/>
          <a:cxnLst/>
          <a:rect l="0" t="0" r="0" b="0"/>
          <a:pathLst>
            <a:path>
              <a:moveTo>
                <a:pt x="0" y="8822"/>
              </a:moveTo>
              <a:lnTo>
                <a:pt x="546227" y="8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dirty="0"/>
        </a:p>
      </dsp:txBody>
      <dsp:txXfrm>
        <a:off x="5100182" y="5205412"/>
        <a:ext cx="27311" cy="27311"/>
      </dsp:txXfrm>
    </dsp:sp>
    <dsp:sp modelId="{0A144D18-E7E6-4D43-897C-857975DAA614}">
      <dsp:nvSpPr>
        <dsp:cNvPr id="0" name=""/>
        <dsp:cNvSpPr/>
      </dsp:nvSpPr>
      <dsp:spPr>
        <a:xfrm>
          <a:off x="5335610" y="5101251"/>
          <a:ext cx="1108862" cy="554431"/>
        </a:xfrm>
        <a:prstGeom prst="roundRect">
          <a:avLst>
            <a:gd name="adj" fmla="val 10000"/>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ru-RU" sz="900" b="1" kern="1200" dirty="0">
              <a:solidFill>
                <a:schemeClr val="tx1"/>
              </a:solidFill>
            </a:rPr>
            <a:t>Саморегулируемые организации</a:t>
          </a:r>
        </a:p>
      </dsp:txBody>
      <dsp:txXfrm>
        <a:off x="5351849" y="5117490"/>
        <a:ext cx="1076384" cy="52195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F9E687-783E-48F9-B242-F98B4248DEB3}" type="datetimeFigureOut">
              <a:rPr lang="ru-RU" smtClean="0"/>
              <a:t>29.09.2021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18484C-DB8F-408E-8A62-A22F252C9987}" type="slidenum">
              <a:rPr lang="ru-RU" smtClean="0"/>
              <a:t>‹#›</a:t>
            </a:fld>
            <a:endParaRPr lang="ru-RU"/>
          </a:p>
        </p:txBody>
      </p:sp>
    </p:spTree>
    <p:extLst>
      <p:ext uri="{BB962C8B-B14F-4D97-AF65-F5344CB8AC3E}">
        <p14:creationId xmlns:p14="http://schemas.microsoft.com/office/powerpoint/2010/main" val="1561418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ПРИНЦИПЫ:</a:t>
            </a:r>
          </a:p>
          <a:p>
            <a:pPr marL="342900" indent="-342900">
              <a:buAutoNum type="arabicPeriod"/>
            </a:pPr>
            <a:r>
              <a:rPr lang="ru-RU" dirty="0"/>
              <a:t>НАЛИЧИЯ ЛИКВИДНЫХ НАКОПЛЕНИЙ (ПОДУШКА НА ЧЕРНЫЙ ДЕНЬ) – </a:t>
            </a:r>
          </a:p>
          <a:p>
            <a:r>
              <a:rPr lang="ru-RU" dirty="0"/>
              <a:t>        Хотя бы на год расходов семьи, в ликвидном виде – (наличные, депозиты,    </a:t>
            </a:r>
          </a:p>
          <a:p>
            <a:r>
              <a:rPr lang="ru-RU" dirty="0"/>
              <a:t>        золото)</a:t>
            </a:r>
          </a:p>
          <a:p>
            <a:r>
              <a:rPr lang="ru-RU" dirty="0"/>
              <a:t>2.   БЕЗОПАСНОСТЬ близких в ситуации, когда член семьи в форс-мажорной ситуация (потеря трудоспособности, смерть )- доступ близких к</a:t>
            </a:r>
          </a:p>
          <a:p>
            <a:r>
              <a:rPr lang="ru-RU" dirty="0"/>
              <a:t>активам на случай проблем о здоровьем, совместный доступ к</a:t>
            </a:r>
          </a:p>
          <a:p>
            <a:r>
              <a:rPr lang="ru-RU" dirty="0"/>
              <a:t>счетам, ячейкам. Доверенности. Таблица обзора активов с контактами, завещание.</a:t>
            </a:r>
          </a:p>
          <a:p>
            <a:r>
              <a:rPr lang="ru-RU" dirty="0"/>
              <a:t>3. Наличие страхования жизни, наличие добровольного пенсионного страхования</a:t>
            </a:r>
          </a:p>
          <a:p>
            <a:r>
              <a:rPr lang="ru-RU" dirty="0"/>
              <a:t>5 Финансовая независимость. Пассивный доход, превышающий</a:t>
            </a:r>
          </a:p>
          <a:p>
            <a:r>
              <a:rPr lang="ru-RU" dirty="0"/>
              <a:t>уровень текущих расходов.</a:t>
            </a:r>
          </a:p>
          <a:p>
            <a:endParaRPr lang="ru-RU" dirty="0"/>
          </a:p>
        </p:txBody>
      </p:sp>
      <p:sp>
        <p:nvSpPr>
          <p:cNvPr id="4" name="Номер слайда 3"/>
          <p:cNvSpPr>
            <a:spLocks noGrp="1"/>
          </p:cNvSpPr>
          <p:nvPr>
            <p:ph type="sldNum" sz="quarter" idx="10"/>
          </p:nvPr>
        </p:nvSpPr>
        <p:spPr>
          <a:xfrm>
            <a:off x="3884613" y="8685213"/>
            <a:ext cx="2971800" cy="457200"/>
          </a:xfrm>
          <a:prstGeom prst="rect">
            <a:avLst/>
          </a:prstGeom>
        </p:spPr>
        <p:txBody>
          <a:bodyPr/>
          <a:lstStyle/>
          <a:p>
            <a:fld id="{1064780D-65B8-4B37-B416-BE5D3664221B}" type="slidenum">
              <a:rPr lang="ru-RU" smtClean="0"/>
              <a:t>18</a:t>
            </a:fld>
            <a:endParaRPr lang="ru-RU" dirty="0"/>
          </a:p>
        </p:txBody>
      </p:sp>
    </p:spTree>
    <p:extLst>
      <p:ext uri="{BB962C8B-B14F-4D97-AF65-F5344CB8AC3E}">
        <p14:creationId xmlns:p14="http://schemas.microsoft.com/office/powerpoint/2010/main" val="4234875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ПРИНЦИПЫ:</a:t>
            </a:r>
          </a:p>
          <a:p>
            <a:pPr marL="342900" indent="-342900">
              <a:buAutoNum type="arabicPeriod"/>
            </a:pPr>
            <a:r>
              <a:rPr lang="ru-RU" dirty="0"/>
              <a:t>НАЛИЧИЯ ЛИКВИДНЫХ НАКОПЛЕНИЙ (ПОДУШКА НА ЧЕРНЫЙ ДЕНЬ) – </a:t>
            </a:r>
          </a:p>
          <a:p>
            <a:r>
              <a:rPr lang="ru-RU" dirty="0"/>
              <a:t>        Хотя бы на год расходов семьи, в ликвидном виде – (наличные, депозиты,    </a:t>
            </a:r>
          </a:p>
          <a:p>
            <a:r>
              <a:rPr lang="ru-RU" dirty="0"/>
              <a:t>        золото)</a:t>
            </a:r>
          </a:p>
          <a:p>
            <a:r>
              <a:rPr lang="ru-RU" dirty="0"/>
              <a:t>2.   БЕЗОПАСНОСТЬ близких в ситуации, когда член семьи в форс-мажорной ситуация (потеря трудоспособности, смерть )- доступ близких к</a:t>
            </a:r>
          </a:p>
          <a:p>
            <a:r>
              <a:rPr lang="ru-RU" dirty="0"/>
              <a:t>активам на случай проблем о здоровьем, совместный доступ к</a:t>
            </a:r>
          </a:p>
          <a:p>
            <a:r>
              <a:rPr lang="ru-RU" dirty="0"/>
              <a:t>счетам, ячейкам. Доверенности. Таблица обзора активов с контактами, завещание.</a:t>
            </a:r>
          </a:p>
          <a:p>
            <a:r>
              <a:rPr lang="ru-RU" dirty="0"/>
              <a:t>3. Наличие страхования жизни, наличие добровольного пенсионного страхования</a:t>
            </a:r>
          </a:p>
          <a:p>
            <a:r>
              <a:rPr lang="ru-RU" dirty="0"/>
              <a:t>5 Финансовая независимость. Пассивный доход, превышающий</a:t>
            </a:r>
          </a:p>
          <a:p>
            <a:r>
              <a:rPr lang="ru-RU" dirty="0"/>
              <a:t>уровень текущих расходов.</a:t>
            </a:r>
          </a:p>
          <a:p>
            <a:endParaRPr lang="ru-RU" dirty="0"/>
          </a:p>
        </p:txBody>
      </p:sp>
      <p:sp>
        <p:nvSpPr>
          <p:cNvPr id="4" name="Номер слайда 3"/>
          <p:cNvSpPr>
            <a:spLocks noGrp="1"/>
          </p:cNvSpPr>
          <p:nvPr>
            <p:ph type="sldNum" sz="quarter" idx="10"/>
          </p:nvPr>
        </p:nvSpPr>
        <p:spPr>
          <a:xfrm>
            <a:off x="3884613" y="8685213"/>
            <a:ext cx="2971800" cy="457200"/>
          </a:xfrm>
          <a:prstGeom prst="rect">
            <a:avLst/>
          </a:prstGeom>
        </p:spPr>
        <p:txBody>
          <a:bodyPr/>
          <a:lstStyle/>
          <a:p>
            <a:fld id="{1064780D-65B8-4B37-B416-BE5D3664221B}" type="slidenum">
              <a:rPr lang="ru-RU" smtClean="0"/>
              <a:t>41</a:t>
            </a:fld>
            <a:endParaRPr lang="ru-RU" dirty="0"/>
          </a:p>
        </p:txBody>
      </p:sp>
    </p:spTree>
    <p:extLst>
      <p:ext uri="{BB962C8B-B14F-4D97-AF65-F5344CB8AC3E}">
        <p14:creationId xmlns:p14="http://schemas.microsoft.com/office/powerpoint/2010/main" val="2544925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ПРИНЦИПЫ:</a:t>
            </a:r>
          </a:p>
          <a:p>
            <a:pPr marL="342900" indent="-342900">
              <a:buAutoNum type="arabicPeriod"/>
            </a:pPr>
            <a:r>
              <a:rPr lang="ru-RU" dirty="0"/>
              <a:t>НАЛИЧИЯ ЛИКВИДНЫХ НАКОПЛЕНИЙ (ПОДУШКА НА ЧЕРНЫЙ ДЕНЬ) – </a:t>
            </a:r>
          </a:p>
          <a:p>
            <a:r>
              <a:rPr lang="ru-RU" dirty="0"/>
              <a:t>        Хотя бы на год расходов семьи, в ликвидном виде – (наличные, депозиты,    </a:t>
            </a:r>
          </a:p>
          <a:p>
            <a:r>
              <a:rPr lang="ru-RU" dirty="0"/>
              <a:t>        золото)</a:t>
            </a:r>
          </a:p>
          <a:p>
            <a:r>
              <a:rPr lang="ru-RU" dirty="0"/>
              <a:t>2.   БЕЗОПАСНОСТЬ близких в ситуации, когда член семьи в форс-мажорной ситуация (потеря трудоспособности, смерть )- доступ близких к</a:t>
            </a:r>
          </a:p>
          <a:p>
            <a:r>
              <a:rPr lang="ru-RU" dirty="0"/>
              <a:t>активам на случай проблем о здоровьем, совместный доступ к</a:t>
            </a:r>
          </a:p>
          <a:p>
            <a:r>
              <a:rPr lang="ru-RU" dirty="0"/>
              <a:t>счетам, ячейкам. Доверенности. Таблица обзора активов с контактами, завещание.</a:t>
            </a:r>
          </a:p>
          <a:p>
            <a:r>
              <a:rPr lang="ru-RU" dirty="0"/>
              <a:t>3. Наличие страхования жизни, наличие добровольного пенсионного страхования</a:t>
            </a:r>
          </a:p>
          <a:p>
            <a:r>
              <a:rPr lang="ru-RU" dirty="0"/>
              <a:t>5 Финансовая независимость. Пассивный доход, превышающий</a:t>
            </a:r>
          </a:p>
          <a:p>
            <a:r>
              <a:rPr lang="ru-RU" dirty="0"/>
              <a:t>уровень текущих расходов.</a:t>
            </a:r>
          </a:p>
          <a:p>
            <a:endParaRPr lang="ru-RU" dirty="0"/>
          </a:p>
        </p:txBody>
      </p:sp>
      <p:sp>
        <p:nvSpPr>
          <p:cNvPr id="4" name="Номер слайда 3"/>
          <p:cNvSpPr>
            <a:spLocks noGrp="1"/>
          </p:cNvSpPr>
          <p:nvPr>
            <p:ph type="sldNum" sz="quarter" idx="10"/>
          </p:nvPr>
        </p:nvSpPr>
        <p:spPr>
          <a:xfrm>
            <a:off x="3884613" y="8685213"/>
            <a:ext cx="2971800" cy="457200"/>
          </a:xfrm>
          <a:prstGeom prst="rect">
            <a:avLst/>
          </a:prstGeom>
        </p:spPr>
        <p:txBody>
          <a:bodyPr/>
          <a:lstStyle/>
          <a:p>
            <a:fld id="{1064780D-65B8-4B37-B416-BE5D3664221B}" type="slidenum">
              <a:rPr lang="ru-RU" smtClean="0"/>
              <a:t>42</a:t>
            </a:fld>
            <a:endParaRPr lang="ru-RU" dirty="0"/>
          </a:p>
        </p:txBody>
      </p:sp>
    </p:spTree>
    <p:extLst>
      <p:ext uri="{BB962C8B-B14F-4D97-AF65-F5344CB8AC3E}">
        <p14:creationId xmlns:p14="http://schemas.microsoft.com/office/powerpoint/2010/main" val="1819683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ПРИНЦИПЫ:</a:t>
            </a:r>
          </a:p>
          <a:p>
            <a:pPr marL="342900" indent="-342900">
              <a:buAutoNum type="arabicPeriod"/>
            </a:pPr>
            <a:r>
              <a:rPr lang="ru-RU" dirty="0"/>
              <a:t>НАЛИЧИЯ ЛИКВИДНЫХ НАКОПЛЕНИЙ (ПОДУШКА НА ЧЕРНЫЙ ДЕНЬ) – </a:t>
            </a:r>
          </a:p>
          <a:p>
            <a:r>
              <a:rPr lang="ru-RU" dirty="0"/>
              <a:t>        Хотя бы на год расходов семьи, в ликвидном виде – (наличные, депозиты,    </a:t>
            </a:r>
          </a:p>
          <a:p>
            <a:r>
              <a:rPr lang="ru-RU" dirty="0"/>
              <a:t>        золото)</a:t>
            </a:r>
          </a:p>
          <a:p>
            <a:r>
              <a:rPr lang="ru-RU" dirty="0"/>
              <a:t>2.   БЕЗОПАСНОСТЬ близких в ситуации, когда член семьи в форс-мажорной ситуация (потеря трудоспособности, смерть )- доступ близких к</a:t>
            </a:r>
          </a:p>
          <a:p>
            <a:r>
              <a:rPr lang="ru-RU" dirty="0"/>
              <a:t>активам на случай проблем о здоровьем, совместный доступ к</a:t>
            </a:r>
          </a:p>
          <a:p>
            <a:r>
              <a:rPr lang="ru-RU" dirty="0"/>
              <a:t>счетам, ячейкам. Доверенности. Таблица обзора активов с контактами, завещание.</a:t>
            </a:r>
          </a:p>
          <a:p>
            <a:r>
              <a:rPr lang="ru-RU" dirty="0"/>
              <a:t>3. Наличие страхования жизни, наличие добровольного пенсионного страхования</a:t>
            </a:r>
          </a:p>
          <a:p>
            <a:r>
              <a:rPr lang="ru-RU" dirty="0"/>
              <a:t>5 Финансовая независимость. Пассивный доход, превышающий</a:t>
            </a:r>
          </a:p>
          <a:p>
            <a:r>
              <a:rPr lang="ru-RU" dirty="0"/>
              <a:t>уровень текущих расходов.</a:t>
            </a:r>
          </a:p>
          <a:p>
            <a:endParaRPr lang="ru-RU" dirty="0"/>
          </a:p>
        </p:txBody>
      </p:sp>
      <p:sp>
        <p:nvSpPr>
          <p:cNvPr id="4" name="Номер слайда 3"/>
          <p:cNvSpPr>
            <a:spLocks noGrp="1"/>
          </p:cNvSpPr>
          <p:nvPr>
            <p:ph type="sldNum" sz="quarter" idx="10"/>
          </p:nvPr>
        </p:nvSpPr>
        <p:spPr>
          <a:xfrm>
            <a:off x="3884613" y="8685213"/>
            <a:ext cx="2971800" cy="457200"/>
          </a:xfrm>
          <a:prstGeom prst="rect">
            <a:avLst/>
          </a:prstGeom>
        </p:spPr>
        <p:txBody>
          <a:bodyPr/>
          <a:lstStyle/>
          <a:p>
            <a:fld id="{1064780D-65B8-4B37-B416-BE5D3664221B}" type="slidenum">
              <a:rPr lang="ru-RU" smtClean="0"/>
              <a:t>54</a:t>
            </a:fld>
            <a:endParaRPr lang="ru-RU" dirty="0"/>
          </a:p>
        </p:txBody>
      </p:sp>
    </p:spTree>
    <p:extLst>
      <p:ext uri="{BB962C8B-B14F-4D97-AF65-F5344CB8AC3E}">
        <p14:creationId xmlns:p14="http://schemas.microsoft.com/office/powerpoint/2010/main" val="940748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a:xfrm>
            <a:off x="3884613" y="8685213"/>
            <a:ext cx="2971800" cy="457200"/>
          </a:xfrm>
          <a:prstGeom prst="rect">
            <a:avLst/>
          </a:prstGeom>
        </p:spPr>
        <p:txBody>
          <a:bodyPr/>
          <a:lstStyle/>
          <a:p>
            <a:fld id="{1064780D-65B8-4B37-B416-BE5D3664221B}" type="slidenum">
              <a:rPr lang="ru-RU" smtClean="0"/>
              <a:t>55</a:t>
            </a:fld>
            <a:endParaRPr lang="ru-RU" dirty="0"/>
          </a:p>
        </p:txBody>
      </p:sp>
    </p:spTree>
    <p:extLst>
      <p:ext uri="{BB962C8B-B14F-4D97-AF65-F5344CB8AC3E}">
        <p14:creationId xmlns:p14="http://schemas.microsoft.com/office/powerpoint/2010/main" val="2480080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a:xfrm>
            <a:off x="3884613" y="8685213"/>
            <a:ext cx="2971800" cy="457200"/>
          </a:xfrm>
          <a:prstGeom prst="rect">
            <a:avLst/>
          </a:prstGeom>
        </p:spPr>
        <p:txBody>
          <a:bodyPr/>
          <a:lstStyle/>
          <a:p>
            <a:fld id="{1064780D-65B8-4B37-B416-BE5D3664221B}" type="slidenum">
              <a:rPr lang="ru-RU" smtClean="0"/>
              <a:t>56</a:t>
            </a:fld>
            <a:endParaRPr lang="ru-RU" dirty="0"/>
          </a:p>
        </p:txBody>
      </p:sp>
    </p:spTree>
    <p:extLst>
      <p:ext uri="{BB962C8B-B14F-4D97-AF65-F5344CB8AC3E}">
        <p14:creationId xmlns:p14="http://schemas.microsoft.com/office/powerpoint/2010/main" val="1488086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a:xfrm>
            <a:off x="3884613" y="8685213"/>
            <a:ext cx="2971800" cy="457200"/>
          </a:xfrm>
          <a:prstGeom prst="rect">
            <a:avLst/>
          </a:prstGeom>
        </p:spPr>
        <p:txBody>
          <a:bodyPr/>
          <a:lstStyle/>
          <a:p>
            <a:fld id="{1064780D-65B8-4B37-B416-BE5D3664221B}" type="slidenum">
              <a:rPr lang="ru-RU" smtClean="0"/>
              <a:t>57</a:t>
            </a:fld>
            <a:endParaRPr lang="ru-RU" dirty="0"/>
          </a:p>
        </p:txBody>
      </p:sp>
    </p:spTree>
    <p:extLst>
      <p:ext uri="{BB962C8B-B14F-4D97-AF65-F5344CB8AC3E}">
        <p14:creationId xmlns:p14="http://schemas.microsoft.com/office/powerpoint/2010/main" val="11186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a:xfrm>
            <a:off x="3884613" y="8685213"/>
            <a:ext cx="2971800" cy="457200"/>
          </a:xfrm>
          <a:prstGeom prst="rect">
            <a:avLst/>
          </a:prstGeom>
        </p:spPr>
        <p:txBody>
          <a:bodyPr/>
          <a:lstStyle/>
          <a:p>
            <a:fld id="{1064780D-65B8-4B37-B416-BE5D3664221B}" type="slidenum">
              <a:rPr lang="ru-RU" smtClean="0"/>
              <a:t>58</a:t>
            </a:fld>
            <a:endParaRPr lang="ru-RU" dirty="0"/>
          </a:p>
        </p:txBody>
      </p:sp>
    </p:spTree>
    <p:extLst>
      <p:ext uri="{BB962C8B-B14F-4D97-AF65-F5344CB8AC3E}">
        <p14:creationId xmlns:p14="http://schemas.microsoft.com/office/powerpoint/2010/main" val="3254097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a:xfrm>
            <a:off x="3884613" y="8685213"/>
            <a:ext cx="2971800" cy="457200"/>
          </a:xfrm>
          <a:prstGeom prst="rect">
            <a:avLst/>
          </a:prstGeom>
        </p:spPr>
        <p:txBody>
          <a:bodyPr/>
          <a:lstStyle/>
          <a:p>
            <a:fld id="{1064780D-65B8-4B37-B416-BE5D3664221B}" type="slidenum">
              <a:rPr lang="ru-RU" smtClean="0"/>
              <a:t>59</a:t>
            </a:fld>
            <a:endParaRPr lang="ru-RU" dirty="0"/>
          </a:p>
        </p:txBody>
      </p:sp>
    </p:spTree>
    <p:extLst>
      <p:ext uri="{BB962C8B-B14F-4D97-AF65-F5344CB8AC3E}">
        <p14:creationId xmlns:p14="http://schemas.microsoft.com/office/powerpoint/2010/main" val="14290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919073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04986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ПРИНЦИПЫ:</a:t>
            </a:r>
          </a:p>
          <a:p>
            <a:pPr marL="342900" indent="-342900">
              <a:buAutoNum type="arabicPeriod"/>
            </a:pPr>
            <a:r>
              <a:rPr lang="ru-RU" dirty="0"/>
              <a:t>НАЛИЧИЯ ЛИКВИДНЫХ НАКОПЛЕНИЙ (ПОДУШКА НА ЧЕРНЫЙ ДЕНЬ) – </a:t>
            </a:r>
          </a:p>
          <a:p>
            <a:r>
              <a:rPr lang="ru-RU" dirty="0"/>
              <a:t>        Хотя бы на год расходов семьи, в ликвидном виде – (наличные, депозиты,    </a:t>
            </a:r>
          </a:p>
          <a:p>
            <a:r>
              <a:rPr lang="ru-RU" dirty="0"/>
              <a:t>        золото)</a:t>
            </a:r>
          </a:p>
          <a:p>
            <a:r>
              <a:rPr lang="ru-RU" dirty="0"/>
              <a:t>2.   БЕЗОПАСНОСТЬ близких в ситуации, когда член семьи в форс-мажорной ситуация (потеря трудоспособности, смерть )- доступ близких к</a:t>
            </a:r>
          </a:p>
          <a:p>
            <a:r>
              <a:rPr lang="ru-RU" dirty="0"/>
              <a:t>активам на случай проблем о здоровьем, совместный доступ к</a:t>
            </a:r>
          </a:p>
          <a:p>
            <a:r>
              <a:rPr lang="ru-RU" dirty="0"/>
              <a:t>счетам, ячейкам. Доверенности. Таблица обзора активов с контактами, завещание.</a:t>
            </a:r>
          </a:p>
          <a:p>
            <a:r>
              <a:rPr lang="ru-RU" dirty="0"/>
              <a:t>3. Наличие страхования жизни, наличие добровольного пенсионного страхования</a:t>
            </a:r>
          </a:p>
          <a:p>
            <a:r>
              <a:rPr lang="ru-RU" dirty="0"/>
              <a:t>5 Финансовая независимость. Пассивный доход, превышающий</a:t>
            </a:r>
          </a:p>
          <a:p>
            <a:r>
              <a:rPr lang="ru-RU" dirty="0"/>
              <a:t>уровень текущих расходов.</a:t>
            </a:r>
          </a:p>
          <a:p>
            <a:endParaRPr lang="ru-RU" dirty="0"/>
          </a:p>
        </p:txBody>
      </p:sp>
      <p:sp>
        <p:nvSpPr>
          <p:cNvPr id="4" name="Номер слайда 3"/>
          <p:cNvSpPr>
            <a:spLocks noGrp="1"/>
          </p:cNvSpPr>
          <p:nvPr>
            <p:ph type="sldNum" sz="quarter" idx="10"/>
          </p:nvPr>
        </p:nvSpPr>
        <p:spPr>
          <a:xfrm>
            <a:off x="3884613" y="8685213"/>
            <a:ext cx="2971800" cy="457200"/>
          </a:xfrm>
          <a:prstGeom prst="rect">
            <a:avLst/>
          </a:prstGeom>
        </p:spPr>
        <p:txBody>
          <a:bodyPr/>
          <a:lstStyle/>
          <a:p>
            <a:fld id="{1064780D-65B8-4B37-B416-BE5D3664221B}" type="slidenum">
              <a:rPr lang="ru-RU" smtClean="0"/>
              <a:t>19</a:t>
            </a:fld>
            <a:endParaRPr lang="ru-RU" dirty="0"/>
          </a:p>
        </p:txBody>
      </p:sp>
    </p:spTree>
    <p:extLst>
      <p:ext uri="{BB962C8B-B14F-4D97-AF65-F5344CB8AC3E}">
        <p14:creationId xmlns:p14="http://schemas.microsoft.com/office/powerpoint/2010/main" val="2263488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460390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ПРИНЦИПЫ:</a:t>
            </a:r>
          </a:p>
          <a:p>
            <a:pPr marL="342900" indent="-342900">
              <a:buAutoNum type="arabicPeriod"/>
            </a:pPr>
            <a:r>
              <a:rPr lang="ru-RU" dirty="0"/>
              <a:t>НАЛИЧИЯ ЛИКВИДНЫХ НАКОПЛЕНИЙ (ПОДУШКА НА ЧЕРНЫЙ ДЕНЬ) – </a:t>
            </a:r>
          </a:p>
          <a:p>
            <a:r>
              <a:rPr lang="ru-RU" dirty="0"/>
              <a:t>        Хотя бы на год расходов семьи, в ликвидном виде – (наличные, депозиты,    </a:t>
            </a:r>
          </a:p>
          <a:p>
            <a:r>
              <a:rPr lang="ru-RU" dirty="0"/>
              <a:t>        золото)</a:t>
            </a:r>
          </a:p>
          <a:p>
            <a:r>
              <a:rPr lang="ru-RU" dirty="0"/>
              <a:t>2.   БЕЗОПАСНОСТЬ близких в ситуации, когда член семьи в форс-мажорной ситуация (потеря трудоспособности, смерть )- доступ близких к</a:t>
            </a:r>
          </a:p>
          <a:p>
            <a:r>
              <a:rPr lang="ru-RU" dirty="0"/>
              <a:t>активам на случай проблем о здоровьем, совместный доступ к</a:t>
            </a:r>
          </a:p>
          <a:p>
            <a:r>
              <a:rPr lang="ru-RU" dirty="0"/>
              <a:t>счетам, ячейкам. Доверенности. Таблица обзора активов с контактами, завещание.</a:t>
            </a:r>
          </a:p>
          <a:p>
            <a:r>
              <a:rPr lang="ru-RU" dirty="0"/>
              <a:t>3. Наличие страхования жизни, наличие добровольного пенсионного страхования</a:t>
            </a:r>
          </a:p>
          <a:p>
            <a:r>
              <a:rPr lang="ru-RU" dirty="0"/>
              <a:t>5 Финансовая независимость. Пассивный доход, превышающий</a:t>
            </a:r>
          </a:p>
          <a:p>
            <a:r>
              <a:rPr lang="ru-RU" dirty="0"/>
              <a:t>уровень текущих расходов.</a:t>
            </a:r>
          </a:p>
          <a:p>
            <a:endParaRPr lang="ru-RU" dirty="0"/>
          </a:p>
        </p:txBody>
      </p:sp>
      <p:sp>
        <p:nvSpPr>
          <p:cNvPr id="4" name="Номер слайда 3"/>
          <p:cNvSpPr>
            <a:spLocks noGrp="1"/>
          </p:cNvSpPr>
          <p:nvPr>
            <p:ph type="sldNum" sz="quarter" idx="10"/>
          </p:nvPr>
        </p:nvSpPr>
        <p:spPr>
          <a:xfrm>
            <a:off x="3884613" y="8685213"/>
            <a:ext cx="2971800" cy="457200"/>
          </a:xfrm>
          <a:prstGeom prst="rect">
            <a:avLst/>
          </a:prstGeom>
        </p:spPr>
        <p:txBody>
          <a:bodyPr/>
          <a:lstStyle/>
          <a:p>
            <a:fld id="{1064780D-65B8-4B37-B416-BE5D3664221B}" type="slidenum">
              <a:rPr lang="ru-RU" smtClean="0"/>
              <a:t>20</a:t>
            </a:fld>
            <a:endParaRPr lang="ru-RU" dirty="0"/>
          </a:p>
        </p:txBody>
      </p:sp>
    </p:spTree>
    <p:extLst>
      <p:ext uri="{BB962C8B-B14F-4D97-AF65-F5344CB8AC3E}">
        <p14:creationId xmlns:p14="http://schemas.microsoft.com/office/powerpoint/2010/main" val="3593325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a:xfrm>
            <a:off x="3884613" y="8685213"/>
            <a:ext cx="2971800" cy="457200"/>
          </a:xfrm>
          <a:prstGeom prst="rect">
            <a:avLst/>
          </a:prstGeom>
        </p:spPr>
        <p:txBody>
          <a:bodyPr/>
          <a:lstStyle/>
          <a:p>
            <a:fld id="{1064780D-65B8-4B37-B416-BE5D3664221B}" type="slidenum">
              <a:rPr lang="ru-RU" smtClean="0"/>
              <a:t>24</a:t>
            </a:fld>
            <a:endParaRPr lang="ru-RU" dirty="0"/>
          </a:p>
        </p:txBody>
      </p:sp>
    </p:spTree>
    <p:extLst>
      <p:ext uri="{BB962C8B-B14F-4D97-AF65-F5344CB8AC3E}">
        <p14:creationId xmlns:p14="http://schemas.microsoft.com/office/powerpoint/2010/main" val="2477730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a:xfrm>
            <a:off x="3884613" y="8685213"/>
            <a:ext cx="2971800" cy="457200"/>
          </a:xfrm>
          <a:prstGeom prst="rect">
            <a:avLst/>
          </a:prstGeom>
        </p:spPr>
        <p:txBody>
          <a:bodyPr/>
          <a:lstStyle/>
          <a:p>
            <a:fld id="{1064780D-65B8-4B37-B416-BE5D3664221B}" type="slidenum">
              <a:rPr lang="ru-RU" smtClean="0"/>
              <a:t>25</a:t>
            </a:fld>
            <a:endParaRPr lang="ru-RU" dirty="0"/>
          </a:p>
        </p:txBody>
      </p:sp>
    </p:spTree>
    <p:extLst>
      <p:ext uri="{BB962C8B-B14F-4D97-AF65-F5344CB8AC3E}">
        <p14:creationId xmlns:p14="http://schemas.microsoft.com/office/powerpoint/2010/main" val="2745054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a:xfrm>
            <a:off x="3884613" y="8685213"/>
            <a:ext cx="2971800" cy="457200"/>
          </a:xfrm>
          <a:prstGeom prst="rect">
            <a:avLst/>
          </a:prstGeom>
        </p:spPr>
        <p:txBody>
          <a:bodyPr/>
          <a:lstStyle/>
          <a:p>
            <a:fld id="{1064780D-65B8-4B37-B416-BE5D3664221B}" type="slidenum">
              <a:rPr lang="ru-RU" smtClean="0"/>
              <a:t>26</a:t>
            </a:fld>
            <a:endParaRPr lang="ru-RU" dirty="0"/>
          </a:p>
        </p:txBody>
      </p:sp>
    </p:spTree>
    <p:extLst>
      <p:ext uri="{BB962C8B-B14F-4D97-AF65-F5344CB8AC3E}">
        <p14:creationId xmlns:p14="http://schemas.microsoft.com/office/powerpoint/2010/main" val="766374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a:xfrm>
            <a:off x="3884613" y="8685213"/>
            <a:ext cx="2971800" cy="458787"/>
          </a:xfrm>
          <a:prstGeom prst="rect">
            <a:avLst/>
          </a:prstGeom>
        </p:spPr>
        <p:txBody>
          <a:bodyPr/>
          <a:lstStyle/>
          <a:p>
            <a:fld id="{F553ACDF-83D5-CB42-9F3A-FB5CC99E66BC}" type="slidenum">
              <a:rPr lang="ru-RU" smtClean="0"/>
              <a:t>27</a:t>
            </a:fld>
            <a:endParaRPr lang="ru-RU"/>
          </a:p>
        </p:txBody>
      </p:sp>
    </p:spTree>
    <p:extLst>
      <p:ext uri="{BB962C8B-B14F-4D97-AF65-F5344CB8AC3E}">
        <p14:creationId xmlns:p14="http://schemas.microsoft.com/office/powerpoint/2010/main" val="57492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a:xfrm>
            <a:off x="3884613" y="8685213"/>
            <a:ext cx="2971800" cy="457200"/>
          </a:xfrm>
          <a:prstGeom prst="rect">
            <a:avLst/>
          </a:prstGeom>
        </p:spPr>
        <p:txBody>
          <a:bodyPr/>
          <a:lstStyle/>
          <a:p>
            <a:fld id="{1064780D-65B8-4B37-B416-BE5D3664221B}" type="slidenum">
              <a:rPr lang="ru-RU" smtClean="0"/>
              <a:t>28</a:t>
            </a:fld>
            <a:endParaRPr lang="ru-RU" dirty="0"/>
          </a:p>
        </p:txBody>
      </p:sp>
    </p:spTree>
    <p:extLst>
      <p:ext uri="{BB962C8B-B14F-4D97-AF65-F5344CB8AC3E}">
        <p14:creationId xmlns:p14="http://schemas.microsoft.com/office/powerpoint/2010/main" val="3024057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a:xfrm>
            <a:off x="3884613" y="8685213"/>
            <a:ext cx="2971800" cy="457200"/>
          </a:xfrm>
          <a:prstGeom prst="rect">
            <a:avLst/>
          </a:prstGeom>
        </p:spPr>
        <p:txBody>
          <a:bodyPr/>
          <a:lstStyle/>
          <a:p>
            <a:fld id="{1064780D-65B8-4B37-B416-BE5D3664221B}" type="slidenum">
              <a:rPr lang="ru-RU" smtClean="0"/>
              <a:t>38</a:t>
            </a:fld>
            <a:endParaRPr lang="ru-RU" dirty="0"/>
          </a:p>
        </p:txBody>
      </p:sp>
    </p:spTree>
    <p:extLst>
      <p:ext uri="{BB962C8B-B14F-4D97-AF65-F5344CB8AC3E}">
        <p14:creationId xmlns:p14="http://schemas.microsoft.com/office/powerpoint/2010/main" val="3173284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A7C8A24-AAE3-45A3-B61A-351D1A445AD2}" type="datetimeFigureOut">
              <a:rPr lang="ru-RU" smtClean="0"/>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DA2EEB2-5AE4-43DC-8D3C-2952F40433DE}" type="slidenum">
              <a:rPr lang="ru-RU" smtClean="0"/>
              <a:t>‹#›</a:t>
            </a:fld>
            <a:endParaRPr lang="ru-RU"/>
          </a:p>
        </p:txBody>
      </p:sp>
    </p:spTree>
    <p:extLst>
      <p:ext uri="{BB962C8B-B14F-4D97-AF65-F5344CB8AC3E}">
        <p14:creationId xmlns:p14="http://schemas.microsoft.com/office/powerpoint/2010/main" val="3965802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A7C8A24-AAE3-45A3-B61A-351D1A445AD2}" type="datetimeFigureOut">
              <a:rPr lang="ru-RU" smtClean="0"/>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DA2EEB2-5AE4-43DC-8D3C-2952F40433DE}" type="slidenum">
              <a:rPr lang="ru-RU" smtClean="0"/>
              <a:t>‹#›</a:t>
            </a:fld>
            <a:endParaRPr lang="ru-RU"/>
          </a:p>
        </p:txBody>
      </p:sp>
    </p:spTree>
    <p:extLst>
      <p:ext uri="{BB962C8B-B14F-4D97-AF65-F5344CB8AC3E}">
        <p14:creationId xmlns:p14="http://schemas.microsoft.com/office/powerpoint/2010/main" val="3483302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A7C8A24-AAE3-45A3-B61A-351D1A445AD2}" type="datetimeFigureOut">
              <a:rPr lang="ru-RU" smtClean="0"/>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DA2EEB2-5AE4-43DC-8D3C-2952F40433DE}" type="slidenum">
              <a:rPr lang="ru-RU" smtClean="0"/>
              <a:t>‹#›</a:t>
            </a:fld>
            <a:endParaRPr lang="ru-RU"/>
          </a:p>
        </p:txBody>
      </p:sp>
    </p:spTree>
    <p:extLst>
      <p:ext uri="{BB962C8B-B14F-4D97-AF65-F5344CB8AC3E}">
        <p14:creationId xmlns:p14="http://schemas.microsoft.com/office/powerpoint/2010/main" val="1645424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27" name="Номер слайда"/>
          <p:cNvSpPr txBox="1">
            <a:spLocks noGrp="1"/>
          </p:cNvSpPr>
          <p:nvPr>
            <p:ph type="sldNum" sz="quarter" idx="2"/>
          </p:nvPr>
        </p:nvSpPr>
        <p:spPr>
          <a:xfrm>
            <a:off x="5934883" y="6500819"/>
            <a:ext cx="313320" cy="232745"/>
          </a:xfrm>
          <a:prstGeom prst="rect">
            <a:avLst/>
          </a:prstGeom>
        </p:spPr>
        <p:txBody>
          <a:bodyPr lIns="31427" tIns="31427" rIns="31427" bIns="31427" anchor="t"/>
          <a:lstStyle>
            <a:lvl1pPr algn="ctr" defTabSz="361385">
              <a:defRPr>
                <a:solidFill>
                  <a:srgbClr val="000000"/>
                </a:solidFill>
                <a:latin typeface="+mn-lt"/>
                <a:ea typeface="+mn-ea"/>
                <a:cs typeface="+mn-cs"/>
                <a:sym typeface="Helvetica Light"/>
              </a:defRPr>
            </a:lvl1pPr>
          </a:lstStyle>
          <a:p>
            <a:fld id="{86CB4B4D-7CA3-9044-876B-883B54F8677D}" type="slidenum">
              <a:t>‹#›</a:t>
            </a:fld>
            <a:endParaRPr dirty="0"/>
          </a:p>
        </p:txBody>
      </p:sp>
    </p:spTree>
    <p:extLst>
      <p:ext uri="{BB962C8B-B14F-4D97-AF65-F5344CB8AC3E}">
        <p14:creationId xmlns:p14="http://schemas.microsoft.com/office/powerpoint/2010/main" val="354387217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961386"/>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A7C8A24-AAE3-45A3-B61A-351D1A445AD2}" type="datetimeFigureOut">
              <a:rPr lang="ru-RU" smtClean="0"/>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DA2EEB2-5AE4-43DC-8D3C-2952F40433DE}" type="slidenum">
              <a:rPr lang="ru-RU" smtClean="0"/>
              <a:t>‹#›</a:t>
            </a:fld>
            <a:endParaRPr lang="ru-RU"/>
          </a:p>
        </p:txBody>
      </p:sp>
    </p:spTree>
    <p:extLst>
      <p:ext uri="{BB962C8B-B14F-4D97-AF65-F5344CB8AC3E}">
        <p14:creationId xmlns:p14="http://schemas.microsoft.com/office/powerpoint/2010/main" val="3236589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A7C8A24-AAE3-45A3-B61A-351D1A445AD2}" type="datetimeFigureOut">
              <a:rPr lang="ru-RU" smtClean="0"/>
              <a:t>29.09.2021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DA2EEB2-5AE4-43DC-8D3C-2952F40433DE}" type="slidenum">
              <a:rPr lang="ru-RU" smtClean="0"/>
              <a:t>‹#›</a:t>
            </a:fld>
            <a:endParaRPr lang="ru-RU"/>
          </a:p>
        </p:txBody>
      </p:sp>
    </p:spTree>
    <p:extLst>
      <p:ext uri="{BB962C8B-B14F-4D97-AF65-F5344CB8AC3E}">
        <p14:creationId xmlns:p14="http://schemas.microsoft.com/office/powerpoint/2010/main" val="328603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A7C8A24-AAE3-45A3-B61A-351D1A445AD2}" type="datetimeFigureOut">
              <a:rPr lang="ru-RU" smtClean="0"/>
              <a:t>29.09.2021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DA2EEB2-5AE4-43DC-8D3C-2952F40433DE}" type="slidenum">
              <a:rPr lang="ru-RU" smtClean="0"/>
              <a:t>‹#›</a:t>
            </a:fld>
            <a:endParaRPr lang="ru-RU"/>
          </a:p>
        </p:txBody>
      </p:sp>
    </p:spTree>
    <p:extLst>
      <p:ext uri="{BB962C8B-B14F-4D97-AF65-F5344CB8AC3E}">
        <p14:creationId xmlns:p14="http://schemas.microsoft.com/office/powerpoint/2010/main" val="1352222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A7C8A24-AAE3-45A3-B61A-351D1A445AD2}" type="datetimeFigureOut">
              <a:rPr lang="ru-RU" smtClean="0"/>
              <a:t>29.09.2021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DA2EEB2-5AE4-43DC-8D3C-2952F40433DE}" type="slidenum">
              <a:rPr lang="ru-RU" smtClean="0"/>
              <a:t>‹#›</a:t>
            </a:fld>
            <a:endParaRPr lang="ru-RU"/>
          </a:p>
        </p:txBody>
      </p:sp>
    </p:spTree>
    <p:extLst>
      <p:ext uri="{BB962C8B-B14F-4D97-AF65-F5344CB8AC3E}">
        <p14:creationId xmlns:p14="http://schemas.microsoft.com/office/powerpoint/2010/main" val="3784344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A7C8A24-AAE3-45A3-B61A-351D1A445AD2}" type="datetimeFigureOut">
              <a:rPr lang="ru-RU" smtClean="0"/>
              <a:t>29.09.2021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DA2EEB2-5AE4-43DC-8D3C-2952F40433DE}" type="slidenum">
              <a:rPr lang="ru-RU" smtClean="0"/>
              <a:t>‹#›</a:t>
            </a:fld>
            <a:endParaRPr lang="ru-RU"/>
          </a:p>
        </p:txBody>
      </p:sp>
    </p:spTree>
    <p:extLst>
      <p:ext uri="{BB962C8B-B14F-4D97-AF65-F5344CB8AC3E}">
        <p14:creationId xmlns:p14="http://schemas.microsoft.com/office/powerpoint/2010/main" val="3494472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A7C8A24-AAE3-45A3-B61A-351D1A445AD2}" type="datetimeFigureOut">
              <a:rPr lang="ru-RU" smtClean="0"/>
              <a:t>29.09.2021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DA2EEB2-5AE4-43DC-8D3C-2952F40433DE}" type="slidenum">
              <a:rPr lang="ru-RU" smtClean="0"/>
              <a:t>‹#›</a:t>
            </a:fld>
            <a:endParaRPr lang="ru-RU"/>
          </a:p>
        </p:txBody>
      </p:sp>
    </p:spTree>
    <p:extLst>
      <p:ext uri="{BB962C8B-B14F-4D97-AF65-F5344CB8AC3E}">
        <p14:creationId xmlns:p14="http://schemas.microsoft.com/office/powerpoint/2010/main" val="2156083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A7C8A24-AAE3-45A3-B61A-351D1A445AD2}" type="datetimeFigureOut">
              <a:rPr lang="ru-RU" smtClean="0"/>
              <a:t>29.09.2021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DA2EEB2-5AE4-43DC-8D3C-2952F40433DE}" type="slidenum">
              <a:rPr lang="ru-RU" smtClean="0"/>
              <a:t>‹#›</a:t>
            </a:fld>
            <a:endParaRPr lang="ru-RU"/>
          </a:p>
        </p:txBody>
      </p:sp>
    </p:spTree>
    <p:extLst>
      <p:ext uri="{BB962C8B-B14F-4D97-AF65-F5344CB8AC3E}">
        <p14:creationId xmlns:p14="http://schemas.microsoft.com/office/powerpoint/2010/main" val="4026458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A7C8A24-AAE3-45A3-B61A-351D1A445AD2}" type="datetimeFigureOut">
              <a:rPr lang="ru-RU" smtClean="0"/>
              <a:t>29.09.2021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DA2EEB2-5AE4-43DC-8D3C-2952F40433DE}" type="slidenum">
              <a:rPr lang="ru-RU" smtClean="0"/>
              <a:t>‹#›</a:t>
            </a:fld>
            <a:endParaRPr lang="ru-RU"/>
          </a:p>
        </p:txBody>
      </p:sp>
    </p:spTree>
    <p:extLst>
      <p:ext uri="{BB962C8B-B14F-4D97-AF65-F5344CB8AC3E}">
        <p14:creationId xmlns:p14="http://schemas.microsoft.com/office/powerpoint/2010/main" val="2815250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C8A24-AAE3-45A3-B61A-351D1A445AD2}" type="datetimeFigureOut">
              <a:rPr lang="ru-RU" smtClean="0"/>
              <a:t>29.09.2021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2EEB2-5AE4-43DC-8D3C-2952F40433DE}" type="slidenum">
              <a:rPr lang="ru-RU" smtClean="0"/>
              <a:t>‹#›</a:t>
            </a:fld>
            <a:endParaRPr lang="ru-RU"/>
          </a:p>
        </p:txBody>
      </p:sp>
    </p:spTree>
    <p:extLst>
      <p:ext uri="{BB962C8B-B14F-4D97-AF65-F5344CB8AC3E}">
        <p14:creationId xmlns:p14="http://schemas.microsoft.com/office/powerpoint/2010/main" val="3719440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mo73.ru/" TargetMode="External"/><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hyperlink" Target="mailto:evgenyg@educenter.ru" TargetMode="External"/><Relationship Id="rId1" Type="http://schemas.openxmlformats.org/officeDocument/2006/relationships/slideLayout" Target="../slideLayouts/slideLayout1.xml"/><Relationship Id="rId6" Type="http://schemas.openxmlformats.org/officeDocument/2006/relationships/hyperlink" Target="https://fincubator.ru/" TargetMode="External"/><Relationship Id="rId5" Type="http://schemas.openxmlformats.org/officeDocument/2006/relationships/hyperlink" Target="https://www.educenter.ru/course-series/course-series_8.html" TargetMode="External"/><Relationship Id="rId4" Type="http://schemas.openxmlformats.org/officeDocument/2006/relationships/image" Target="../media/image2.png"/><Relationship Id="rId9"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Pa3HqtApQEU" TargetMode="External"/><Relationship Id="rId7" Type="http://schemas.openxmlformats.org/officeDocument/2006/relationships/hyperlink" Target="https://journal.open-broker.ru/personal-financial-planning/ostorozhno-finansovye-moshenniki/"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s://news.mail.ru/incident/46311715/?frommail=1" TargetMode="External"/><Relationship Id="rId5" Type="http://schemas.openxmlformats.org/officeDocument/2006/relationships/hyperlink" Target="https://journal.tinkoff.ru/pro/bezopasnost/" TargetMode="External"/><Relationship Id="rId4" Type="http://schemas.openxmlformats.org/officeDocument/2006/relationships/hyperlink" Target="https://ren.tv/news/v-rossii/827626-ne-beri-trubku-kak-ne-popastsia-na-ulovki-telefonnykh-moshennikov"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https://ria.ru/20210522/mishustin-1733440711.html?utm_source=yxnews&amp;utm_medium=desktop&amp;nw=1621772876000"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hyperlink" Target="http://rospotrebnadzor.ru/feedback/hotline.php" TargetMode="External"/><Relationship Id="rId3" Type="http://schemas.openxmlformats.org/officeDocument/2006/relationships/hyperlink" Target="http://www.consultant.ru/document/cons_doc_LAW_305/e96b1cbe2a0795305a08c97b1a7f34ddab4ae908/" TargetMode="External"/><Relationship Id="rId7" Type="http://schemas.openxmlformats.org/officeDocument/2006/relationships/hyperlink" Target="http://zpp.rospotrebnadzor.ru/" TargetMode="External"/><Relationship Id="rId2" Type="http://schemas.openxmlformats.org/officeDocument/2006/relationships/hyperlink" Target="http://04.rospotrebnadzor.ru/index.php/consumer-information/faq/3485-170920" TargetMode="External"/><Relationship Id="rId1" Type="http://schemas.openxmlformats.org/officeDocument/2006/relationships/slideLayout" Target="../slideLayouts/slideLayout6.xml"/><Relationship Id="rId6" Type="http://schemas.openxmlformats.org/officeDocument/2006/relationships/hyperlink" Target="https://intpract.oc3.ru/" TargetMode="External"/><Relationship Id="rId11" Type="http://schemas.openxmlformats.org/officeDocument/2006/relationships/hyperlink" Target="https://zpp.rospotrebnadzor.ru/Forum/Appeals/" TargetMode="External"/><Relationship Id="rId5" Type="http://schemas.openxmlformats.org/officeDocument/2006/relationships/hyperlink" Target="https://journal.tinkoff.ru/short/podpishi-proveray/" TargetMode="External"/><Relationship Id="rId10" Type="http://schemas.openxmlformats.org/officeDocument/2006/relationships/hyperlink" Target="https://sdv.rospotrebnadzor.ru/" TargetMode="External"/><Relationship Id="rId4" Type="http://schemas.openxmlformats.org/officeDocument/2006/relationships/hyperlink" Target="http://www.45.rospotrebnadzor.ru/378" TargetMode="External"/><Relationship Id="rId9" Type="http://schemas.openxmlformats.org/officeDocument/2006/relationships/hyperlink" Target="https://rospotrebnabzor.ru/formrpn"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s://iz.ru/909276/anastasiia-chepovskaia/vekovaia-kabala-zhenshchina-dvornik-stala-vladeltcem-lipovoi-firmy-i-zadolzhala-milliardy"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www.finpotrebsouz.ru/novosti-i-sobytiya/novyj-resurs4/seti-dlya-chernyh-finansistov-kak-cb-boretsya-s-nelegalnymi-finansovymi-organizaciyami"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journal.tinkoff.ru/list/waaaaazzzuuuuppp/" TargetMode="External"/><Relationship Id="rId3" Type="http://schemas.openxmlformats.org/officeDocument/2006/relationships/hyperlink" Target="https://rosuchebnik.ru/material/opasnosti-v-internete-kak-ne-popastsya-na-ulovki-moshennikov/?utm_campaign=news_may_2021_vypusk_1&amp;utm_medium=email&amp;utm_source=Sendsay" TargetMode="External"/><Relationship Id="rId7" Type="http://schemas.openxmlformats.org/officeDocument/2006/relationships/hyperlink" Target="https://journal.tinkoff.ru/slozhno/personal-data/"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hyperlink" Target="https://rg.ru/2021/09/09/kak-zashchititsia-ot-novoj-shemy-moshennichestva-s-ispolzovaniem-gosulslug.html" TargetMode="External"/><Relationship Id="rId5" Type="http://schemas.openxmlformats.org/officeDocument/2006/relationships/hyperlink" Target="https://rskrf.ru/consumer_rights/solutions/communication_internet/kak-zashchitit-sebya-ot-moshennikov-na-sayte-gosuslug/" TargetMode="External"/><Relationship Id="rId10" Type="http://schemas.openxmlformats.org/officeDocument/2006/relationships/hyperlink" Target="https://vc.ru/selectel/76371-chto-proishodit-kogda-polzovatel-nabiraet-v-brauzere-adres-sayta" TargetMode="External"/><Relationship Id="rId4" Type="http://schemas.openxmlformats.org/officeDocument/2006/relationships/hyperlink" Target="https://rg.ru/2021/09/09/moshenniki-pridumali-novyj-sposob-ukrast-dannye-rossiian-na-gosuslugah.html" TargetMode="External"/><Relationship Id="rId9" Type="http://schemas.openxmlformats.org/officeDocument/2006/relationships/hyperlink" Target="https://zen.yandex.ru/media/poznyaevru/kak-mojno-vychislit-domashnii-adres-po-ip-adresu-kompiutera-ili-smartfona-6065b2e1608d5c2073b2415d"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zpp.rospotrebnadzor.ru/news/federal/187175"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https://zen.yandex.ru/media/id/5e3c28c16a2d430435041c95/rasplachivaias-kartoi-v-magazine-oglianites-na-kamery-607f45d6b7e87914025446e2" TargetMode="External"/><Relationship Id="rId5" Type="http://schemas.openxmlformats.org/officeDocument/2006/relationships/hyperlink" Target="https://tass.ru/ekonomika/10747131" TargetMode="External"/><Relationship Id="rId4" Type="http://schemas.openxmlformats.org/officeDocument/2006/relationships/hyperlink" Target="https://finuslugi.ru/glossariy/trappin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hyperlink" Target="https://www.klerk.ru/buh/articles/477952/" TargetMode="External"/><Relationship Id="rId13" Type="http://schemas.openxmlformats.org/officeDocument/2006/relationships/hyperlink" Target="https://dave-aka-doc.livejournal.com/700003.html" TargetMode="External"/><Relationship Id="rId3" Type="http://schemas.openxmlformats.org/officeDocument/2006/relationships/hyperlink" Target="https://nafi.ru/analytics/v-2020-godu-derzhateli-bankovskikh-kart-v-poltora-raza-chashche-stalkivalis-s-moshennikami/" TargetMode="External"/><Relationship Id="rId7" Type="http://schemas.openxmlformats.org/officeDocument/2006/relationships/hyperlink" Target="https://news.mail.ru/incident/34631183/?frommail=1" TargetMode="External"/><Relationship Id="rId12" Type="http://schemas.openxmlformats.org/officeDocument/2006/relationships/hyperlink" Target="https://www.adme.ru/zhizn-nauka/9-novyh-moshennicheskih-shem-ne-znaya-kotorye-mozhno-ostatsya-bez-deneg-na-karte-1855915/"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news.mail.ru/economics/34613364/" TargetMode="External"/><Relationship Id="rId11" Type="http://schemas.openxmlformats.org/officeDocument/2006/relationships/hyperlink" Target="https://www.banki.ru/news/daytheme/?id=10907888" TargetMode="External"/><Relationship Id="rId5" Type="http://schemas.openxmlformats.org/officeDocument/2006/relationships/hyperlink" Target="https://vashifinancy.ru/for-smi/press/news/kak-platit-kartoy-v-internete-i-ne-stat-zhertvoy-aferistov-6-pravil/" TargetMode="External"/><Relationship Id="rId10" Type="http://schemas.openxmlformats.org/officeDocument/2006/relationships/hyperlink" Target="https://www.rbc.ru/finances/05/12/2020/5fca354d9a794777a1d1473e" TargetMode="External"/><Relationship Id="rId4" Type="http://schemas.openxmlformats.org/officeDocument/2006/relationships/hyperlink" Target="https://vashifinancy.ru/for-smi/press/news/beznal-bez-opasnosti-kak-rasplachivatsya-kartoy-i-ne-poteryat-dengi/" TargetMode="External"/><Relationship Id="rId9" Type="http://schemas.openxmlformats.org/officeDocument/2006/relationships/hyperlink" Target="https://fincult.info/article/chto-delat-esli-s-bankovskoy-karty-ukrali-dengi/"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rospotrebnadzor.ru/press_service/publications/?ELEMENT_ID=9746" TargetMode="External"/><Relationship Id="rId2" Type="http://schemas.openxmlformats.org/officeDocument/2006/relationships/hyperlink" Target="https://www.vtb.ru/bezopasnost/" TargetMode="External"/><Relationship Id="rId1" Type="http://schemas.openxmlformats.org/officeDocument/2006/relationships/slideLayout" Target="../slideLayouts/slideLayout6.xml"/><Relationship Id="rId6" Type="http://schemas.openxmlformats.org/officeDocument/2006/relationships/hyperlink" Target="https://vashifinancy.ru/materials/"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vashifinancy.ru/for-smi/press/news/misseling-v-informatsionnom-vakuume-potrebiteli-ne-mogut-poluchit-informatsiyu-o-vkladakh-i-investits/?sphrase_id=16463" TargetMode="External"/><Relationship Id="rId13" Type="http://schemas.openxmlformats.org/officeDocument/2006/relationships/hyperlink" Target="https://iz.ru/1193753/anna-kaledina/i-shersti-klok-banki-i-mfo-nachisliaiut-nezakonnye-platezhi-dolzhnikam-s-prosrochkoi?utm_source=yxnews&amp;utm_medium=desktop" TargetMode="External"/><Relationship Id="rId18" Type="http://schemas.openxmlformats.org/officeDocument/2006/relationships/hyperlink" Target="http://www.finpotrebsouz.ru/novosti-i-sobytiya/novyj-resurs4/zaemshhikov-zashhityat-ot-navyazannyh-uslug-bankov" TargetMode="External"/><Relationship Id="rId3" Type="http://schemas.openxmlformats.org/officeDocument/2006/relationships/hyperlink" Target="https://fincult.info/article/misseling-ili-kak-ne-kupit-kota-v-meshke/" TargetMode="External"/><Relationship Id="rId21" Type="http://schemas.openxmlformats.org/officeDocument/2006/relationships/hyperlink" Target="https://iz.ru/977717/anna-kaledina/nashli-vklad-banki-osvoili-novyi-sposob-nedobrosovestnykh-prodazh-uslug-klientam" TargetMode="External"/><Relationship Id="rId7" Type="http://schemas.openxmlformats.org/officeDocument/2006/relationships/hyperlink" Target="https://autoins.ru/press-tsentr/press-relizy/?ELEMENT_ID=476651" TargetMode="External"/><Relationship Id="rId12" Type="http://schemas.openxmlformats.org/officeDocument/2006/relationships/hyperlink" Target="https://iz.ru/1151648/anna-kaledina/misseling-nevypolnim-pravozashchitniki-vyiavili-nedobrosovestnye-praktiki-bankov-pri-keshbeke" TargetMode="External"/><Relationship Id="rId17" Type="http://schemas.openxmlformats.org/officeDocument/2006/relationships/hyperlink" Target="http://zpp.rospotrebnadzor.ru/news/federal/200402" TargetMode="External"/><Relationship Id="rId2" Type="http://schemas.openxmlformats.org/officeDocument/2006/relationships/notesSlide" Target="../notesSlides/notesSlide4.xml"/><Relationship Id="rId16" Type="http://schemas.openxmlformats.org/officeDocument/2006/relationships/hyperlink" Target="https://journal.tinkoff.ru/navyazali/" TargetMode="External"/><Relationship Id="rId20" Type="http://schemas.openxmlformats.org/officeDocument/2006/relationships/hyperlink" Target="https://www.banki.ru/news/columnists/?id=10914560" TargetMode="External"/><Relationship Id="rId1" Type="http://schemas.openxmlformats.org/officeDocument/2006/relationships/slideLayout" Target="../slideLayouts/slideLayout6.xml"/><Relationship Id="rId6" Type="http://schemas.openxmlformats.org/officeDocument/2006/relationships/hyperlink" Target="https://www.rbc.ru/finances/29/05/2020/5ed0da2d9a79474adb888f18" TargetMode="External"/><Relationship Id="rId11" Type="http://schemas.openxmlformats.org/officeDocument/2006/relationships/hyperlink" Target="https://www.banki.ru/news/daytheme/?id=10910430" TargetMode="External"/><Relationship Id="rId24" Type="http://schemas.openxmlformats.org/officeDocument/2006/relationships/hyperlink" Target="https://www.banki.ru/news/daytheme/?id=10947366" TargetMode="External"/><Relationship Id="rId5" Type="http://schemas.openxmlformats.org/officeDocument/2006/relationships/hyperlink" Target="https://cbr.ru/press/event/?id=8224" TargetMode="External"/><Relationship Id="rId15" Type="http://schemas.openxmlformats.org/officeDocument/2006/relationships/hyperlink" Target="https://www.youtube.com/watch?v=lIm-JNyeyz0" TargetMode="External"/><Relationship Id="rId23" Type="http://schemas.openxmlformats.org/officeDocument/2006/relationships/hyperlink" Target="https://cbr.ru/press/event/?id=9575" TargetMode="External"/><Relationship Id="rId10" Type="http://schemas.openxmlformats.org/officeDocument/2006/relationships/hyperlink" Target="https://vashifinancy.ru/for-smi/press/news/misseling-na-nashu-golovu/" TargetMode="External"/><Relationship Id="rId19" Type="http://schemas.openxmlformats.org/officeDocument/2006/relationships/hyperlink" Target="https://cbr.ru/static/finprosvet/period14/index.html" TargetMode="External"/><Relationship Id="rId4" Type="http://schemas.openxmlformats.org/officeDocument/2006/relationships/hyperlink" Target="https://www.kommersant.ru/doc/4493035" TargetMode="External"/><Relationship Id="rId9" Type="http://schemas.openxmlformats.org/officeDocument/2006/relationships/hyperlink" Target="https://vashifinancy.ru/for-smi/press/news/kak-rossiyan-obmanyvayut-v-bankakh/?sphrase_id=16463" TargetMode="External"/><Relationship Id="rId14" Type="http://schemas.openxmlformats.org/officeDocument/2006/relationships/hyperlink" Target="https://journal.tinkoff.ru/vozvrat-kredita/" TargetMode="External"/><Relationship Id="rId22" Type="http://schemas.openxmlformats.org/officeDocument/2006/relationships/hyperlink" Target="https://iz.ru/1144686/oksana-belkina/grabiteli-protcentshchiki-kak-ne-stat-zhertvoi-misselinga"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hyperlink" Target="https://vashifinancy.ru/materials/" TargetMode="External"/><Relationship Id="rId13" Type="http://schemas.openxmlformats.org/officeDocument/2006/relationships/hyperlink" Target="http://www.consultant.ru/document/cons_doc_LAW_10699/f495e538cbd830549504e85df0c84f27001900de/" TargetMode="External"/><Relationship Id="rId18" Type="http://schemas.openxmlformats.org/officeDocument/2006/relationships/hyperlink" Target="https://www.youtube.com/watch?v=0Rd7xIa22IY&amp;feature=youtu.be" TargetMode="External"/><Relationship Id="rId3" Type="http://schemas.openxmlformats.org/officeDocument/2006/relationships/hyperlink" Target="https://fincult.info/article/finansovaya-piramida-kak-ee-raspoznat/" TargetMode="External"/><Relationship Id="rId21" Type="http://schemas.openxmlformats.org/officeDocument/2006/relationships/hyperlink" Target="https://vashifinancy.ru/for-smi/press/news/i-korabl-ne-plyvet-v-tsb-rasskazali-o-novykh-ulovkakh-sozdateley-piramid/" TargetMode="External"/><Relationship Id="rId7" Type="http://schemas.openxmlformats.org/officeDocument/2006/relationships/hyperlink" Target="https://cbr.ru/inside/analitics/2020/" TargetMode="External"/><Relationship Id="rId12" Type="http://schemas.openxmlformats.org/officeDocument/2006/relationships/hyperlink" Target="http://www.consultant.ru/document/cons_doc_LAW_34661/78c33211b5186947de7f9ed8ed24b5eb746144b8/" TargetMode="External"/><Relationship Id="rId17" Type="http://schemas.openxmlformats.org/officeDocument/2006/relationships/hyperlink" Target="https://www.youtube.com/channel/UCKnqFNmq2fb6zTFELGnRYgw" TargetMode="External"/><Relationship Id="rId2" Type="http://schemas.openxmlformats.org/officeDocument/2006/relationships/notesSlide" Target="../notesSlides/notesSlide6.xml"/><Relationship Id="rId16" Type="http://schemas.openxmlformats.org/officeDocument/2006/relationships/hyperlink" Target="https://fedfond.ru/news/2021/shestigolovaya-agrorus/" TargetMode="External"/><Relationship Id="rId20" Type="http://schemas.openxmlformats.org/officeDocument/2006/relationships/hyperlink" Target="https://rg.ru/2021/02/10/bank-rossii-otmetil-novye-shemy-raboty-finansovyh-piramid.html" TargetMode="External"/><Relationship Id="rId1" Type="http://schemas.openxmlformats.org/officeDocument/2006/relationships/slideLayout" Target="../slideLayouts/slideLayout6.xml"/><Relationship Id="rId6" Type="http://schemas.openxmlformats.org/officeDocument/2006/relationships/hyperlink" Target="https://cbr.ru/inside/" TargetMode="External"/><Relationship Id="rId11" Type="http://schemas.openxmlformats.org/officeDocument/2006/relationships/hyperlink" Target="https://news.mail.ru/economics/40454895/?frommail=1" TargetMode="External"/><Relationship Id="rId5" Type="http://schemas.openxmlformats.org/officeDocument/2006/relationships/hyperlink" Target="https://journal.tinkoff.ru/wiki/pyramid/" TargetMode="External"/><Relationship Id="rId15" Type="http://schemas.openxmlformats.org/officeDocument/2006/relationships/hyperlink" Target="https://stoppiramida.ru/news/" TargetMode="External"/><Relationship Id="rId10" Type="http://schemas.openxmlformats.org/officeDocument/2006/relationships/hyperlink" Target="https://museum.fedfond.ru/" TargetMode="External"/><Relationship Id="rId19" Type="http://schemas.openxmlformats.org/officeDocument/2006/relationships/hyperlink" Target="https://www.banki.ru/news/daytheme/?id=10943608" TargetMode="External"/><Relationship Id="rId4" Type="http://schemas.openxmlformats.org/officeDocument/2006/relationships/hyperlink" Target="https://fincult.info/article/vy-stali-zhertvoy-finansovoy-piramidy/" TargetMode="External"/><Relationship Id="rId9" Type="http://schemas.openxmlformats.org/officeDocument/2006/relationships/hyperlink" Target="https://www.instagram.com/p/CSOz856s_Xv/" TargetMode="External"/><Relationship Id="rId14" Type="http://schemas.openxmlformats.org/officeDocument/2006/relationships/hyperlink" Target="https://stoppiramida.ru/" TargetMode="External"/><Relationship Id="rId22" Type="http://schemas.openxmlformats.org/officeDocument/2006/relationships/hyperlink" Target="https://vashifinancy.ru/for-smi/press/news/kak-izbezhat-lovushek-stroiteley-finansovykh-piramid/"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fincult.info/article/kak-ne-stat-zhertvoy-chernykh-kreditorov/" TargetMode="External"/><Relationship Id="rId13" Type="http://schemas.openxmlformats.org/officeDocument/2006/relationships/hyperlink" Target="https://rg.ru/amp/2021/06/15/172-procenta-v-god-v-cb-soobshchili-o-moshennicheskih-shemah-na-iuge-rossii.html" TargetMode="External"/><Relationship Id="rId3" Type="http://schemas.openxmlformats.org/officeDocument/2006/relationships/image" Target="../media/image17.png"/><Relationship Id="rId7" Type="http://schemas.openxmlformats.org/officeDocument/2006/relationships/hyperlink" Target="http://zpp.rospotrebnadzor.ru/news/federal/157242" TargetMode="External"/><Relationship Id="rId12" Type="http://schemas.openxmlformats.org/officeDocument/2006/relationships/hyperlink" Target="https://iz.ru/1179065/dmitrii-alekseev/kontora-spishet-rossiiu-zakhlestnula-epidemiia-psevdolizinga"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tass.ru/ekonomika/7688201" TargetMode="External"/><Relationship Id="rId11" Type="http://schemas.openxmlformats.org/officeDocument/2006/relationships/hyperlink" Target="https://ria.ru/20191106/1560615110.html" TargetMode="External"/><Relationship Id="rId5" Type="http://schemas.openxmlformats.org/officeDocument/2006/relationships/hyperlink" Target="https://zaimtime.ru/news/vvedena-ugolovnaya-otvetstvennost-za-nezakonnoe-predostavlenie-zaymov" TargetMode="External"/><Relationship Id="rId10" Type="http://schemas.openxmlformats.org/officeDocument/2006/relationships/hyperlink" Target="https://www.rbc.ru/finances/04/07/2019/5d1dddf99a7947505ac42b65" TargetMode="External"/><Relationship Id="rId4" Type="http://schemas.openxmlformats.org/officeDocument/2006/relationships/image" Target="../media/image18.png"/><Relationship Id="rId9" Type="http://schemas.openxmlformats.org/officeDocument/2006/relationships/hyperlink" Target="https://www.kommersant.ru/doc/402625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duma.gov.ru/news/51996/" TargetMode="External"/><Relationship Id="rId5" Type="http://schemas.openxmlformats.org/officeDocument/2006/relationships/hyperlink" Target="https://news.mail.ru/society/46019263/?frommail=1" TargetMode="External"/><Relationship Id="rId4" Type="http://schemas.openxmlformats.org/officeDocument/2006/relationships/hyperlink" Target="https://fincult.info/services/grabli/sotsialnye-seti-i-messendzhery/vozmestim-vse-chto-u-vas-ukrali-moshenniki/?fbclid=IwAR3IvuBkF3yihwpw1rvgvO82sDniUscBP_Ajg9bMPtd_Q9EIOw-txkFXwwo"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klerk.ru/buh/articles/502351/" TargetMode="External"/><Relationship Id="rId13" Type="http://schemas.openxmlformats.org/officeDocument/2006/relationships/hyperlink" Target="https://media.foxford.ru/how-to-find-your-first-job/" TargetMode="External"/><Relationship Id="rId18" Type="http://schemas.openxmlformats.org/officeDocument/2006/relationships/hyperlink" Target="https://cbr.ru/statistics/cash_circulation/" TargetMode="External"/><Relationship Id="rId3" Type="http://schemas.openxmlformats.org/officeDocument/2006/relationships/hyperlink" Target="http://www.consultant.ru/law/podborki/zakazchik_otkazyvaetsya_oplachivat_vypolnennye_raboty/" TargetMode="External"/><Relationship Id="rId21" Type="http://schemas.openxmlformats.org/officeDocument/2006/relationships/hyperlink" Target="https://06.&#1084;&#1074;&#1076;.&#1088;&#1092;/news/item/20236927/" TargetMode="External"/><Relationship Id="rId7" Type="http://schemas.openxmlformats.org/officeDocument/2006/relationships/hyperlink" Target="https://journal.tinkoff.ru/fakejob/" TargetMode="External"/><Relationship Id="rId12" Type="http://schemas.openxmlformats.org/officeDocument/2006/relationships/hyperlink" Target="https://journal.tinkoff.ru/ask/podrostok-i-rabota/" TargetMode="External"/><Relationship Id="rId17" Type="http://schemas.openxmlformats.org/officeDocument/2006/relationships/hyperlink" Target="http://www.consultant.ru/document/cons_doc_LAW_10699/a102e84cc9f4d4ebfb14bbd474c1bbdaaf4cb1bf/" TargetMode="External"/><Relationship Id="rId2" Type="http://schemas.openxmlformats.org/officeDocument/2006/relationships/hyperlink" Target="https://pravoved.ru/question/423983/" TargetMode="External"/><Relationship Id="rId16" Type="http://schemas.openxmlformats.org/officeDocument/2006/relationships/hyperlink" Target="https://www.mk.ru/social/2019/07/14/rabota-dlya-shkolnika-kak-podrostku-ne-popast-v-ruki-moshennikov.html" TargetMode="External"/><Relationship Id="rId20" Type="http://schemas.openxmlformats.org/officeDocument/2006/relationships/hyperlink" Target="https://rg.ru/2018/11/21/chto-delat-esli-v-magazine-skazali-chto-vasha-banknota-falshivka.html" TargetMode="External"/><Relationship Id="rId1" Type="http://schemas.openxmlformats.org/officeDocument/2006/relationships/slideLayout" Target="../slideLayouts/slideLayout2.xml"/><Relationship Id="rId6" Type="http://schemas.openxmlformats.org/officeDocument/2006/relationships/hyperlink" Target="https://journal.tinkoff.ru/fraud-at-work/" TargetMode="External"/><Relationship Id="rId11" Type="http://schemas.openxmlformats.org/officeDocument/2006/relationships/hyperlink" Target="https://news.mail.ru/economics/40519200/?frommail=1" TargetMode="External"/><Relationship Id="rId24" Type="http://schemas.openxmlformats.org/officeDocument/2006/relationships/image" Target="../media/image20.png"/><Relationship Id="rId5" Type="http://schemas.openxmlformats.org/officeDocument/2006/relationships/hyperlink" Target="https://pravo.ru/story/223479/" TargetMode="External"/><Relationship Id="rId15" Type="http://schemas.openxmlformats.org/officeDocument/2006/relationships/hyperlink" Target="https://mel.fm/podrostki/9538201-summer_work" TargetMode="External"/><Relationship Id="rId23" Type="http://schemas.openxmlformats.org/officeDocument/2006/relationships/hyperlink" Target="https://ammo1.livejournal.com/597840.html" TargetMode="External"/><Relationship Id="rId10" Type="http://schemas.openxmlformats.org/officeDocument/2006/relationships/hyperlink" Target="https://news.mail.ru/society/46528330/?frommail=1&amp;exp_id=829" TargetMode="External"/><Relationship Id="rId19" Type="http://schemas.openxmlformats.org/officeDocument/2006/relationships/hyperlink" Target="https://www.sravni.ru/text/2017/2/6/realnyj-sluchaj-chto-delat-esli-s-vami-rasplatilis-falshivoj-kupjuroj/" TargetMode="External"/><Relationship Id="rId4" Type="http://schemas.openxmlformats.org/officeDocument/2006/relationships/hyperlink" Target="https://www.klerk.ru/buh/articles/509084/" TargetMode="External"/><Relationship Id="rId9" Type="http://schemas.openxmlformats.org/officeDocument/2006/relationships/hyperlink" Target="https://iz.ru/1103721/marta-litvinova/trudnaia-distantciia-moshenniki-obiraiut-rossiian-pod-predlogom-udalenki" TargetMode="External"/><Relationship Id="rId14" Type="http://schemas.openxmlformats.org/officeDocument/2006/relationships/hyperlink" Target="https://journal.tinkoff.ru/rabotnica/" TargetMode="External"/><Relationship Id="rId22" Type="http://schemas.openxmlformats.org/officeDocument/2006/relationships/hyperlink" Target="https://vashifinancy.ru/materials/film-skazka-o-dengakh-seriia-esli-kupiura-falshivaia/"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cbr.ru/press/event/?id=12197" TargetMode="External"/><Relationship Id="rId2" Type="http://schemas.openxmlformats.org/officeDocument/2006/relationships/hyperlink" Target="http://www.religare.ru/2_109043.html" TargetMode="External"/><Relationship Id="rId1" Type="http://schemas.openxmlformats.org/officeDocument/2006/relationships/slideLayout" Target="../slideLayouts/slideLayout12.xml"/><Relationship Id="rId6" Type="http://schemas.openxmlformats.org/officeDocument/2006/relationships/hyperlink" Target="https://iz.ru/1206578/2021-08-12/ekspert-nazval-sroki-nachala-novoi-klimaticheskoi-epokhi" TargetMode="External"/><Relationship Id="rId5" Type="http://schemas.openxmlformats.org/officeDocument/2006/relationships/hyperlink" Target="https://www.youtube.com/watch?app=desktop&amp;v=94d_-dKTjiE" TargetMode="External"/><Relationship Id="rId4" Type="http://schemas.openxmlformats.org/officeDocument/2006/relationships/hyperlink" Target="https://tass.ru/ekonomika/8616041"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s://rg.ru/2021/04/19/reg-cfo/prokuratura-predupredila-o-novyh-sposobah-kibermoshennichestva.html" TargetMode="External"/><Relationship Id="rId13" Type="http://schemas.openxmlformats.org/officeDocument/2006/relationships/hyperlink" Target="https://news.mail.ru/economics/47914915/?frommail=1" TargetMode="External"/><Relationship Id="rId18" Type="http://schemas.openxmlformats.org/officeDocument/2006/relationships/hyperlink" Target="https://russian.rt.com/russia/news/707499-rossiya-borba-moshenniki" TargetMode="External"/><Relationship Id="rId26" Type="http://schemas.openxmlformats.org/officeDocument/2006/relationships/hyperlink" Target="https://www.vedomosti.ru/finance/news/2021/04/22/867148-sberbank-zapustil-servis-s-preduprezhdeniyami-o-zvonkah-moshennikov" TargetMode="External"/><Relationship Id="rId3" Type="http://schemas.openxmlformats.org/officeDocument/2006/relationships/hyperlink" Target="https://www.business-gazeta.ru/article/488397" TargetMode="External"/><Relationship Id="rId21" Type="http://schemas.openxmlformats.org/officeDocument/2006/relationships/hyperlink" Target="https://press.sber.ru/publications/sber-predupredit-esli-pozvonit-moshennik" TargetMode="External"/><Relationship Id="rId7" Type="http://schemas.openxmlformats.org/officeDocument/2006/relationships/hyperlink" Target="https://cbr.ru/press/event/?id=9498" TargetMode="External"/><Relationship Id="rId12" Type="http://schemas.openxmlformats.org/officeDocument/2006/relationships/hyperlink" Target="https://rg.ru/2020/12/01/nazvany-osnovnye-sposoby-moshennichestva-po-telefonu-i-v-seti.html" TargetMode="External"/><Relationship Id="rId17" Type="http://schemas.openxmlformats.org/officeDocument/2006/relationships/hyperlink" Target="https://tass.ru/ekonomika/6985889" TargetMode="External"/><Relationship Id="rId25" Type="http://schemas.openxmlformats.org/officeDocument/2006/relationships/hyperlink" Target="https://rg.ru/2021/05/11/rossiianam-mogut-razreshit-otkazatsia-ot-nezhelatelnyh-kreditov.html?msn" TargetMode="External"/><Relationship Id="rId2" Type="http://schemas.openxmlformats.org/officeDocument/2006/relationships/image" Target="../media/image21.png"/><Relationship Id="rId16" Type="http://schemas.openxmlformats.org/officeDocument/2006/relationships/hyperlink" Target="https://iz.ru/1221503/mariia-frolova/perevedi-na-kartu-moshenniki-nachali-zvonit-rossiianam-pod-vidom-rodstvennikov" TargetMode="External"/><Relationship Id="rId20" Type="http://schemas.openxmlformats.org/officeDocument/2006/relationships/hyperlink" Target="https://iz.ru/1162077/anna-kaledina/obratnyi-poriadok-tcb-nameren-uprostit-vozvrat-deneg-zhertvam-kibermoshennikov" TargetMode="External"/><Relationship Id="rId1" Type="http://schemas.openxmlformats.org/officeDocument/2006/relationships/slideLayout" Target="../slideLayouts/slideLayout2.xml"/><Relationship Id="rId6" Type="http://schemas.openxmlformats.org/officeDocument/2006/relationships/hyperlink" Target="https://news.mail.ru/society/40519907/?frommail=1" TargetMode="External"/><Relationship Id="rId11" Type="http://schemas.openxmlformats.org/officeDocument/2006/relationships/hyperlink" Target="https://journal.open-broker.ru/personal-financial-planning/ya-lyublyu-kogda-zvonyat-telefonnye-moshenniki/" TargetMode="External"/><Relationship Id="rId24" Type="http://schemas.openxmlformats.org/officeDocument/2006/relationships/hyperlink" Target="https://rg.ru/2021/05/11/novyj-zakonoproekt-pomozhet-grazhdanam-ne-platit-po-moshennicheskim-zajmam.html?msn" TargetMode="External"/><Relationship Id="rId5" Type="http://schemas.openxmlformats.org/officeDocument/2006/relationships/hyperlink" Target="https://dave-aka-doc.livejournal.com/700003.html" TargetMode="External"/><Relationship Id="rId15" Type="http://schemas.openxmlformats.org/officeDocument/2006/relationships/hyperlink" Target="https://iz.ru/1154257/2021-04-29/ekspert-razveial-mif-o-bezopasnom-nachale-telefonnogo-razgovora" TargetMode="External"/><Relationship Id="rId23" Type="http://schemas.openxmlformats.org/officeDocument/2006/relationships/hyperlink" Target="https://www.rbc.ru/technology_and_media/02/05/2021/608e15019a79474cb47462f3" TargetMode="External"/><Relationship Id="rId28" Type="http://schemas.openxmlformats.org/officeDocument/2006/relationships/hyperlink" Target="https://tass.ru/ekonomika/12382397" TargetMode="External"/><Relationship Id="rId10" Type="http://schemas.openxmlformats.org/officeDocument/2006/relationships/hyperlink" Target="https://aif.ru/techno/pc/17090" TargetMode="External"/><Relationship Id="rId19" Type="http://schemas.openxmlformats.org/officeDocument/2006/relationships/hyperlink" Target="https://tass.ru/ekonomika/11170733" TargetMode="External"/><Relationship Id="rId4" Type="http://schemas.openxmlformats.org/officeDocument/2006/relationships/hyperlink" Target="https://fincult.info/article/zvonyat-s-nomera-banka-i-prosyat-predostavit-konfidentsialnye-dannye-chto-delat/" TargetMode="External"/><Relationship Id="rId9" Type="http://schemas.openxmlformats.org/officeDocument/2006/relationships/hyperlink" Target="https://73.&#1084;&#1074;&#1076;.&#1088;&#1092;/document/938771" TargetMode="External"/><Relationship Id="rId14" Type="http://schemas.openxmlformats.org/officeDocument/2006/relationships/hyperlink" Target="https://zen.yandex.ru/media/id/5db7cc2f9c944600ada3b597/chto-moshenniki-mogut-sdelat-znaia-tolko-vash-nomer-telefona-605e1e09c59e7361dad4c0d6" TargetMode="External"/><Relationship Id="rId22" Type="http://schemas.openxmlformats.org/officeDocument/2006/relationships/hyperlink" Target="https://iz.ru/1148812/anna-kaledina/blok-na-krazhu-tcb-obiazhet-banki-otkliuchat-onlain-operatcii-po-zhelaniiu-klientov" TargetMode="External"/><Relationship Id="rId27" Type="http://schemas.openxmlformats.org/officeDocument/2006/relationships/hyperlink" Target="https://cbr.ru/press/event/?id=5051"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iz.ru/1118164/marta-litvinova/klon-na-telefone-moshenniki-zvoniat-s-nomerov-gosorganov-i-bankov" TargetMode="External"/><Relationship Id="rId13" Type="http://schemas.openxmlformats.org/officeDocument/2006/relationships/hyperlink" Target="https://tass.ru/obschestvo/11159805" TargetMode="External"/><Relationship Id="rId18" Type="http://schemas.openxmlformats.org/officeDocument/2006/relationships/hyperlink" Target="https://www.banki.ru/news/lenta/?id=10949516" TargetMode="External"/><Relationship Id="rId3" Type="http://schemas.openxmlformats.org/officeDocument/2006/relationships/hyperlink" Target="https://rg.ru/2021/05/21/eksperty-vychislili-grafik-raboty-telefonnyh-moshennikov-v-rossii.html" TargetMode="External"/><Relationship Id="rId21" Type="http://schemas.openxmlformats.org/officeDocument/2006/relationships/hyperlink" Target="https://tass.ru/proisshestviya/11736267" TargetMode="External"/><Relationship Id="rId7" Type="http://schemas.openxmlformats.org/officeDocument/2006/relationships/hyperlink" Target="https://vashifinancy.ru/for-smi/press/news/epidemiya-obmana-kak-raskusit-5-stsenariev-telefonnogo-moshennichestva/" TargetMode="External"/><Relationship Id="rId12" Type="http://schemas.openxmlformats.org/officeDocument/2006/relationships/hyperlink" Target="https://zen.yandex.ru/media/id/5facb4094609023b07e59415/o-telefonnyh-moshennikah-na-etot-raz-ia-poprosil-ih-ne-prepiatstvovat-sniatiiu-deneg-s-moei-bankovskoi-karty-2-6077ac39f63f032f25c93e1c" TargetMode="External"/><Relationship Id="rId17" Type="http://schemas.openxmlformats.org/officeDocument/2006/relationships/hyperlink" Target="https://&#1082;&#1080;&#1083;&#1100;&#1084;&#1077;&#1079;&#1089;&#1082;&#1080;&#1081;.43.&#1084;&#1074;&#1076;.&#1088;&#1092;/document/11759285" TargetMode="External"/><Relationship Id="rId2" Type="http://schemas.openxmlformats.org/officeDocument/2006/relationships/hyperlink" Target="https://rg.ru/2019/07/14/v-centrobanke-predupredili-o-novom-sposobe-krazhi-deneg-s-kart.html" TargetMode="External"/><Relationship Id="rId16" Type="http://schemas.openxmlformats.org/officeDocument/2006/relationships/hyperlink" Target="https://www.klerk.ru/buh/articles/489135/" TargetMode="External"/><Relationship Id="rId20" Type="http://schemas.openxmlformats.org/officeDocument/2006/relationships/hyperlink" Target="https://ocomp.info/kak-nastroit-telefon-skachat-10-zametok.html" TargetMode="External"/><Relationship Id="rId1" Type="http://schemas.openxmlformats.org/officeDocument/2006/relationships/slideLayout" Target="../slideLayouts/slideLayout2.xml"/><Relationship Id="rId6" Type="http://schemas.openxmlformats.org/officeDocument/2006/relationships/hyperlink" Target="https://rg.ru/2020/01/28/rg-sovety-kak-raspoznat-telefonnogo-moshennika-iz-psevdobanka.html" TargetMode="External"/><Relationship Id="rId11" Type="http://schemas.openxmlformats.org/officeDocument/2006/relationships/hyperlink" Target="https://zen.yandex.ru/media/id/5facb4094609023b07e59415/esli-vam-ne-nadoelo-chitat-o-telefonnyh-moshennikah-to-prochitaite-esce-i-ob-etom-mojet-u-vas-podnimetsia-nastroenie-1-606e7ee8decf126b1ee3ae1f" TargetMode="External"/><Relationship Id="rId5" Type="http://schemas.openxmlformats.org/officeDocument/2006/relationships/hyperlink" Target="https://tass.ru/obschestvo/6769682" TargetMode="External"/><Relationship Id="rId15" Type="http://schemas.openxmlformats.org/officeDocument/2006/relationships/hyperlink" Target="https://www.garant.ru/article/1448451/" TargetMode="External"/><Relationship Id="rId10" Type="http://schemas.openxmlformats.org/officeDocument/2006/relationships/hyperlink" Target="https://zen.yandex.ru/media/advokat_anton_samoha/pochemu-moshenniki-tak-legko-oformliaiut-kredity-na-poterpevshih-po-telefonu-esli-obychnomu-cheloveku-ih-ne-vsegda-daiut-daje-v-banke-607c90651b83785a8246760a" TargetMode="External"/><Relationship Id="rId19" Type="http://schemas.openxmlformats.org/officeDocument/2006/relationships/hyperlink" Target="https://www.kp.ru/online/news/4401385/" TargetMode="External"/><Relationship Id="rId4" Type="http://schemas.openxmlformats.org/officeDocument/2006/relationships/hyperlink" Target="https://www.youtube.com/watch?v=cXnL2mgdf0o&amp;feature=youtu.be" TargetMode="External"/><Relationship Id="rId9" Type="http://schemas.openxmlformats.org/officeDocument/2006/relationships/hyperlink" Target="https://journal.tinkoff.ru/list/allo-eto-sb/" TargetMode="External"/><Relationship Id="rId14" Type="http://schemas.openxmlformats.org/officeDocument/2006/relationships/hyperlink" Target="https://journal.tinkoff.ru/ask/stop-obman/"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vc.ru/finance/64197-kak-obmanyvayut-finansovye-sovetniki" TargetMode="External"/><Relationship Id="rId13" Type="http://schemas.openxmlformats.org/officeDocument/2006/relationships/hyperlink" Target="https://fincult.info/article/moy-dolg-perekupili-i-trebuyut-bolshe-deneg-chto-delat/" TargetMode="External"/><Relationship Id="rId3" Type="http://schemas.openxmlformats.org/officeDocument/2006/relationships/hyperlink" Target="https://smart-lab.ru/blog/625673.php" TargetMode="External"/><Relationship Id="rId7" Type="http://schemas.openxmlformats.org/officeDocument/2006/relationships/hyperlink" Target="https://life.ru/p/1303506" TargetMode="External"/><Relationship Id="rId12" Type="http://schemas.openxmlformats.org/officeDocument/2006/relationships/hyperlink" Target="https://www.banki.ru/news/daytheme/?id=10915834" TargetMode="External"/><Relationship Id="rId2" Type="http://schemas.openxmlformats.org/officeDocument/2006/relationships/hyperlink" Target="https://fedfond.ru/news/2019/troyanskoe-obuchenie-nedobrosovestnaya-reklama/" TargetMode="External"/><Relationship Id="rId1" Type="http://schemas.openxmlformats.org/officeDocument/2006/relationships/slideLayout" Target="../slideLayouts/slideLayout2.xml"/><Relationship Id="rId6" Type="http://schemas.openxmlformats.org/officeDocument/2006/relationships/hyperlink" Target="https://spb.aif.ru/society/kouchi-aferisty_kak_obmanyvayut_na_kursah_v_internete" TargetMode="External"/><Relationship Id="rId11" Type="http://schemas.openxmlformats.org/officeDocument/2006/relationships/hyperlink" Target="https://www.banki.ru/news/daytheme/?id=10915717" TargetMode="External"/><Relationship Id="rId5" Type="http://schemas.openxmlformats.org/officeDocument/2006/relationships/hyperlink" Target="https://journal.tinkoff.ru/life/obman-na-kursah/" TargetMode="External"/><Relationship Id="rId10" Type="http://schemas.openxmlformats.org/officeDocument/2006/relationships/hyperlink" Target="http://www.finpotrebsouz.ru/novosti-i-sobytiya/novyj-resurs4/kak-nachinayushhemu-investoru-ne-popast-na-ulovki-moshennikov" TargetMode="External"/><Relationship Id="rId4" Type="http://schemas.openxmlformats.org/officeDocument/2006/relationships/hyperlink" Target="https://mir24.tv/news/16387742/zolotye-gory-lzhebrokery-obmanuli-klientov-na-milliard-rublei" TargetMode="External"/><Relationship Id="rId9" Type="http://schemas.openxmlformats.org/officeDocument/2006/relationships/hyperlink" Target="http://cbr.ru/press/event/?id=9638"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banki.ru/news/lenta/?id=10926040" TargetMode="External"/><Relationship Id="rId2" Type="http://schemas.openxmlformats.org/officeDocument/2006/relationships/hyperlink" Target="https://www.banki.ru/news/daytheme/?id=10916900" TargetMode="External"/><Relationship Id="rId1" Type="http://schemas.openxmlformats.org/officeDocument/2006/relationships/slideLayout" Target="../slideLayouts/slideLayout12.xml"/><Relationship Id="rId6" Type="http://schemas.openxmlformats.org/officeDocument/2006/relationships/hyperlink" Target="https://fincult.info/news/kak-deystvovat-vladeltsam-polisov-osago-kogda-mashina-silno-povrezhdena-v-dtp" TargetMode="External"/><Relationship Id="rId5" Type="http://schemas.openxmlformats.org/officeDocument/2006/relationships/hyperlink" Target="https://www.banki.ru/news/daytheme/?id=10953520" TargetMode="External"/><Relationship Id="rId4" Type="http://schemas.openxmlformats.org/officeDocument/2006/relationships/hyperlink" Target="https://www.banki.ru/news/lenta/?id=10944624"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rg.ru/2017/08/30/zachem-aferisty-pytaiutsia-poluchit-kserokopii-lichnyh-dokumentov.html" TargetMode="External"/><Relationship Id="rId13" Type="http://schemas.openxmlformats.org/officeDocument/2006/relationships/hyperlink" Target="https://journal.tinkoff.ru/list/save-pass/" TargetMode="External"/><Relationship Id="rId3" Type="http://schemas.openxmlformats.org/officeDocument/2006/relationships/hyperlink" Target="https://habr.com/ru/post/453596/" TargetMode="External"/><Relationship Id="rId7" Type="http://schemas.openxmlformats.org/officeDocument/2006/relationships/hyperlink" Target="https://41.&#1084;&#1074;&#1076;.&#1088;&#1092;/citizens/gosudarstvennie-uslugi/&#1087;&#1086;&#1096;&#1072;&#1075;&#1086;&#1074;&#1072;&#1103;-&#1080;&#1085;&#1089;&#1090;&#1088;&#1091;&#1082;&#1094;&#1080;&#1103;-&#1087;&#1086;-&#1087;&#1088;&#1086;&#1074;&#1077;&#1082;&#1088;&#1077;-&#1101;&#1094;&#1087;-&#1085;&#1072;-" TargetMode="External"/><Relationship Id="rId12" Type="http://schemas.openxmlformats.org/officeDocument/2006/relationships/hyperlink" Target="https://bankstoday.net/last-articles/imeet-li-yuridicheskuyu-silu-kserokopiya-pasporta-v-chem-raznitsa-mezhdu-prostoj-i-zaverennoj-kopiej" TargetMode="Externa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hyperlink" Target="https://iecp.ru/articles/item/428568-Instruktsiya-Kak-uznat--o-vipushchennih-na-vas-elektronnih-podpisyah" TargetMode="External"/><Relationship Id="rId11" Type="http://schemas.openxmlformats.org/officeDocument/2006/relationships/hyperlink" Target="https://journal.tinkoff.ru/adress-dlya-moshennika/" TargetMode="External"/><Relationship Id="rId5" Type="http://schemas.openxmlformats.org/officeDocument/2006/relationships/hyperlink" Target="https://tula.ca.kontur.ru/about/news/prover-svoi-ep-gosuslugi" TargetMode="External"/><Relationship Id="rId15" Type="http://schemas.openxmlformats.org/officeDocument/2006/relationships/hyperlink" Target="https://iz.ru/902871/2019-07-25/eksperty-zaiavili-o-roste-chisla-afer-s-elektronnymi-podpisiami" TargetMode="External"/><Relationship Id="rId10" Type="http://schemas.openxmlformats.org/officeDocument/2006/relationships/hyperlink" Target="http://www.consultant.ru/document/cons_doc_LAW_10699/c17521809343335eb6effafa50735d201c29d1f5/" TargetMode="External"/><Relationship Id="rId4" Type="http://schemas.openxmlformats.org/officeDocument/2006/relationships/hyperlink" Target="https://ca.kontur.ru/articles/kak-zashcitit-electronnuyu-podpis-ot-moshennikov" TargetMode="External"/><Relationship Id="rId9" Type="http://schemas.openxmlformats.org/officeDocument/2006/relationships/hyperlink" Target="https://news.mail.ru/incident/44926905/?frommail=1" TargetMode="External"/><Relationship Id="rId14" Type="http://schemas.openxmlformats.org/officeDocument/2006/relationships/hyperlink" Target="http://duma.gov.ru/news/51526/"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iecp.ru/articles/item/424130-samooborona-na-rynke-EP-kak-protivostoyat-moshennikam" TargetMode="External"/><Relationship Id="rId13" Type="http://schemas.openxmlformats.org/officeDocument/2006/relationships/hyperlink" Target="https://zen.yandex.ru/media/advokatsuhovoleg/kak-moshenniki-mogut-zavladet-vashim-jilem-bez-vashego-vedoma-601a793f3e19455d9b42d88b" TargetMode="External"/><Relationship Id="rId3" Type="http://schemas.openxmlformats.org/officeDocument/2006/relationships/hyperlink" Target="https://rosreestr.ru/site/press/news/vstupil-v-silu-zakon-o-dopolnitelnoy-zashchite-sdelok-s-nedvizhimostyu-v-elektronnom-vide-/" TargetMode="External"/><Relationship Id="rId7" Type="http://schemas.openxmlformats.org/officeDocument/2006/relationships/hyperlink" Target="https://www.advgazeta.ru/ag-expert/advices/chtoby-moshenniki-ne-peredali-nedvizhimost-v-chuzhuyu-sobstvennost/" TargetMode="External"/><Relationship Id="rId12" Type="http://schemas.openxmlformats.org/officeDocument/2006/relationships/hyperlink" Target="https://www.banki.ru/news/daytheme/?id=10941266" TargetMode="External"/><Relationship Id="rId2" Type="http://schemas.openxmlformats.org/officeDocument/2006/relationships/hyperlink" Target="https://iz.ru/905966/2019-08-02/putin-podpisal-zakon-o-tcifrovoi-podpisi-pri-sdelkakh-s-nedvizhimostiu" TargetMode="External"/><Relationship Id="rId1" Type="http://schemas.openxmlformats.org/officeDocument/2006/relationships/slideLayout" Target="../slideLayouts/slideLayout12.xml"/><Relationship Id="rId6" Type="http://schemas.openxmlformats.org/officeDocument/2006/relationships/hyperlink" Target="https://www.advgazeta.ru/ag-expert/advices/pomeshaet-li-novyy-zakon-moshennikam-otbirat-nedvizhimost-u-ee-vladeltsev/" TargetMode="External"/><Relationship Id="rId11" Type="http://schemas.openxmlformats.org/officeDocument/2006/relationships/hyperlink" Target="https://news.mail.ru/society/39657775/?frommail=1" TargetMode="External"/><Relationship Id="rId5" Type="http://schemas.openxmlformats.org/officeDocument/2006/relationships/hyperlink" Target="http://base.garant.ru/57401938/#ixzz642LSo7xP" TargetMode="External"/><Relationship Id="rId10" Type="http://schemas.openxmlformats.org/officeDocument/2006/relationships/hyperlink" Target="https://iecp.ru/articles/item/418190-varianty-moshennichestva-s-EP" TargetMode="External"/><Relationship Id="rId4" Type="http://schemas.openxmlformats.org/officeDocument/2006/relationships/hyperlink" Target="https://journal.tinkoff.ru/ask/cp-fraud/" TargetMode="External"/><Relationship Id="rId9" Type="http://schemas.openxmlformats.org/officeDocument/2006/relationships/hyperlink" Target="https://iecp.ru/articles/item/424800-FNS-poryadok-dejstvij-pri-nepravomernom-ispolzovanii-EP"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kaspersky.ru/blog/category/tips/" TargetMode="External"/><Relationship Id="rId13" Type="http://schemas.openxmlformats.org/officeDocument/2006/relationships/hyperlink" Target="https://tass.ru/obschestvo/10455485" TargetMode="External"/><Relationship Id="rId3" Type="http://schemas.openxmlformats.org/officeDocument/2006/relationships/hyperlink" Target="https://www.banki.ru/news/daytheme/?id=10946335" TargetMode="External"/><Relationship Id="rId7" Type="http://schemas.openxmlformats.org/officeDocument/2006/relationships/hyperlink" Target="https://www.kaspersky.ru/blog/category/privacy/" TargetMode="External"/><Relationship Id="rId12" Type="http://schemas.openxmlformats.org/officeDocument/2006/relationships/hyperlink" Target="https://zen.yandex.ru/media/id/5e9bdca356d6260bcedaa0a4/vnimanie-novaia-shema-razvoda-na-avito-takoi-shemy-esce-ne-bylo-6011a98120625351f72ad1fb" TargetMode="Externa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hyperlink" Target="http://www.consultant.ru/document/cons_doc_LAW_61801/6c94959bc017ac80140621762d2ac59f6006b08c/" TargetMode="External"/><Relationship Id="rId11" Type="http://schemas.openxmlformats.org/officeDocument/2006/relationships/hyperlink" Target="https://www.sravni.ru/text/2020/8/20/5-populjarnykh-sposobov-moshennichestva-na-avito/" TargetMode="External"/><Relationship Id="rId5" Type="http://schemas.openxmlformats.org/officeDocument/2006/relationships/hyperlink" Target="https://rvs.su/statia/pamyatka-kak-deystvovat-esli-vas-prosyat-podpisat-soglasie-na-obrabotku-personalnyh-dannyh" TargetMode="External"/><Relationship Id="rId15" Type="http://schemas.openxmlformats.org/officeDocument/2006/relationships/hyperlink" Target="https://www.popmech.ru/technologies/505192-kak-udalit-sebya-iz-interneta-kratkoe-rukovodstvo-anonima/" TargetMode="External"/><Relationship Id="rId10" Type="http://schemas.openxmlformats.org/officeDocument/2006/relationships/hyperlink" Target="https://journal.tinkoff.ru/moshenniki-ugnali-instagram/" TargetMode="External"/><Relationship Id="rId4" Type="http://schemas.openxmlformats.org/officeDocument/2006/relationships/hyperlink" Target="https://www.klerk.ru/buh/articles/478381/" TargetMode="External"/><Relationship Id="rId9" Type="http://schemas.openxmlformats.org/officeDocument/2006/relationships/hyperlink" Target="https://www.kommersant.ru/doc/4793000" TargetMode="External"/><Relationship Id="rId14" Type="http://schemas.openxmlformats.org/officeDocument/2006/relationships/hyperlink" Target="https://&#1084;&#1074;&#1076;.&#1088;&#1092;/document/1910260"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kaspersky.ru/blog/how-to-protect-from-smishing/30558/" TargetMode="External"/><Relationship Id="rId3" Type="http://schemas.openxmlformats.org/officeDocument/2006/relationships/hyperlink" Target="http://cbr.ru/information_security/" TargetMode="External"/><Relationship Id="rId7" Type="http://schemas.openxmlformats.org/officeDocument/2006/relationships/hyperlink" Target="https://www.banki.ru/news/lenta/?id=10949649"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https://habr.com/ru/company/vdsina/blog/522930/" TargetMode="External"/><Relationship Id="rId11" Type="http://schemas.openxmlformats.org/officeDocument/2006/relationships/hyperlink" Target="https://www.sberbank.ru/ru/person/dist_services/cyber_blog/vishing" TargetMode="External"/><Relationship Id="rId5" Type="http://schemas.openxmlformats.org/officeDocument/2006/relationships/hyperlink" Target="https://www.securitylab.ru/blog/company/PandaSecurityRus/346155.php" TargetMode="External"/><Relationship Id="rId10" Type="http://schemas.openxmlformats.org/officeDocument/2006/relationships/hyperlink" Target="https://ria.ru/20210617/gosduma-1737365206.html" TargetMode="External"/><Relationship Id="rId4" Type="http://schemas.openxmlformats.org/officeDocument/2006/relationships/hyperlink" Target="https://fincult.info/article/safe-shopping-on-the-internet/?sphrase_id=140372" TargetMode="External"/><Relationship Id="rId9" Type="http://schemas.openxmlformats.org/officeDocument/2006/relationships/hyperlink" Target="https://www.kaspersky.ru/blog/how-to-avoid-phishing/5411/"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www.finpotrebsouz.ru/novosti-i-sobytiya/novyj-resurs4/seti-dlya-chernyh-finansistov-kak-cb-boretsya-s-nelegalnymi-finansovymi-organizaciyami"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sberbank.ru/ru/person/blog/buy_without_loss" TargetMode="External"/><Relationship Id="rId2" Type="http://schemas.openxmlformats.org/officeDocument/2006/relationships/hyperlink" Target="https://nafi.ru/analytics/rost-v-3-raza-za-3-goda-rossiyane-stali-chashche-polzovatsya-smartfonom-dlya-oplaty/" TargetMode="External"/><Relationship Id="rId1" Type="http://schemas.openxmlformats.org/officeDocument/2006/relationships/slideLayout" Target="../slideLayouts/slideLayout12.xml"/><Relationship Id="rId4" Type="http://schemas.openxmlformats.org/officeDocument/2006/relationships/hyperlink" Target="https://www.rbc.ru/society/31/08/2020/5f48ea169a79477e21e25d9d"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s://ria.ru/20200603/1572378697.html" TargetMode="External"/><Relationship Id="rId13" Type="http://schemas.openxmlformats.org/officeDocument/2006/relationships/hyperlink" Target="https://news.mail.ru/incident/40461013/?frommail=1" TargetMode="External"/><Relationship Id="rId3" Type="http://schemas.openxmlformats.org/officeDocument/2006/relationships/hyperlink" Target="https://cbr.ru/press/event/?id=9746" TargetMode="External"/><Relationship Id="rId7" Type="http://schemas.openxmlformats.org/officeDocument/2006/relationships/hyperlink" Target="https://www.banki.ru/blog/Struzhkin/10554.php" TargetMode="External"/><Relationship Id="rId12" Type="http://schemas.openxmlformats.org/officeDocument/2006/relationships/hyperlink" Target="https://www.kommersant.ru/doc/4187926?utm_source=hot&amp;utm_medium=email&amp;utm_campaign=newsletter" TargetMode="External"/><Relationship Id="rId2" Type="http://schemas.openxmlformats.org/officeDocument/2006/relationships/image" Target="../media/image25.png"/><Relationship Id="rId16" Type="http://schemas.openxmlformats.org/officeDocument/2006/relationships/hyperlink" Target="https://news.mail.ru/society/47018645/?frommail=1" TargetMode="External"/><Relationship Id="rId1" Type="http://schemas.openxmlformats.org/officeDocument/2006/relationships/slideLayout" Target="../slideLayouts/slideLayout2.xml"/><Relationship Id="rId6" Type="http://schemas.openxmlformats.org/officeDocument/2006/relationships/hyperlink" Target="https://fedfond.ru/news/2020/ostorozhno-inzhenery/" TargetMode="External"/><Relationship Id="rId11" Type="http://schemas.openxmlformats.org/officeDocument/2006/relationships/hyperlink" Target="http://fedpress.ru/news/77/society/2305946" TargetMode="External"/><Relationship Id="rId5" Type="http://schemas.openxmlformats.org/officeDocument/2006/relationships/hyperlink" Target="https://59.&#1084;&#1074;&#1076;.&#1088;&#1092;/press/Press_relises/item/19635127" TargetMode="External"/><Relationship Id="rId15" Type="http://schemas.openxmlformats.org/officeDocument/2006/relationships/hyperlink" Target="https://iz.ru/1119773/anna-kaledina/s-vas-snimaiut-moshenniki-nachali-ispolzovat-google-foto" TargetMode="External"/><Relationship Id="rId10" Type="http://schemas.openxmlformats.org/officeDocument/2006/relationships/hyperlink" Target="https://www.banki.ru/news/daytheme/?id=10873924" TargetMode="External"/><Relationship Id="rId4" Type="http://schemas.openxmlformats.org/officeDocument/2006/relationships/hyperlink" Target="https://rg.ru/2020/02/05/internet-moshenniki-pridumali-novye-sposoby-obmana.html" TargetMode="External"/><Relationship Id="rId9" Type="http://schemas.openxmlformats.org/officeDocument/2006/relationships/hyperlink" Target="http://nbj.ru/mob/others/fin-gramotnost/2020/02/18/pavel-samiev-evgenija-lazareva-oxota-za-den-gami-kak-ne-popast-v-seti-sotsial-nyx-inzhenerov/" TargetMode="External"/><Relationship Id="rId14" Type="http://schemas.openxmlformats.org/officeDocument/2006/relationships/hyperlink" Target="https://adindex.ru/podcast/digital-boom/279343.phtml"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journal.tinkoff.ru/list/waaaaazzzuuuuppp/" TargetMode="External"/><Relationship Id="rId3" Type="http://schemas.openxmlformats.org/officeDocument/2006/relationships/hyperlink" Target="https://rosuchebnik.ru/material/opasnosti-v-internete-kak-ne-popastsya-na-ulovki-moshennikov/?utm_campaign=news_may_2021_vypusk_1&amp;utm_medium=email&amp;utm_source=Sendsay" TargetMode="External"/><Relationship Id="rId7" Type="http://schemas.openxmlformats.org/officeDocument/2006/relationships/hyperlink" Target="https://journal.tinkoff.ru/slozhno/personal-data/"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hyperlink" Target="https://rg.ru/2021/09/09/kak-zashchititsia-ot-novoj-shemy-moshennichestva-s-ispolzovaniem-gosulslug.html" TargetMode="External"/><Relationship Id="rId5" Type="http://schemas.openxmlformats.org/officeDocument/2006/relationships/hyperlink" Target="https://rskrf.ru/consumer_rights/solutions/communication_internet/kak-zashchitit-sebya-ot-moshennikov-na-sayte-gosuslug/" TargetMode="External"/><Relationship Id="rId10" Type="http://schemas.openxmlformats.org/officeDocument/2006/relationships/hyperlink" Target="https://vc.ru/selectel/76371-chto-proishodit-kogda-polzovatel-nabiraet-v-brauzere-adres-sayta" TargetMode="External"/><Relationship Id="rId4" Type="http://schemas.openxmlformats.org/officeDocument/2006/relationships/hyperlink" Target="https://rg.ru/2021/09/09/moshenniki-pridumali-novyj-sposob-ukrast-dannye-rossiian-na-gosuslugah.html" TargetMode="External"/><Relationship Id="rId9" Type="http://schemas.openxmlformats.org/officeDocument/2006/relationships/hyperlink" Target="https://zen.yandex.ru/media/poznyaevru/kak-mojno-vychislit-domashnii-adres-po-ip-adresu-kompiutera-ili-smartfona-6065b2e1608d5c2073b2415d"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rg.ru/2021/05/15/facebook-grozit-zapret-na-peredachu-dannyh-polzovatelej-iz-es-v-ssha.html" TargetMode="External"/><Relationship Id="rId3" Type="http://schemas.openxmlformats.org/officeDocument/2006/relationships/hyperlink" Target="https://www.klerk.ru/buh/articles/511712/" TargetMode="External"/><Relationship Id="rId7" Type="http://schemas.openxmlformats.org/officeDocument/2006/relationships/hyperlink" Target="https://rg.ru/2021/05/15/vstupili-v-silu-novye-pravila-whatsapp-samoe-glavnoe.html?msn"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hyperlink" Target="https://journal.tinkoff.ru/ask/passport-copy/" TargetMode="External"/><Relationship Id="rId5" Type="http://schemas.openxmlformats.org/officeDocument/2006/relationships/hyperlink" Target="https://selectel.ru/blog/personal-data/" TargetMode="External"/><Relationship Id="rId4" Type="http://schemas.openxmlformats.org/officeDocument/2006/relationships/hyperlink" Target="https://rg.ru/2021/01/15/rossiiane-poluchat-pravo-ogranichivat-dostup-k-svoim-personalnym-dannym.html?msn"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cbr.ru/protection_rights/acts/" TargetMode="External"/><Relationship Id="rId13" Type="http://schemas.openxmlformats.org/officeDocument/2006/relationships/hyperlink" Target="https://journal.tinkoff.ru/tag/moshenniki/" TargetMode="External"/><Relationship Id="rId18" Type="http://schemas.openxmlformats.org/officeDocument/2006/relationships/hyperlink" Target="http://www.consultant.ru/law/podborki/solidarnaya_otvetstvennost_po_oplate_kommunalnyh_uslug/" TargetMode="External"/><Relationship Id="rId3" Type="http://schemas.openxmlformats.org/officeDocument/2006/relationships/hyperlink" Target="http://www.consultant.ru/document/cons_doc_LAW_305/" TargetMode="External"/><Relationship Id="rId7" Type="http://schemas.openxmlformats.org/officeDocument/2006/relationships/hyperlink" Target="http://legalacts.ru/" TargetMode="External"/><Relationship Id="rId12" Type="http://schemas.openxmlformats.org/officeDocument/2006/relationships/hyperlink" Target="https://&#1084;&#1074;&#1076;.&#1088;&#1092;/request_main" TargetMode="External"/><Relationship Id="rId17" Type="http://schemas.openxmlformats.org/officeDocument/2006/relationships/hyperlink" Target="https://journal.tinkoff.ru/ask/solidarnaya-otvetstvennost/" TargetMode="External"/><Relationship Id="rId2" Type="http://schemas.openxmlformats.org/officeDocument/2006/relationships/hyperlink" Target="http://www.consultant.ru/document/cons_doc_LAW_34154/" TargetMode="External"/><Relationship Id="rId16" Type="http://schemas.openxmlformats.org/officeDocument/2006/relationships/hyperlink" Target="https://pravo.rg.ru/rubrics/question/20471/" TargetMode="External"/><Relationship Id="rId1" Type="http://schemas.openxmlformats.org/officeDocument/2006/relationships/slideLayout" Target="../slideLayouts/slideLayout12.xml"/><Relationship Id="rId6" Type="http://schemas.openxmlformats.org/officeDocument/2006/relationships/hyperlink" Target="http://www.consultant.ru/" TargetMode="External"/><Relationship Id="rId11" Type="http://schemas.openxmlformats.org/officeDocument/2006/relationships/image" Target="../media/image26.png"/><Relationship Id="rId5" Type="http://schemas.openxmlformats.org/officeDocument/2006/relationships/hyperlink" Target="http://www.garant.ru/" TargetMode="External"/><Relationship Id="rId15" Type="http://schemas.openxmlformats.org/officeDocument/2006/relationships/hyperlink" Target="https://journal.tinkoff.ru/pro/bezopasnost/" TargetMode="External"/><Relationship Id="rId10" Type="http://schemas.openxmlformats.org/officeDocument/2006/relationships/hyperlink" Target="http://cbr.ru/develop/development_affor/" TargetMode="External"/><Relationship Id="rId19" Type="http://schemas.openxmlformats.org/officeDocument/2006/relationships/hyperlink" Target="https://arb.ru/b2c/crib/kak_vernut_dengi_esli_ikh_nezakonno_spisali_sudebnye_pristavy-10496021/" TargetMode="External"/><Relationship Id="rId4" Type="http://schemas.openxmlformats.org/officeDocument/2006/relationships/hyperlink" Target="http://www.garant.ru/hotlaw/federal/1199979/" TargetMode="External"/><Relationship Id="rId9" Type="http://schemas.openxmlformats.org/officeDocument/2006/relationships/hyperlink" Target="http://cbr.ru/protection_rights/" TargetMode="External"/><Relationship Id="rId14" Type="http://schemas.openxmlformats.org/officeDocument/2006/relationships/hyperlink" Target="https://journal.tinkoff.ru/tag/moshennichestvo/"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instagram.com/vashifinancy/" TargetMode="External"/><Relationship Id="rId13" Type="http://schemas.openxmlformats.org/officeDocument/2006/relationships/hyperlink" Target="https://fincult.info/" TargetMode="External"/><Relationship Id="rId3" Type="http://schemas.openxmlformats.org/officeDocument/2006/relationships/hyperlink" Target="https://www.cbr.ru/Content/Document/File/19092/map_2017-04-13.pdf" TargetMode="External"/><Relationship Id="rId7" Type="http://schemas.openxmlformats.org/officeDocument/2006/relationships/hyperlink" Target="https://nifi.ru/ru/" TargetMode="External"/><Relationship Id="rId12" Type="http://schemas.openxmlformats.org/officeDocument/2006/relationships/hyperlink" Target="http://www.consultant.ru/document/cons_doc_LAW_37570/4f84b42935e2a5743f1b5e1591668be0c41b762d/" TargetMode="External"/><Relationship Id="rId2" Type="http://schemas.openxmlformats.org/officeDocument/2006/relationships/hyperlink" Target="http://legalacts.ru/doc/rasporjazhenie-pravitelstva-rf-ot-25092017-n-2039-r-ob-utverzhdenii/" TargetMode="External"/><Relationship Id="rId1" Type="http://schemas.openxmlformats.org/officeDocument/2006/relationships/slideLayout" Target="../slideLayouts/slideLayout12.xml"/><Relationship Id="rId6" Type="http://schemas.openxmlformats.org/officeDocument/2006/relationships/hyperlink" Target="https://vashifinancy.ru/for-smi/press/news/nifi-minfina-utverzhden-v-kachestve-koordinatora-strategii-finansovoy-gramotnosti/" TargetMode="External"/><Relationship Id="rId11" Type="http://schemas.openxmlformats.org/officeDocument/2006/relationships/hyperlink" Target="http://publication.pravo.gov.ru/Document/View/0001202102150003" TargetMode="External"/><Relationship Id="rId5" Type="http://schemas.openxmlformats.org/officeDocument/2006/relationships/hyperlink" Target="https://www.cbr.ru/Content/Document/File/59795/Inf_note_dec_2718_2.pdf" TargetMode="External"/><Relationship Id="rId15" Type="http://schemas.openxmlformats.org/officeDocument/2006/relationships/image" Target="../media/image27.png"/><Relationship Id="rId10" Type="http://schemas.openxmlformats.org/officeDocument/2006/relationships/hyperlink" Target="https://&#1084;&#1086;&#1080;&#1092;&#1080;&#1085;&#1072;&#1085;&#1089;&#1099;.&#1088;&#1092;/" TargetMode="External"/><Relationship Id="rId4" Type="http://schemas.openxmlformats.org/officeDocument/2006/relationships/hyperlink" Target="http://www.cbr.ru/Content/Document/File/37470/str_30032018.pdf" TargetMode="External"/><Relationship Id="rId9" Type="http://schemas.openxmlformats.org/officeDocument/2006/relationships/hyperlink" Target="https://&#1096;&#1082;&#1086;&#1083;&#1072;.&#1074;&#1072;&#1096;&#1080;&#1092;&#1080;&#1085;&#1072;&#1085;&#1089;&#1099;.&#1088;&#1092;/" TargetMode="External"/><Relationship Id="rId14" Type="http://schemas.openxmlformats.org/officeDocument/2006/relationships/hyperlink" Target="https://fincubator.ru/"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zpp.rospotrebnadzor.ru/news/federal/181889" TargetMode="External"/><Relationship Id="rId13" Type="http://schemas.openxmlformats.org/officeDocument/2006/relationships/hyperlink" Target="https://www.youtube.com/watch?v=CiqVaZxjiQg" TargetMode="External"/><Relationship Id="rId18" Type="http://schemas.openxmlformats.org/officeDocument/2006/relationships/hyperlink" Target="https://zen.yandex.ru/media/id/5e49920435e95e4cbef01e69/kak-moshenniki-oformliaiut-na-grajdan-poddelnye-onlainkredity-okonchanie-61117d9c3143790093ac88c2" TargetMode="External"/><Relationship Id="rId3" Type="http://schemas.openxmlformats.org/officeDocument/2006/relationships/diagramLayout" Target="../diagrams/layout1.xml"/><Relationship Id="rId7" Type="http://schemas.openxmlformats.org/officeDocument/2006/relationships/hyperlink" Target="http://zpp.rospotrebnadzor.ru/news/federal/182823" TargetMode="External"/><Relationship Id="rId12" Type="http://schemas.openxmlformats.org/officeDocument/2006/relationships/hyperlink" Target="https://conference.fedfond.ru/2019/docs/conf-2019/prusakov-03-10-2019.pdf" TargetMode="External"/><Relationship Id="rId17" Type="http://schemas.openxmlformats.org/officeDocument/2006/relationships/hyperlink" Target="https://zen.yandex.ru/media/id/5e49920435e95e4cbef01e69/kak-moshenniki-oformliaiut-na-grajdan-poddelnye-onlainkredity-prodoljenie-610b1ca5b3e7057b6e952c52" TargetMode="External"/><Relationship Id="rId2" Type="http://schemas.openxmlformats.org/officeDocument/2006/relationships/diagramData" Target="../diagrams/data1.xml"/><Relationship Id="rId16" Type="http://schemas.openxmlformats.org/officeDocument/2006/relationships/hyperlink" Target="https://zen.yandex.ru/media/id/5e49920435e95e4cbef01e69/kak-moshenniki-oformliaiut-na-grajdan-poddelnye-onlainkredity-nachalo-6108409feb5bfd334a7134ce" TargetMode="Externa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hyperlink" Target="https://fincult.info/article/chto-delat-esli-vashi-prava-narusheny/" TargetMode="External"/><Relationship Id="rId5" Type="http://schemas.openxmlformats.org/officeDocument/2006/relationships/diagramColors" Target="../diagrams/colors1.xml"/><Relationship Id="rId15" Type="http://schemas.openxmlformats.org/officeDocument/2006/relationships/hyperlink" Target="https://finombudsman.ru/" TargetMode="External"/><Relationship Id="rId10" Type="http://schemas.openxmlformats.org/officeDocument/2006/relationships/hyperlink" Target="https://www.klerk.ru/buh/news/491069/" TargetMode="External"/><Relationship Id="rId4" Type="http://schemas.openxmlformats.org/officeDocument/2006/relationships/diagramQuickStyle" Target="../diagrams/quickStyle1.xml"/><Relationship Id="rId9" Type="http://schemas.openxmlformats.org/officeDocument/2006/relationships/hyperlink" Target="http://duma.gov.ru/news/29959/" TargetMode="External"/><Relationship Id="rId14" Type="http://schemas.openxmlformats.org/officeDocument/2006/relationships/hyperlink" Target="https://conference.fedfond.ru/" TargetMode="External"/></Relationships>
</file>

<file path=ppt/slides/_rels/slide46.xml.rels><?xml version="1.0" encoding="UTF-8" standalone="yes"?>
<Relationships xmlns="http://schemas.openxmlformats.org/package/2006/relationships"><Relationship Id="rId2" Type="http://schemas.openxmlformats.org/officeDocument/2006/relationships/hyperlink" Target="https://fincult.info/article/kak-uberech-sebya-i-blizkikh-ot-finansovogo-moshennichestva/" TargetMode="Externa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8" Type="http://schemas.openxmlformats.org/officeDocument/2006/relationships/hyperlink" Target="http://cbr.ru/counteraction_m_ter/" TargetMode="External"/><Relationship Id="rId3" Type="http://schemas.openxmlformats.org/officeDocument/2006/relationships/hyperlink" Target="https://cbr.ru/statistics/protection/#a_11955" TargetMode="External"/><Relationship Id="rId7" Type="http://schemas.openxmlformats.org/officeDocument/2006/relationships/hyperlink" Target="https://www.cbr.ru/Press/event/?id=2411" TargetMode="External"/><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hyperlink" Target="http://cbr.ru/Press/event/?id=2457" TargetMode="External"/><Relationship Id="rId5" Type="http://schemas.openxmlformats.org/officeDocument/2006/relationships/hyperlink" Target="http://cbr.ru/Content/Document/File/48603/concept_countering_unfair_actions.pdf" TargetMode="External"/><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hyperlink" Target="http://cbr.ru/sitemap/" TargetMode="External"/><Relationship Id="rId2" Type="http://schemas.openxmlformats.org/officeDocument/2006/relationships/hyperlink" Target="http://cbr.ru/fmp_check/" TargetMode="Externa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www.cbr.ru/reception/" TargetMode="External"/><Relationship Id="rId9" Type="http://schemas.openxmlformats.org/officeDocument/2006/relationships/hyperlink" Target="http://cbr.ru/faq/"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cbr.ru/registries/sro/" TargetMode="External"/><Relationship Id="rId7" Type="http://schemas.openxmlformats.org/officeDocument/2006/relationships/hyperlink" Target="https://cbr.ru/securities_market/standarts/" TargetMode="External"/><Relationship Id="rId2" Type="http://schemas.openxmlformats.org/officeDocument/2006/relationships/hyperlink" Target="https://www.banki.ru/news/lenta/?id=10926561" TargetMode="External"/><Relationship Id="rId1" Type="http://schemas.openxmlformats.org/officeDocument/2006/relationships/slideLayout" Target="../slideLayouts/slideLayout2.xml"/><Relationship Id="rId6" Type="http://schemas.openxmlformats.org/officeDocument/2006/relationships/hyperlink" Target="https://cbr.ru/RSCI/standarts/" TargetMode="External"/><Relationship Id="rId11" Type="http://schemas.openxmlformats.org/officeDocument/2006/relationships/hyperlink" Target="http://www.naufor.ru/" TargetMode="External"/><Relationship Id="rId5" Type="http://schemas.openxmlformats.org/officeDocument/2006/relationships/hyperlink" Target="https://cbr.ru/microfinance/sro/" TargetMode="External"/><Relationship Id="rId10" Type="http://schemas.openxmlformats.org/officeDocument/2006/relationships/image" Target="../media/image35.png"/><Relationship Id="rId4" Type="http://schemas.openxmlformats.org/officeDocument/2006/relationships/hyperlink" Target="https://cbr.ru/insurance/sro/" TargetMode="External"/><Relationship Id="rId9" Type="http://schemas.openxmlformats.org/officeDocument/2006/relationships/hyperlink" Target="https://npmir.r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hyperlink" Target="https://www.youtube.com/channel/UCN5AtnysK4lt7cVYE7ESMOQ" TargetMode="External"/></Relationships>
</file>

<file path=ppt/slides/_rels/slide50.xml.rels><?xml version="1.0" encoding="UTF-8" standalone="yes"?>
<Relationships xmlns="http://schemas.openxmlformats.org/package/2006/relationships"><Relationship Id="rId2" Type="http://schemas.openxmlformats.org/officeDocument/2006/relationships/hyperlink" Target="http://www.finpotrebsouz.ru/"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rg.ru/2021/01/19/voronin-koronavirus-ne-osvobozhdaet-finansovuiu-organizaciiu-ot-obiazannostej.html?msn" TargetMode="External"/><Relationship Id="rId2" Type="http://schemas.openxmlformats.org/officeDocument/2006/relationships/hyperlink" Target="https://www.vedomosti.ru/finance/articles/2019/07/17/806726-finansovii-ombudsmen"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8" Type="http://schemas.openxmlformats.org/officeDocument/2006/relationships/hyperlink" Target="https://www.moex.com/ru/members.aspx" TargetMode="External"/><Relationship Id="rId13" Type="http://schemas.openxmlformats.org/officeDocument/2006/relationships/hyperlink" Target="https://www.banki.ru/services/responses/?source=submenu_banksresponses" TargetMode="External"/><Relationship Id="rId18" Type="http://schemas.openxmlformats.org/officeDocument/2006/relationships/hyperlink" Target="https://pfr.gov.ru/grazhdanam/pensions/pens_nak/perech_npf_uk/" TargetMode="External"/><Relationship Id="rId3" Type="http://schemas.openxmlformats.org/officeDocument/2006/relationships/hyperlink" Target="https://cbr.ru/insurance/registers/" TargetMode="External"/><Relationship Id="rId7" Type="http://schemas.openxmlformats.org/officeDocument/2006/relationships/hyperlink" Target="https://cbr.ru/explan/invest/" TargetMode="External"/><Relationship Id="rId12" Type="http://schemas.openxmlformats.org/officeDocument/2006/relationships/hyperlink" Target="https://www.banki.ru/banks/" TargetMode="External"/><Relationship Id="rId17" Type="http://schemas.openxmlformats.org/officeDocument/2006/relationships/hyperlink" Target="https://investfunds.ru/npf-rankings/" TargetMode="External"/><Relationship Id="rId2" Type="http://schemas.openxmlformats.org/officeDocument/2006/relationships/hyperlink" Target="https://www.cbr.ru/inside/BlackList/" TargetMode="External"/><Relationship Id="rId16" Type="http://schemas.openxmlformats.org/officeDocument/2006/relationships/hyperlink" Target="https://riarating.ru/finance/" TargetMode="External"/><Relationship Id="rId1" Type="http://schemas.openxmlformats.org/officeDocument/2006/relationships/slideLayout" Target="../slideLayouts/slideLayout2.xml"/><Relationship Id="rId6" Type="http://schemas.openxmlformats.org/officeDocument/2006/relationships/hyperlink" Target="https://cbr.ru/microfinance/registry/" TargetMode="External"/><Relationship Id="rId11" Type="http://schemas.openxmlformats.org/officeDocument/2006/relationships/hyperlink" Target="https://www.asv.org.ru/insurance-organizations?category=io-liquidation-in-process" TargetMode="External"/><Relationship Id="rId5" Type="http://schemas.openxmlformats.org/officeDocument/2006/relationships/hyperlink" Target="https://cbr.ru/securities_market/registries/" TargetMode="External"/><Relationship Id="rId15" Type="http://schemas.openxmlformats.org/officeDocument/2006/relationships/hyperlink" Target="https://raexpert.ru/ratings/" TargetMode="External"/><Relationship Id="rId10" Type="http://schemas.openxmlformats.org/officeDocument/2006/relationships/hyperlink" Target="https://www.asv.org.ru/pension-funds" TargetMode="External"/><Relationship Id="rId4" Type="http://schemas.openxmlformats.org/officeDocument/2006/relationships/hyperlink" Target="https://cbr.ru/RSCI/registers/" TargetMode="External"/><Relationship Id="rId9" Type="http://schemas.openxmlformats.org/officeDocument/2006/relationships/hyperlink" Target="https://www.asv.org.ru/banks?category=participant-ssv" TargetMode="External"/><Relationship Id="rId14" Type="http://schemas.openxmlformats.org/officeDocument/2006/relationships/hyperlink" Target="https://www.banki.ru/insurance/responses/?source=submenu_insresponse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zen.yandex.ru/media/matveyseveryanin/kak-zakazchiki-razvodiat-frilanserov-11-manipuliativnyh-shem-6075e962bfba535c1a23adba" TargetMode="External"/><Relationship Id="rId2" Type="http://schemas.openxmlformats.org/officeDocument/2006/relationships/hyperlink" Target="http://www.korins.ru/posts/6905-rsa-obnarodoval-reyting-regionov-za-1-kvartal-2021-goda" TargetMode="External"/><Relationship Id="rId1" Type="http://schemas.openxmlformats.org/officeDocument/2006/relationships/slideLayout" Target="../slideLayouts/slideLayout2.xml"/><Relationship Id="rId4" Type="http://schemas.openxmlformats.org/officeDocument/2006/relationships/hyperlink" Target="http://www.finpotrebsouz.ru/novosti-i-sobytiya/novyj-resurs4/klientov-bankov-budut-shtrafovat-za-nedostovernuyu-informaciyu-o-sebe"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rospotrebnadzor.ru/about/info/news/news_details.php?ELEMENT_ID=14333"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http://cbr.ru/press/event/?id=6710" TargetMode="External"/><Relationship Id="rId5" Type="http://schemas.openxmlformats.org/officeDocument/2006/relationships/hyperlink" Target="https://vashifinancy.ru/for-smi/press/news/pandemiya-moshennichestva-ili-shest-novykh-sposobov-finansovogo-obmana-/" TargetMode="External"/><Relationship Id="rId4" Type="http://schemas.openxmlformats.org/officeDocument/2006/relationships/hyperlink" Target="https://42.&#1084;&#1074;&#1076;.&#1088;&#1092;/citizens/&#1087;&#1088;&#1086;&#1092;&#1080;&#1083;&#1072;&#1082;&#1090;&#1080;&#1082;&#1072;-/&#1085;&#1077;-&#1076;&#1072;&#1081;-&#1089;&#1077;&#1073;&#1103;-&#1086;&#1073;&#1084;&#1072;&#1085;&#1091;&#1090;&#1100;-?fbclid=IwAR1eghuBX5rpmiik7ZyLBdZsPIlsV1Bipb9QP_Ojg5iKhf05NMw4mjVG6wA"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fincult.info/services/grabli/sayty/lovi-sekretnuyu-ssylku-tut-golda-i-shmot-deshevle/" TargetMode="External"/><Relationship Id="rId13" Type="http://schemas.openxmlformats.org/officeDocument/2006/relationships/hyperlink" Target="https://vashifinancy.ru/for-smi/press/news/devyat-vazhnykh-pravil-bezopasnykh-pokupok-v-internete/" TargetMode="External"/><Relationship Id="rId18" Type="http://schemas.openxmlformats.org/officeDocument/2006/relationships/hyperlink" Target="https://vashifinancy.ru/for-smi/press/news/kak-platit-kartoy-v-internete-i-ne-stat-zhertvoy-aferistov-6-pravil/" TargetMode="External"/><Relationship Id="rId26" Type="http://schemas.openxmlformats.org/officeDocument/2006/relationships/hyperlink" Target="https://zpp.rospotrebnadzor.ru/Forum/Appeals/Details/16687" TargetMode="External"/><Relationship Id="rId3" Type="http://schemas.openxmlformats.org/officeDocument/2006/relationships/hyperlink" Target="https://fincult.info/articles/ostorozhno-moshenniki/" TargetMode="External"/><Relationship Id="rId21" Type="http://schemas.openxmlformats.org/officeDocument/2006/relationships/hyperlink" Target="http://zpp.rospotrebnadzor.ru/handbook/torg/memos/49963" TargetMode="External"/><Relationship Id="rId7" Type="http://schemas.openxmlformats.org/officeDocument/2006/relationships/hyperlink" Target="https://fincult.info/services/grabli/sayty/zarabotay-na-ayfon-vsego-za-nedelyu/" TargetMode="External"/><Relationship Id="rId12" Type="http://schemas.openxmlformats.org/officeDocument/2006/relationships/hyperlink" Target="https://vashifinancy.ru/for-smi/press/news/instruktsiya-po-bezopasnomu-shopingu-v-internete/" TargetMode="External"/><Relationship Id="rId17" Type="http://schemas.openxmlformats.org/officeDocument/2006/relationships/hyperlink" Target="https://vashifinancy.ru/for-smi/press/news/beznal-bez-opasnosti-kak-rasplachivatsya-kartoy-i-ne-poteryat-dengi/" TargetMode="External"/><Relationship Id="rId25" Type="http://schemas.openxmlformats.org/officeDocument/2006/relationships/hyperlink" Target="http://zpp.rospotrebnadzor.ru/news/federal/224373" TargetMode="External"/><Relationship Id="rId33" Type="http://schemas.openxmlformats.org/officeDocument/2006/relationships/hyperlink" Target="https://conference.fedfond.ru/" TargetMode="External"/><Relationship Id="rId2" Type="http://schemas.openxmlformats.org/officeDocument/2006/relationships/notesSlide" Target="../notesSlides/notesSlide13.xml"/><Relationship Id="rId16" Type="http://schemas.openxmlformats.org/officeDocument/2006/relationships/hyperlink" Target="https://vashifinancy.ru/for-smi/press/news/5-sovetov-pokupatelyu-esli-prodavets-ne-dostavil-tovar-priobretennyy-i-oplachennyy-v-internet-magazi/" TargetMode="External"/><Relationship Id="rId20" Type="http://schemas.openxmlformats.org/officeDocument/2006/relationships/hyperlink" Target="https://www.rospotrebnadzor.ru/about/info/news/news_details.php?ELEMENT_ID=14339" TargetMode="External"/><Relationship Id="rId29" Type="http://schemas.openxmlformats.org/officeDocument/2006/relationships/hyperlink" Target="https://www.kp.ru/daily/right-benefits/" TargetMode="External"/><Relationship Id="rId1" Type="http://schemas.openxmlformats.org/officeDocument/2006/relationships/slideLayout" Target="../slideLayouts/slideLayout6.xml"/><Relationship Id="rId6" Type="http://schemas.openxmlformats.org/officeDocument/2006/relationships/hyperlink" Target="https://fincult.info/services/grabli/sotsialnye-seti-i-messendzhery/vozmi-u-roditeley-v-dolg-tebe-vernetsya-gorazdo-bolshe/" TargetMode="External"/><Relationship Id="rId11" Type="http://schemas.openxmlformats.org/officeDocument/2006/relationships/hyperlink" Target="https://www.interfax.ru/russia/714324" TargetMode="External"/><Relationship Id="rId24" Type="http://schemas.openxmlformats.org/officeDocument/2006/relationships/hyperlink" Target="http://40.rospotrebnadzor.ru/directions/prava/148794/" TargetMode="External"/><Relationship Id="rId32" Type="http://schemas.openxmlformats.org/officeDocument/2006/relationships/hyperlink" Target="https://zen.yandex.ru/media/id/5be012009fb30d31db7a5e71/uznala-kak-kassiry-v-produktovyh-magazinah-lovko-obmanyvaiut-pokupatelei-rasskaju-pro-paru-sposobov-6067860be0a09f1423c9a580" TargetMode="External"/><Relationship Id="rId5" Type="http://schemas.openxmlformats.org/officeDocument/2006/relationships/hyperlink" Target="https://iz.ru/1024444/anna-kaledina/ubavka-k-pensii-moshenniki-okhotiatsia-za-dengami-pozhilykh-liudei" TargetMode="External"/><Relationship Id="rId15" Type="http://schemas.openxmlformats.org/officeDocument/2006/relationships/hyperlink" Target="https://tass.ru/obschestvo/5358391" TargetMode="External"/><Relationship Id="rId23" Type="http://schemas.openxmlformats.org/officeDocument/2006/relationships/hyperlink" Target="http://zpp.rospotrebnadzor.ru/news/federal/204692" TargetMode="External"/><Relationship Id="rId28" Type="http://schemas.openxmlformats.org/officeDocument/2006/relationships/hyperlink" Target="https://www.interfax.ru/business/664992" TargetMode="External"/><Relationship Id="rId10" Type="http://schemas.openxmlformats.org/officeDocument/2006/relationships/hyperlink" Target="http://zpp.rospotrebnadzor.ru/news/regional/211088" TargetMode="External"/><Relationship Id="rId19" Type="http://schemas.openxmlformats.org/officeDocument/2006/relationships/hyperlink" Target="https://fincult.info/article/bezopasnye-pokupki-v-internete/" TargetMode="External"/><Relationship Id="rId31" Type="http://schemas.openxmlformats.org/officeDocument/2006/relationships/hyperlink" Target="https://journal.tinkoff.ru/master-na-vse-ruki/" TargetMode="External"/><Relationship Id="rId4" Type="http://schemas.openxmlformats.org/officeDocument/2006/relationships/hyperlink" Target="https://www.kommersant.ru/doc/3827451?fbclid=IwAR1JDo7PciQaGS7nlAWLrk3bhjSve6hxv4dE5uJ8GRV3fqpnS8D_AtGvDiE" TargetMode="External"/><Relationship Id="rId9" Type="http://schemas.openxmlformats.org/officeDocument/2006/relationships/hyperlink" Target="https://news.mail.ru/society/42036979/?frommail=1" TargetMode="External"/><Relationship Id="rId14" Type="http://schemas.openxmlformats.org/officeDocument/2006/relationships/hyperlink" Target="https://www.banki.ru/news/daytheme/?id=10927337" TargetMode="External"/><Relationship Id="rId22" Type="http://schemas.openxmlformats.org/officeDocument/2006/relationships/hyperlink" Target="http://zpp.rospotrebnadzor.ru/handbook/torg/memos/88796" TargetMode="External"/><Relationship Id="rId27" Type="http://schemas.openxmlformats.org/officeDocument/2006/relationships/hyperlink" Target="https://journal.tinkoff.ru/eto-vse-spetsialno/" TargetMode="External"/><Relationship Id="rId30" Type="http://schemas.openxmlformats.org/officeDocument/2006/relationships/hyperlink" Target="https://journal.tinkoff.ru/proverka-schetchika/"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journal.tinkoff.ru/avito-youla-test/" TargetMode="External"/><Relationship Id="rId13" Type="http://schemas.openxmlformats.org/officeDocument/2006/relationships/hyperlink" Target="https://iz.ru/1131782/2021-03-03/v-rossii-nachalas-volna-obmanov-s-vozvratom-sluchainykh-perevodov-na-kartu" TargetMode="External"/><Relationship Id="rId18" Type="http://schemas.openxmlformats.org/officeDocument/2006/relationships/hyperlink" Target="https://www.kommersant.ru/doc/4721121?tg" TargetMode="External"/><Relationship Id="rId26" Type="http://schemas.openxmlformats.org/officeDocument/2006/relationships/hyperlink" Target="https://tass.ru/obschestvo/10850207" TargetMode="External"/><Relationship Id="rId3" Type="http://schemas.openxmlformats.org/officeDocument/2006/relationships/hyperlink" Target="https://www.rospotrebnadzor.ru/grazhd/polz.php" TargetMode="External"/><Relationship Id="rId21" Type="http://schemas.openxmlformats.org/officeDocument/2006/relationships/hyperlink" Target="https://journal.tinkoff.ru/vozvratov/" TargetMode="External"/><Relationship Id="rId7" Type="http://schemas.openxmlformats.org/officeDocument/2006/relationships/hyperlink" Target="https://zen.yandex.ru/media/economistka/moshenniki-ne-dremliut-novyi-sposob-obmana-v-seti-kak-ne-popastsia-na-udochku-i-sohranit-svoi-dengi-606b07fcde98604bdcee3794" TargetMode="External"/><Relationship Id="rId12" Type="http://schemas.openxmlformats.org/officeDocument/2006/relationships/hyperlink" Target="https://rg.ru/2021/03/03/stalo-izvestno-o-novom-moshennichestve-pod-vidom-vyplat-s-gosuslug.html" TargetMode="External"/><Relationship Id="rId17" Type="http://schemas.openxmlformats.org/officeDocument/2006/relationships/hyperlink" Target="https://journal.tinkoff.ru/wtf/stolica-investicij/" TargetMode="External"/><Relationship Id="rId25" Type="http://schemas.openxmlformats.org/officeDocument/2006/relationships/hyperlink" Target="https://news.mail.ru/society/45600512/?frommail=1" TargetMode="External"/><Relationship Id="rId2" Type="http://schemas.openxmlformats.org/officeDocument/2006/relationships/notesSlide" Target="../notesSlides/notesSlide14.xml"/><Relationship Id="rId16" Type="http://schemas.openxmlformats.org/officeDocument/2006/relationships/hyperlink" Target="https://cbr.ru/statistics/avgprocstav/" TargetMode="External"/><Relationship Id="rId20" Type="http://schemas.openxmlformats.org/officeDocument/2006/relationships/hyperlink" Target="https://journal.tinkoff.ru/prava/vozvrat-tovara/" TargetMode="External"/><Relationship Id="rId29" Type="http://schemas.openxmlformats.org/officeDocument/2006/relationships/hyperlink" Target="https://www.kp.ru/daily/27260/4393046/" TargetMode="External"/><Relationship Id="rId1" Type="http://schemas.openxmlformats.org/officeDocument/2006/relationships/slideLayout" Target="../slideLayouts/slideLayout6.xml"/><Relationship Id="rId6" Type="http://schemas.openxmlformats.org/officeDocument/2006/relationships/hyperlink" Target="https://vashifinancy.ru/for-smi/press/news/ekspert-preduprezhdaet-kak-obezopasit-sebya-ot-finansovogo-moshennichestva/" TargetMode="External"/><Relationship Id="rId11" Type="http://schemas.openxmlformats.org/officeDocument/2006/relationships/hyperlink" Target="https://rg.ru/2021/02/05/v-centrobanke-predupredili-o-novom-vide-moshennichestva-s-vyplatami.html" TargetMode="External"/><Relationship Id="rId24" Type="http://schemas.openxmlformats.org/officeDocument/2006/relationships/hyperlink" Target="https://tass.ru/obschestvo/10920871" TargetMode="External"/><Relationship Id="rId5" Type="http://schemas.openxmlformats.org/officeDocument/2006/relationships/hyperlink" Target="https://www.nalog.ru/rn77/fishing/" TargetMode="External"/><Relationship Id="rId15" Type="http://schemas.openxmlformats.org/officeDocument/2006/relationships/hyperlink" Target="https://onf.ru/2021/03/16/lazareva-oshibochnyy-perevod-sredstv-stal-instrumentom-provokacii-moshennikov/" TargetMode="External"/><Relationship Id="rId23" Type="http://schemas.openxmlformats.org/officeDocument/2006/relationships/hyperlink" Target="https://journal.tinkoff.ru/fake-news/bez-tain-ot-fns/" TargetMode="External"/><Relationship Id="rId28" Type="http://schemas.openxmlformats.org/officeDocument/2006/relationships/hyperlink" Target="https://journal.tinkoff.ru/list/davay-ya-priedu/" TargetMode="External"/><Relationship Id="rId10" Type="http://schemas.openxmlformats.org/officeDocument/2006/relationships/hyperlink" Target="https://cbr.ru/press/event/?id=9588" TargetMode="External"/><Relationship Id="rId19" Type="http://schemas.openxmlformats.org/officeDocument/2006/relationships/hyperlink" Target="https://journal.tinkoff.ru/materinskaya-plata/" TargetMode="External"/><Relationship Id="rId4" Type="http://schemas.openxmlformats.org/officeDocument/2006/relationships/hyperlink" Target="https://www.nalog.ru/rn77/warning/" TargetMode="External"/><Relationship Id="rId9" Type="http://schemas.openxmlformats.org/officeDocument/2006/relationships/hyperlink" Target="https://journal.open-broker.ru/other/ostorozhno-moshenniki/" TargetMode="External"/><Relationship Id="rId14" Type="http://schemas.openxmlformats.org/officeDocument/2006/relationships/hyperlink" Target="https://iz.ru/1131573/natalia-ilina/rytcarskii-prostupok-kak-rossiian-obmanyvaiut-s-vozvratom-perevodov" TargetMode="External"/><Relationship Id="rId22" Type="http://schemas.openxmlformats.org/officeDocument/2006/relationships/hyperlink" Target="https://www.kommersant.ru/doc/4711513?tg" TargetMode="External"/><Relationship Id="rId27" Type="http://schemas.openxmlformats.org/officeDocument/2006/relationships/hyperlink" Target="https://rg.ru/2021/03/24/eksperty-nazvali-glavnye-riski-pri-pokupke-avtomobilej.html?msn"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cbr.ru/securities_market/faq/" TargetMode="External"/><Relationship Id="rId13" Type="http://schemas.openxmlformats.org/officeDocument/2006/relationships/hyperlink" Target="https://www.banki.ru/news/daytheme/?id=10939767" TargetMode="External"/><Relationship Id="rId18" Type="http://schemas.openxmlformats.org/officeDocument/2006/relationships/hyperlink" Target="https://rg.ru/2021/04/08/moshenniki-nachali-zvonit-rossiianam-ot-imeni-sledstvennogo-komiteta.html" TargetMode="External"/><Relationship Id="rId26" Type="http://schemas.openxmlformats.org/officeDocument/2006/relationships/hyperlink" Target="https://news.mail.ru/society/45816222/?frommail=1" TargetMode="External"/><Relationship Id="rId3" Type="http://schemas.openxmlformats.org/officeDocument/2006/relationships/hyperlink" Target="https://vashifinancy.ru/materials/" TargetMode="External"/><Relationship Id="rId21" Type="http://schemas.openxmlformats.org/officeDocument/2006/relationships/hyperlink" Target="https://rg.ru/2021/03/29/verhovnyj-sud-obiasnil-kak-otvechat-po-unasledovannym-dolgam.html?msn" TargetMode="External"/><Relationship Id="rId7" Type="http://schemas.openxmlformats.org/officeDocument/2006/relationships/hyperlink" Target="https://yandex.ru/turbo/izich.info/s/obman/finansovoe" TargetMode="External"/><Relationship Id="rId12" Type="http://schemas.openxmlformats.org/officeDocument/2006/relationships/hyperlink" Target="https://fincult.info/prepodavanie/base/ostorozhno-moshenniki/7030/" TargetMode="External"/><Relationship Id="rId17" Type="http://schemas.openxmlformats.org/officeDocument/2006/relationships/hyperlink" Target="https://journal.tinkoff.ru/short/protect-password/" TargetMode="External"/><Relationship Id="rId25" Type="http://schemas.openxmlformats.org/officeDocument/2006/relationships/hyperlink" Target="https://iz.ru/1153426/2021-04-19/prokuratura-moskvy-predupredila-o-novom-sposobe-moshennichestva" TargetMode="External"/><Relationship Id="rId2" Type="http://schemas.openxmlformats.org/officeDocument/2006/relationships/notesSlide" Target="../notesSlides/notesSlide15.xml"/><Relationship Id="rId16" Type="http://schemas.openxmlformats.org/officeDocument/2006/relationships/hyperlink" Target="https://journal.tinkoff.ru/list/make-your-city-great-again/" TargetMode="External"/><Relationship Id="rId20" Type="http://schemas.openxmlformats.org/officeDocument/2006/relationships/hyperlink" Target="https://www.kommersant.ru/doc/4750439" TargetMode="External"/><Relationship Id="rId29" Type="http://schemas.openxmlformats.org/officeDocument/2006/relationships/hyperlink" Target="https://uchitel.club/events/opasnosti-v-sotsialnykh-setyakh-kak-ne-popastsya-na-ulovki-moshennikov/" TargetMode="External"/><Relationship Id="rId1" Type="http://schemas.openxmlformats.org/officeDocument/2006/relationships/slideLayout" Target="../slideLayouts/slideLayout6.xml"/><Relationship Id="rId6" Type="http://schemas.openxmlformats.org/officeDocument/2006/relationships/hyperlink" Target="https://iz.ru/1154943/natalia-ilina/lishnii-kabinet-moshenniki-stali-prisylat-kody-dlia-registratcii-scheta-ip" TargetMode="External"/><Relationship Id="rId11" Type="http://schemas.openxmlformats.org/officeDocument/2006/relationships/hyperlink" Target="https://fincult.info/article/bank-zablokiroval-schet-chto-delat/" TargetMode="External"/><Relationship Id="rId24" Type="http://schemas.openxmlformats.org/officeDocument/2006/relationships/hyperlink" Target="https://rg.ru/2021/04/19/reg-cfo/prokuratura-predupredila-o-novyh-sposobah-kibermoshennichestva.html" TargetMode="External"/><Relationship Id="rId5" Type="http://schemas.openxmlformats.org/officeDocument/2006/relationships/hyperlink" Target="https://www.educenter.ru/course-series/course-series_8.html?&amp;page=1875" TargetMode="External"/><Relationship Id="rId15" Type="http://schemas.openxmlformats.org/officeDocument/2006/relationships/hyperlink" Target="https://news.mail.ru/incident/45016956/?frommail=1" TargetMode="External"/><Relationship Id="rId23" Type="http://schemas.openxmlformats.org/officeDocument/2006/relationships/hyperlink" Target="https://journal.tinkoff.ru/spreadsheet-v2/" TargetMode="External"/><Relationship Id="rId28" Type="http://schemas.openxmlformats.org/officeDocument/2006/relationships/hyperlink" Target="http://www.finpotrebsouz.ru/novosti-i-sobytiya/novyj-resurs4/derzhite-yazyk-za-zubami-socialnaya-inzheneriya-v-finansovyh-moshennichestvah" TargetMode="External"/><Relationship Id="rId10" Type="http://schemas.openxmlformats.org/officeDocument/2006/relationships/hyperlink" Target="https://fincult.info/article/valyutnye-obmenniki-kak-ne-narvatsya-na-moshennikov/" TargetMode="External"/><Relationship Id="rId19" Type="http://schemas.openxmlformats.org/officeDocument/2006/relationships/hyperlink" Target="https://www.banki.ru/news/daytheme/?id=10943608" TargetMode="External"/><Relationship Id="rId4" Type="http://schemas.openxmlformats.org/officeDocument/2006/relationships/hyperlink" Target="https://www.educenter.ru/course-series/course-series_8.html?&amp;page=1876" TargetMode="External"/><Relationship Id="rId9" Type="http://schemas.openxmlformats.org/officeDocument/2006/relationships/hyperlink" Target="https://smart-lab.ru/mobile/topic/585209/" TargetMode="External"/><Relationship Id="rId14" Type="http://schemas.openxmlformats.org/officeDocument/2006/relationships/hyperlink" Target="https://journal.tinkoff.ru/fake-news/pochta-i-mobile-115-fz/" TargetMode="External"/><Relationship Id="rId22" Type="http://schemas.openxmlformats.org/officeDocument/2006/relationships/hyperlink" Target="https://www.kommersant.ru/doc/4781538?from=main_1" TargetMode="External"/><Relationship Id="rId27" Type="http://schemas.openxmlformats.org/officeDocument/2006/relationships/hyperlink" Target="https://zen.yandex.ru/media/pochutchutoraznom/13-lovushek-v-kotorye-popadaiut-liudi-ne-znaiuscie-svoi-prava-vy-naverniaka-v-ih-chisle-6065bf06b207860379e26c64"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zen.yandex.ru/media/advokatsuhovoleg/zasciscaem-svoe-jile-ot-reiderskogo-zahvata-601905252d3708189c41e879" TargetMode="External"/><Relationship Id="rId13" Type="http://schemas.openxmlformats.org/officeDocument/2006/relationships/hyperlink" Target="https://journal.tinkoff.ru/avito-delivery-fraud/" TargetMode="External"/><Relationship Id="rId18" Type="http://schemas.openxmlformats.org/officeDocument/2006/relationships/hyperlink" Target="https://journal.tinkoff.ru/ask/rano-sushit-suhari/" TargetMode="External"/><Relationship Id="rId26" Type="http://schemas.openxmlformats.org/officeDocument/2006/relationships/hyperlink" Target="https://www.gosuslugi.ru/help/news/2018_11_27_credit_history" TargetMode="External"/><Relationship Id="rId3" Type="http://schemas.openxmlformats.org/officeDocument/2006/relationships/hyperlink" Target="https://&#1084;&#1074;&#1076;.&#1088;&#1092;/&#1074;&#1086;&#1087;&#1088;&#1086;&#1089;&#1099;/&#1084;&#1086;&#1096;&#1077;&#1085;&#1085;&#1080;&#1082;&#1080;" TargetMode="External"/><Relationship Id="rId21" Type="http://schemas.openxmlformats.org/officeDocument/2006/relationships/hyperlink" Target="https://rg.ru/2019/07/04/nalogoviki-predupredili-grazhdan-o-novom-moshennichestve.html" TargetMode="External"/><Relationship Id="rId7" Type="http://schemas.openxmlformats.org/officeDocument/2006/relationships/hyperlink" Target="https://zen.yandex.ru/media/advokatsuhovoleg/pri-pomosci-kakih-poddelnyh-dokumentov-moshenniki-otbiraiut-nedvijimost-60786abfa3948366d7c6c37b" TargetMode="External"/><Relationship Id="rId12" Type="http://schemas.openxmlformats.org/officeDocument/2006/relationships/hyperlink" Target="https://08&#1084;&#1074;&#1076;.&#1088;&#1092;/news/item/17676356/" TargetMode="External"/><Relationship Id="rId17" Type="http://schemas.openxmlformats.org/officeDocument/2006/relationships/hyperlink" Target="https://rg.ru/2021/09/09/kak-zashchititsia-ot-novoj-shemy-moshennichestva-s-ispolzovaniem-gosulslug.html" TargetMode="External"/><Relationship Id="rId25" Type="http://schemas.openxmlformats.org/officeDocument/2006/relationships/hyperlink" Target="https://journal.tinkoff.ru/news/kredit-history-gosuslugi/" TargetMode="External"/><Relationship Id="rId2" Type="http://schemas.openxmlformats.org/officeDocument/2006/relationships/notesSlide" Target="../notesSlides/notesSlide16.xml"/><Relationship Id="rId16" Type="http://schemas.openxmlformats.org/officeDocument/2006/relationships/hyperlink" Target="https://iz.ru/1219483/natalia-ilina/nalichnyi-kabinet-moshenniki-stali-zvonit-ot-imeni-sluzhby-podderzhki-gosuslug" TargetMode="External"/><Relationship Id="rId20" Type="http://schemas.openxmlformats.org/officeDocument/2006/relationships/hyperlink" Target="https://zen.yandex.ru/media/dochkaolega/nechistye-na-ruku-liudi-kak-migom-vychislit-telefonnogo-moshennika-603595ea2dc579563611a196" TargetMode="External"/><Relationship Id="rId29" Type="http://schemas.openxmlformats.org/officeDocument/2006/relationships/hyperlink" Target="https://iz.ru/1188867/mariia-perevoshchikova/podveli-pod-schet-v-rossii-uchastilas-rassylka-platezhek-s-mnimymi-dolgami" TargetMode="External"/><Relationship Id="rId1" Type="http://schemas.openxmlformats.org/officeDocument/2006/relationships/slideLayout" Target="../slideLayouts/slideLayout6.xml"/><Relationship Id="rId6" Type="http://schemas.openxmlformats.org/officeDocument/2006/relationships/hyperlink" Target="https://zen.yandex.ru/advokatsuhovoleg" TargetMode="External"/><Relationship Id="rId11" Type="http://schemas.openxmlformats.org/officeDocument/2006/relationships/hyperlink" Target="https://sudact.ru/law/uk-rf/osobennaia-chast/razdel-viii/glava-21/statia-159/" TargetMode="External"/><Relationship Id="rId24" Type="http://schemas.openxmlformats.org/officeDocument/2006/relationships/hyperlink" Target="https://grosh-blog.ru/kak-uznat-chto-na-vas-ne-oformili-chuzhie-kredity-bystryj-i-besplatnyj-sposob/" TargetMode="External"/><Relationship Id="rId32" Type="http://schemas.openxmlformats.org/officeDocument/2006/relationships/hyperlink" Target="https://journal.tinkoff.ru/ask/solidarnaya-otvetstvennost/" TargetMode="External"/><Relationship Id="rId5" Type="http://schemas.openxmlformats.org/officeDocument/2006/relationships/hyperlink" Target="https://rg.ru/2021/03/24/portal-gosuslug-budet-opoveshchat-polzovatelia-o-naznachenii-gendirektorom.html?msn" TargetMode="External"/><Relationship Id="rId15" Type="http://schemas.openxmlformats.org/officeDocument/2006/relationships/hyperlink" Target="https://www.gosuslugi.ru/help/news/2020_04_27_scammers" TargetMode="External"/><Relationship Id="rId23" Type="http://schemas.openxmlformats.org/officeDocument/2006/relationships/hyperlink" Target="https://www.nalog.ru/rn27/related_activities/registration_ip_yl/9149221/" TargetMode="External"/><Relationship Id="rId28" Type="http://schemas.openxmlformats.org/officeDocument/2006/relationships/hyperlink" Target="https://www.5-tv.ru/news/306975/dipfejki-cto-eto-kak-rabotaet-icem-opasno/" TargetMode="External"/><Relationship Id="rId10" Type="http://schemas.openxmlformats.org/officeDocument/2006/relationships/hyperlink" Target="http://www.consultant.ru/law/podborki/posobnichestvo_v_moshennichestve/" TargetMode="External"/><Relationship Id="rId19" Type="http://schemas.openxmlformats.org/officeDocument/2006/relationships/hyperlink" Target="https://journal.tinkoff.ru/wtf/kuda-propala-1000/" TargetMode="External"/><Relationship Id="rId31" Type="http://schemas.openxmlformats.org/officeDocument/2006/relationships/hyperlink" Target="https://pravo.rg.ru/rubrics/question/20471/" TargetMode="External"/><Relationship Id="rId4" Type="http://schemas.openxmlformats.org/officeDocument/2006/relationships/hyperlink" Target="https://iz.ru/1154943/natalia-ilina/lishnii-kabinet-moshenniki-stali-prisylat-kody-dlia-registratcii-scheta-ip" TargetMode="External"/><Relationship Id="rId9" Type="http://schemas.openxmlformats.org/officeDocument/2006/relationships/hyperlink" Target="https://zen.yandex.ru/media/advokatsuhovoleg/kak-chernye-rieltory-zarabatyvaiut-milliony-na-obmanutyh-pokupateliah-603eca9f8da63757af8abec0" TargetMode="External"/><Relationship Id="rId14" Type="http://schemas.openxmlformats.org/officeDocument/2006/relationships/hyperlink" Target="https://&#1089;&#1072;&#1086;.&#1084;&#1089;&#1082;.&#1084;&#1074;&#1076;.&#1088;&#1092;/Dop/Pravovaja_informacija/&#1076;&#1086;&#1082;&#1091;&#1084;&#1077;&#1085;&#1090;&#1099;/konsul-yurista/&#1082;&#1086;&#1084;&#1084;&#1077;&#1085;&#1090;&#1072;&#1088;&#1080;&#1080;-&#1102;&#1088;&#1080;&#1089;&#1090;&#1072;/item/17467440" TargetMode="External"/><Relationship Id="rId22" Type="http://schemas.openxmlformats.org/officeDocument/2006/relationships/hyperlink" Target="https://journal.tinkoff.ru/ask/odnodnevka/" TargetMode="External"/><Relationship Id="rId27" Type="http://schemas.openxmlformats.org/officeDocument/2006/relationships/hyperlink" Target="https://mir24.tv/news/16452254/moshenniki-stali-ispolzovat-tehnologiyu-dipfeik-v-telefonnyh-zvonkah-eksklyuziv" TargetMode="External"/><Relationship Id="rId30" Type="http://schemas.openxmlformats.org/officeDocument/2006/relationships/hyperlink" Target="https://zen.yandex.ru/media/pik_broker/esli-vy-poluchaete-kvartiru-po-nasledstvu-vot-chto-obiazatelno-nujno-znat-60daf18029664474154184b5"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s://www.banki.ru/news/daytheme/?id=10927498" TargetMode="External"/><Relationship Id="rId13" Type="http://schemas.openxmlformats.org/officeDocument/2006/relationships/hyperlink" Target="https://zen.yandex.ru/media/engineer/komu-nujno-bylo-vzlamyvat-kompiuter-pensionera-ili-dlia-chego-hakeram-vash-pk-604f29e0126a3d455af1424a" TargetMode="External"/><Relationship Id="rId18" Type="http://schemas.openxmlformats.org/officeDocument/2006/relationships/hyperlink" Target="https://zen.yandex.ru/media/id/5db7cc2f9c944600ada3b597/moshennichestvo-s-perevypuskom-simkart-kak-ne-popastsia-6076f5bb1038735d1791f003" TargetMode="External"/><Relationship Id="rId26" Type="http://schemas.openxmlformats.org/officeDocument/2006/relationships/hyperlink" Target="https://www.adme.ru/svoboda-sdelaj-sam/13-sekretnyh-kodov-dlya-smartfonov-kotorye-stoit-zapomnit-kazhdomu-1173160/" TargetMode="External"/><Relationship Id="rId3" Type="http://schemas.openxmlformats.org/officeDocument/2006/relationships/hyperlink" Target="https://&#1084;&#1074;&#1076;.&#1088;&#1092;/news/rubric/17/" TargetMode="External"/><Relationship Id="rId21" Type="http://schemas.openxmlformats.org/officeDocument/2006/relationships/hyperlink" Target="https://iz.ru/1148376/2021-04-08/moskvich-zapolnil-anketu-dlia-otcenki-banka-i-lishilsia-sberezhenii" TargetMode="External"/><Relationship Id="rId7" Type="http://schemas.openxmlformats.org/officeDocument/2006/relationships/hyperlink" Target="https://www.banki.ru/news/daytheme/?id=10929603" TargetMode="External"/><Relationship Id="rId12" Type="http://schemas.openxmlformats.org/officeDocument/2006/relationships/hyperlink" Target="https://www.youtube.com/watch?v=LdQ3LuHmqSo" TargetMode="External"/><Relationship Id="rId17" Type="http://schemas.openxmlformats.org/officeDocument/2006/relationships/hyperlink" Target="https://www.kaspersky.ru/blog/sim-card-history-clone-wars/10529/" TargetMode="External"/><Relationship Id="rId25" Type="http://schemas.openxmlformats.org/officeDocument/2006/relationships/hyperlink" Target="https://meduza.io/cards/politseyskiy-na-ulitse-trebuet-vyvernut-karmany-i-pokazat-perepisku-v-telefone-chto-delat" TargetMode="External"/><Relationship Id="rId2" Type="http://schemas.openxmlformats.org/officeDocument/2006/relationships/notesSlide" Target="../notesSlides/notesSlide17.xml"/><Relationship Id="rId16" Type="http://schemas.openxmlformats.org/officeDocument/2006/relationships/hyperlink" Target="https://www.kaspersky.ru/blog/sim-card-history/10189/" TargetMode="External"/><Relationship Id="rId20" Type="http://schemas.openxmlformats.org/officeDocument/2006/relationships/hyperlink" Target="https://iz.ru/1146417/2021-04-04/moshenniki-pridumali-novuiu-skhemu-obmana-rossiian-cherez-vklady" TargetMode="External"/><Relationship Id="rId29"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hyperlink" Target="https://fincult.info/article/bank-zablokiroval-schet-chto-delat/" TargetMode="External"/><Relationship Id="rId11" Type="http://schemas.openxmlformats.org/officeDocument/2006/relationships/hyperlink" Target="https://www.youtube.com/watch?v=OL5gf022UKM" TargetMode="External"/><Relationship Id="rId24" Type="http://schemas.openxmlformats.org/officeDocument/2006/relationships/hyperlink" Target="https://news.mail.ru/society/46356205/?frommail=1&amp;exp_id=935" TargetMode="External"/><Relationship Id="rId5" Type="http://schemas.openxmlformats.org/officeDocument/2006/relationships/hyperlink" Target="https://journal.tinkoff.ru/flows/so-what/" TargetMode="External"/><Relationship Id="rId15" Type="http://schemas.openxmlformats.org/officeDocument/2006/relationships/hyperlink" Target="https://journal.tinkoff.ru/kibermoshennichestvo-sud/" TargetMode="External"/><Relationship Id="rId23" Type="http://schemas.openxmlformats.org/officeDocument/2006/relationships/hyperlink" Target="https://journal.tinkoff.ru/retiree-fraud/" TargetMode="External"/><Relationship Id="rId28" Type="http://schemas.openxmlformats.org/officeDocument/2006/relationships/hyperlink" Target="https://iz.ru/1204859/marta-litvinova/siurpriz-na-vykhode-kakie-podvokhi-chashche-vsego-ozhidaiut-rossiian-u-kassy" TargetMode="External"/><Relationship Id="rId10" Type="http://schemas.openxmlformats.org/officeDocument/2006/relationships/hyperlink" Target="https://www.youtube.com/channel/UCN5AtnysK4lt7cVYE7ESMOQ" TargetMode="External"/><Relationship Id="rId19" Type="http://schemas.openxmlformats.org/officeDocument/2006/relationships/hyperlink" Target="https://www.kaspersky.ru/resource-center/threats/how-to-avoid-mobile-phone-scams" TargetMode="External"/><Relationship Id="rId4" Type="http://schemas.openxmlformats.org/officeDocument/2006/relationships/hyperlink" Target="https://&#1084;&#1074;&#1076;.&#1088;&#1092;/news/rubric/3319/" TargetMode="External"/><Relationship Id="rId9" Type="http://schemas.openxmlformats.org/officeDocument/2006/relationships/hyperlink" Target="https://tass.ru/ekonomika/6546684" TargetMode="External"/><Relationship Id="rId14" Type="http://schemas.openxmlformats.org/officeDocument/2006/relationships/hyperlink" Target="https://journal.tinkoff.ru/kibermoshennichestvo-zhaloby/" TargetMode="External"/><Relationship Id="rId22" Type="http://schemas.openxmlformats.org/officeDocument/2006/relationships/hyperlink" Target="https://iz.ru/1148402/mariia-kolobova/shito-kripta-poiavilas-novaia-skhema-krazhi-virtualnoi-valiuty" TargetMode="External"/><Relationship Id="rId27" Type="http://schemas.openxmlformats.org/officeDocument/2006/relationships/hyperlink" Target="https://rg.ru/2019/03/05/video-7-priznakov-po-kotorym-mozhno-raspoznat-lzhegazovshchikov.htm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8" Type="http://schemas.openxmlformats.org/officeDocument/2006/relationships/hyperlink" Target="https://&#1096;&#1082;&#1086;&#1083;&#1072;.&#1074;&#1072;&#1096;&#1080;&#1092;&#1080;&#1085;&#1072;&#1085;&#1089;&#1099;.&#1088;&#1092;/" TargetMode="External"/><Relationship Id="rId13" Type="http://schemas.openxmlformats.org/officeDocument/2006/relationships/hyperlink" Target="http://ncfg.ru/otchety-po-nedelyam" TargetMode="External"/><Relationship Id="rId18" Type="http://schemas.openxmlformats.org/officeDocument/2006/relationships/hyperlink" Target="https://edu.pacc.ru/informmaterialy/articles/smeshariki/" TargetMode="External"/><Relationship Id="rId26" Type="http://schemas.openxmlformats.org/officeDocument/2006/relationships/hyperlink" Target="https://www.youtube.com/watch?v=Xk3Rvycn3-w&amp;list=PLHZxCnBPhUSDjFdkX54q8VvIBUqkICXy9" TargetMode="External"/><Relationship Id="rId39" Type="http://schemas.openxmlformats.org/officeDocument/2006/relationships/hyperlink" Target="https://fmc.hse.ru/mmspo" TargetMode="External"/><Relationship Id="rId3" Type="http://schemas.openxmlformats.org/officeDocument/2006/relationships/hyperlink" Target="https://&#1085;&#1072;&#1094;&#1080;&#1086;&#1085;&#1072;&#1083;&#1100;&#1085;&#1099;&#1077;&#1087;&#1088;&#1086;&#1077;&#1082;&#1090;&#1099;.&#1088;&#1092;/" TargetMode="External"/><Relationship Id="rId21" Type="http://schemas.openxmlformats.org/officeDocument/2006/relationships/hyperlink" Target="https://vashifinancy.ru/for-smi/press/news/finansovaya-gramotnost-dlya-shkol-priemnykh-roditeley/" TargetMode="External"/><Relationship Id="rId34" Type="http://schemas.openxmlformats.org/officeDocument/2006/relationships/hyperlink" Target="https://fingramota.econ.msu.ru/" TargetMode="External"/><Relationship Id="rId42" Type="http://schemas.openxmlformats.org/officeDocument/2006/relationships/hyperlink" Target="https://fmc.hse.ru/vebinar" TargetMode="External"/><Relationship Id="rId47" Type="http://schemas.openxmlformats.org/officeDocument/2006/relationships/hyperlink" Target="https://piu.ranepa.ru/dopolnitelnoe-obrazovanie/finansovaya-gramotnost/" TargetMode="External"/><Relationship Id="rId7" Type="http://schemas.openxmlformats.org/officeDocument/2006/relationships/hyperlink" Target="https://vashifinancy.ru/materials/" TargetMode="External"/><Relationship Id="rId12" Type="http://schemas.openxmlformats.org/officeDocument/2006/relationships/hyperlink" Target="https://&#1093;&#1086;&#1095;&#1091;&#1084;&#1086;&#1075;&#1091;&#1079;&#1085;&#1072;&#1102;.&#1088;&#1092;/" TargetMode="External"/><Relationship Id="rId17" Type="http://schemas.openxmlformats.org/officeDocument/2006/relationships/hyperlink" Target="https://edu.pacc.ru/informmaterialy/articles/presenations/" TargetMode="External"/><Relationship Id="rId25" Type="http://schemas.openxmlformats.org/officeDocument/2006/relationships/hyperlink" Target="https://www.youtube.com/watch?v=a1P94C4hqS4" TargetMode="External"/><Relationship Id="rId33" Type="http://schemas.openxmlformats.org/officeDocument/2006/relationships/hyperlink" Target="https://vc.ru/u/885733-emotional-egghead/273419-razvivaem-finansovuyu-gramotnost-u-detey-realnye-primery" TargetMode="External"/><Relationship Id="rId38" Type="http://schemas.openxmlformats.org/officeDocument/2006/relationships/hyperlink" Target="https://fmc.hse.ru/methbank" TargetMode="External"/><Relationship Id="rId46" Type="http://schemas.openxmlformats.org/officeDocument/2006/relationships/hyperlink" Target="http://www.fa.ru/dpo/dpo_vsgu/finansovaya-gramotnost-prakticheskie-instrumenty-raboty-s-raznymi-vozrastnymi-kategoriyami-naseleniya.html" TargetMode="External"/><Relationship Id="rId2" Type="http://schemas.openxmlformats.org/officeDocument/2006/relationships/notesSlide" Target="../notesSlides/notesSlide18.xml"/><Relationship Id="rId16" Type="http://schemas.openxmlformats.org/officeDocument/2006/relationships/hyperlink" Target="https://edu.pacc.ru/kinopacc/" TargetMode="External"/><Relationship Id="rId20" Type="http://schemas.openxmlformats.org/officeDocument/2006/relationships/hyperlink" Target="https://vashifinancy.ru/for-smi/press/news/7-luchshikh-kanalov-o-finansovoy-gramotnosti-na-yandeks-dzen/" TargetMode="External"/><Relationship Id="rId29" Type="http://schemas.openxmlformats.org/officeDocument/2006/relationships/hyperlink" Target="https://vashifinancy.ru/for-smi/press/news/opublikovany-metodicheskie-materialy-po-pensionnoy-gramotnosti/" TargetMode="External"/><Relationship Id="rId41" Type="http://schemas.openxmlformats.org/officeDocument/2006/relationships/hyperlink" Target="https://fmc.hse.ru/special" TargetMode="External"/><Relationship Id="rId1" Type="http://schemas.openxmlformats.org/officeDocument/2006/relationships/slideLayout" Target="../slideLayouts/slideLayout13.xml"/><Relationship Id="rId6" Type="http://schemas.openxmlformats.org/officeDocument/2006/relationships/hyperlink" Target="https://vashifinancy.ru/" TargetMode="External"/><Relationship Id="rId11" Type="http://schemas.openxmlformats.org/officeDocument/2006/relationships/hyperlink" Target="https://vashifinancy.ru/dlya-uchastnikov-proekta/zhurnal-druzhi-s-finansami/" TargetMode="External"/><Relationship Id="rId24" Type="http://schemas.openxmlformats.org/officeDocument/2006/relationships/hyperlink" Target="https://www.youtube.com/watch?v=JouUp2laelg&amp;feature=youtu.be" TargetMode="External"/><Relationship Id="rId32" Type="http://schemas.openxmlformats.org/officeDocument/2006/relationships/hyperlink" Target="https://vashifinancy.ru/for-smi/press/news/opublikovany-videozapisi-vebinarov-po-primeneniyu-materialov-interaktivnogo-kursa-po-fingramotnosti-/" TargetMode="External"/><Relationship Id="rId37" Type="http://schemas.openxmlformats.org/officeDocument/2006/relationships/hyperlink" Target="https://fmc.hse.ru/methodology" TargetMode="External"/><Relationship Id="rId40" Type="http://schemas.openxmlformats.org/officeDocument/2006/relationships/hyperlink" Target="https://fmc.hse.ru/data/2020/07/15/1597297482/&#1052;&#1056;%20&#1076;&#1083;&#1103;%20&#1055;&#1045;&#1044;&#1040;&#1043;&#1054;&#1043;&#1054;&#1042;.pdf" TargetMode="External"/><Relationship Id="rId45" Type="http://schemas.openxmlformats.org/officeDocument/2006/relationships/hyperlink" Target="http://portal-kmfg.ru/" TargetMode="External"/><Relationship Id="rId5" Type="http://schemas.openxmlformats.org/officeDocument/2006/relationships/hyperlink" Target="https://nifi.ru/ru/finansovaya-gramotnost" TargetMode="External"/><Relationship Id="rId15" Type="http://schemas.openxmlformats.org/officeDocument/2006/relationships/hyperlink" Target="https://finsovet.me/" TargetMode="External"/><Relationship Id="rId23" Type="http://schemas.openxmlformats.org/officeDocument/2006/relationships/hyperlink" Target="https://disk.yandex.ru/d/j7KegyyM61SdpA" TargetMode="External"/><Relationship Id="rId28" Type="http://schemas.openxmlformats.org/officeDocument/2006/relationships/hyperlink" Target="https://www.youtube.com/watch?v=l49bCsedO-Y&amp;feature=youtu.be" TargetMode="External"/><Relationship Id="rId36" Type="http://schemas.openxmlformats.org/officeDocument/2006/relationships/hyperlink" Target="https://fmc.hse.ru/" TargetMode="External"/><Relationship Id="rId10" Type="http://schemas.openxmlformats.org/officeDocument/2006/relationships/hyperlink" Target="https://www.instagram.com/moifinanci/" TargetMode="External"/><Relationship Id="rId19" Type="http://schemas.openxmlformats.org/officeDocument/2006/relationships/hyperlink" Target="https://edu.pacc.ru/shkolniki/" TargetMode="External"/><Relationship Id="rId31" Type="http://schemas.openxmlformats.org/officeDocument/2006/relationships/hyperlink" Target="https://vashifinancy.ru/for-smi/press/news/onlayn-resursy-po-teme-finansovoy-gramotnosti-/" TargetMode="External"/><Relationship Id="rId44" Type="http://schemas.openxmlformats.org/officeDocument/2006/relationships/hyperlink" Target="http://ecschool.hse.ru/" TargetMode="External"/><Relationship Id="rId4" Type="http://schemas.openxmlformats.org/officeDocument/2006/relationships/hyperlink" Target="https://www.minfin.ru/ru/om/fingram/directions/programs/" TargetMode="External"/><Relationship Id="rId9" Type="http://schemas.openxmlformats.org/officeDocument/2006/relationships/hyperlink" Target="https://&#1084;&#1086;&#1080;&#1092;&#1080;&#1085;&#1072;&#1085;&#1089;&#1099;.&#1088;&#1092;/" TargetMode="External"/><Relationship Id="rId14" Type="http://schemas.openxmlformats.org/officeDocument/2006/relationships/hyperlink" Target="https://zhilfin.ru/" TargetMode="External"/><Relationship Id="rId22" Type="http://schemas.openxmlformats.org/officeDocument/2006/relationships/hyperlink" Target="https://vashifinancy.ru/for-smi/press/news/razrabotan-kompleks-podvizhnykh-igr-dlya-shkolnikov-na-temu-finansovoy-gramotnosti-/" TargetMode="External"/><Relationship Id="rId27" Type="http://schemas.openxmlformats.org/officeDocument/2006/relationships/hyperlink" Target="https://www.youtube.com/watch?v=rkjRY-plzls&amp;feature=youtu.be" TargetMode="External"/><Relationship Id="rId30" Type="http://schemas.openxmlformats.org/officeDocument/2006/relationships/hyperlink" Target="https://www.youtube.com/playlist?list=PLFIeIWMW3o4C3Hg8T3V2JUblKcYkuiqax" TargetMode="External"/><Relationship Id="rId35" Type="http://schemas.openxmlformats.org/officeDocument/2006/relationships/hyperlink" Target="http://www.finuch.ru/" TargetMode="External"/><Relationship Id="rId43" Type="http://schemas.openxmlformats.org/officeDocument/2006/relationships/hyperlink" Target="https://olymp.hse.ru/" TargetMode="External"/></Relationships>
</file>

<file path=ppt/slides/_rels/slide61.xml.rels><?xml version="1.0" encoding="UTF-8" standalone="yes"?>
<Relationships xmlns="http://schemas.openxmlformats.org/package/2006/relationships"><Relationship Id="rId13" Type="http://schemas.openxmlformats.org/officeDocument/2006/relationships/hyperlink" Target="https://fincubator.ru/projects/" TargetMode="External"/><Relationship Id="rId18" Type="http://schemas.openxmlformats.org/officeDocument/2006/relationships/hyperlink" Target="https://fingrabli.inp.ru/" TargetMode="External"/><Relationship Id="rId26" Type="http://schemas.openxmlformats.org/officeDocument/2006/relationships/hyperlink" Target="https://edu.pacc.ru/finformatika/" TargetMode="External"/><Relationship Id="rId39" Type="http://schemas.openxmlformats.org/officeDocument/2006/relationships/hyperlink" Target="https://www.kommersant.ru/finance" TargetMode="External"/><Relationship Id="rId3" Type="http://schemas.openxmlformats.org/officeDocument/2006/relationships/hyperlink" Target="https://cbr.ru/protection_rights/finprosvet/" TargetMode="External"/><Relationship Id="rId21" Type="http://schemas.openxmlformats.org/officeDocument/2006/relationships/hyperlink" Target="https://fincult.info/prepodavanie/base/nachalnoe-osnovnoe-i-srednee-obshchee-obrazovanie/10744/" TargetMode="External"/><Relationship Id="rId34" Type="http://schemas.openxmlformats.org/officeDocument/2006/relationships/hyperlink" Target="http://www.cbr.ru/museum/?fbclid=IwAR1_-A8FjbIOu5Bjf4VVOPSkPDt-kkG-Q4ebgXbtNEyumDYfMtr9gToJe4M" TargetMode="External"/><Relationship Id="rId42" Type="http://schemas.openxmlformats.org/officeDocument/2006/relationships/hyperlink" Target="https://www.kp.ru/daily/right-benefits/" TargetMode="External"/><Relationship Id="rId47" Type="http://schemas.openxmlformats.org/officeDocument/2006/relationships/hyperlink" Target="https://rospotrebnabzor.ru/formrpn" TargetMode="External"/><Relationship Id="rId50" Type="http://schemas.openxmlformats.org/officeDocument/2006/relationships/hyperlink" Target="http://zpp.rospotrebnadzor.ru/Search/Tags?Tag=&#1060;&#1080;&#1085;&#1072;&#1085;&#1086;&#1089;&#1074;&#1099;&#1077;%20&#1091;&#1089;&#1083;&#1091;&#1075;&#1080;" TargetMode="External"/><Relationship Id="rId7" Type="http://schemas.openxmlformats.org/officeDocument/2006/relationships/hyperlink" Target="https://fincult.info/prepodavanie/base/nachalnoe-osnovnoe-i-srednee-obshchee-obrazovanie/10743/" TargetMode="External"/><Relationship Id="rId12" Type="http://schemas.openxmlformats.org/officeDocument/2006/relationships/hyperlink" Target="https://fincubator.ru/volontery.php" TargetMode="External"/><Relationship Id="rId17" Type="http://schemas.openxmlformats.org/officeDocument/2006/relationships/hyperlink" Target="https://fgprofi.ru/news/uroki-po-finansovoy-gramotnosti-v-moskovskoy-elektronnoy-shkole/" TargetMode="External"/><Relationship Id="rId25" Type="http://schemas.openxmlformats.org/officeDocument/2006/relationships/hyperlink" Target="https://fingram-history.oc3.ru/" TargetMode="External"/><Relationship Id="rId33" Type="http://schemas.openxmlformats.org/officeDocument/2006/relationships/hyperlink" Target="https://fingame.vbudushee.ru/" TargetMode="External"/><Relationship Id="rId38" Type="http://schemas.openxmlformats.org/officeDocument/2006/relationships/hyperlink" Target="https://iz.ru/tag/finansy" TargetMode="External"/><Relationship Id="rId46" Type="http://schemas.openxmlformats.org/officeDocument/2006/relationships/hyperlink" Target="http://rospotrebnadzor.ru/feedback/hotline.php" TargetMode="External"/><Relationship Id="rId2" Type="http://schemas.openxmlformats.org/officeDocument/2006/relationships/notesSlide" Target="../notesSlides/notesSlide19.xml"/><Relationship Id="rId16" Type="http://schemas.openxmlformats.org/officeDocument/2006/relationships/hyperlink" Target="https://uchebnik.mos.ru/catalogue" TargetMode="External"/><Relationship Id="rId20" Type="http://schemas.openxmlformats.org/officeDocument/2006/relationships/hyperlink" Target="https://prosv.ru/umk/page/financial-competence.569.html" TargetMode="External"/><Relationship Id="rId29" Type="http://schemas.openxmlformats.org/officeDocument/2006/relationships/hyperlink" Target="https://&#1084;&#1086;&#1085;&#1077;&#1090;&#1082;&#1080;&#1085;&#1099;.&#1088;&#1092;/" TargetMode="External"/><Relationship Id="rId41" Type="http://schemas.openxmlformats.org/officeDocument/2006/relationships/hyperlink" Target="https://www.kp.ru/putevoditel/lichnye-finansy/" TargetMode="External"/><Relationship Id="rId54" Type="http://schemas.openxmlformats.org/officeDocument/2006/relationships/hyperlink" Target="https://www.educenter.ru/course-series/course-series_8.html?&amp;page=1885" TargetMode="External"/><Relationship Id="rId1" Type="http://schemas.openxmlformats.org/officeDocument/2006/relationships/slideLayout" Target="../slideLayouts/slideLayout13.xml"/><Relationship Id="rId6" Type="http://schemas.openxmlformats.org/officeDocument/2006/relationships/hyperlink" Target="https://fincult.info/prepodavanie/" TargetMode="External"/><Relationship Id="rId11" Type="http://schemas.openxmlformats.org/officeDocument/2006/relationships/hyperlink" Target="https://fincubator.ru/lk/" TargetMode="External"/><Relationship Id="rId24" Type="http://schemas.openxmlformats.org/officeDocument/2006/relationships/hyperlink" Target="https://edu.pacc.ru/finmat/" TargetMode="External"/><Relationship Id="rId32" Type="http://schemas.openxmlformats.org/officeDocument/2006/relationships/hyperlink" Target="https://vbudushee.ru/library/seriya-obrazovatelnykh-programm-i-proektov-sberbank-dlya-detey-i-roditeley-2/" TargetMode="External"/><Relationship Id="rId37" Type="http://schemas.openxmlformats.org/officeDocument/2006/relationships/hyperlink" Target="https://rg.ru/rgdigital/" TargetMode="External"/><Relationship Id="rId40" Type="http://schemas.openxmlformats.org/officeDocument/2006/relationships/hyperlink" Target="https://www.kp.ru/daily/rubric/financial-literacy/" TargetMode="External"/><Relationship Id="rId45" Type="http://schemas.openxmlformats.org/officeDocument/2006/relationships/hyperlink" Target="http://zpp.rospotrebnadzor.ru/" TargetMode="External"/><Relationship Id="rId53" Type="http://schemas.openxmlformats.org/officeDocument/2006/relationships/hyperlink" Target="https://www.educenter.ru/course-series/course-series_8.html?&amp;page=1876" TargetMode="External"/><Relationship Id="rId5" Type="http://schemas.openxmlformats.org/officeDocument/2006/relationships/hyperlink" Target="https://fincult.info/" TargetMode="External"/><Relationship Id="rId15" Type="http://schemas.openxmlformats.org/officeDocument/2006/relationships/hyperlink" Target="http://dnifg.ru/" TargetMode="External"/><Relationship Id="rId23" Type="http://schemas.openxmlformats.org/officeDocument/2006/relationships/hyperlink" Target="https://fincult.info/prepodavanie/base/obuchayushchie-materialy/" TargetMode="External"/><Relationship Id="rId28" Type="http://schemas.openxmlformats.org/officeDocument/2006/relationships/hyperlink" Target="https://&#1092;&#1080;&#1085;&#1079;&#1085;&#1072;&#1081;&#1082;&#1072;.&#1088;&#1092;/" TargetMode="External"/><Relationship Id="rId36" Type="http://schemas.openxmlformats.org/officeDocument/2006/relationships/hyperlink" Target="https://rg.ru/bankvoprosov/" TargetMode="External"/><Relationship Id="rId49" Type="http://schemas.openxmlformats.org/officeDocument/2006/relationships/hyperlink" Target="https://zpp.rospotrebnadzor.ru/Forum/Appeals/" TargetMode="External"/><Relationship Id="rId10" Type="http://schemas.openxmlformats.org/officeDocument/2006/relationships/hyperlink" Target="https://fincubator.ru/" TargetMode="External"/><Relationship Id="rId19" Type="http://schemas.openxmlformats.org/officeDocument/2006/relationships/hyperlink" Target="https://vashifinancy.ru/mymoneyfest/calendar/events/335788/" TargetMode="External"/><Relationship Id="rId31" Type="http://schemas.openxmlformats.org/officeDocument/2006/relationships/hyperlink" Target="https://happy-finance.ru/clever/" TargetMode="External"/><Relationship Id="rId44" Type="http://schemas.openxmlformats.org/officeDocument/2006/relationships/hyperlink" Target="https://tass.ru/ekonomika" TargetMode="External"/><Relationship Id="rId52" Type="http://schemas.openxmlformats.org/officeDocument/2006/relationships/hyperlink" Target="https://www.educenter.ru/course-series/course-series_8.html?&amp;page=1875" TargetMode="External"/><Relationship Id="rId4" Type="http://schemas.openxmlformats.org/officeDocument/2006/relationships/hyperlink" Target="https://university.cbr.ru/view_doc.html?mode=start_page" TargetMode="External"/><Relationship Id="rId9" Type="http://schemas.openxmlformats.org/officeDocument/2006/relationships/hyperlink" Target="https://fincult.info/news/" TargetMode="External"/><Relationship Id="rId14" Type="http://schemas.openxmlformats.org/officeDocument/2006/relationships/hyperlink" Target="https://dni-fg.ru/" TargetMode="External"/><Relationship Id="rId22" Type="http://schemas.openxmlformats.org/officeDocument/2006/relationships/hyperlink" Target="https://fincult.info/prepodavanie/base/novyy-razdel2733/9297/" TargetMode="External"/><Relationship Id="rId27" Type="http://schemas.openxmlformats.org/officeDocument/2006/relationships/hyperlink" Target="https://bobrenok.oc3.ru/" TargetMode="External"/><Relationship Id="rId30" Type="http://schemas.openxmlformats.org/officeDocument/2006/relationships/hyperlink" Target="https://fingram.lenta.ru/" TargetMode="External"/><Relationship Id="rId35" Type="http://schemas.openxmlformats.org/officeDocument/2006/relationships/hyperlink" Target="https://rg.ru/tema/ekonomika/" TargetMode="External"/><Relationship Id="rId43" Type="http://schemas.openxmlformats.org/officeDocument/2006/relationships/hyperlink" Target="https://aif.ru/money" TargetMode="External"/><Relationship Id="rId48" Type="http://schemas.openxmlformats.org/officeDocument/2006/relationships/hyperlink" Target="https://sdv.rospotrebnadzor.ru/" TargetMode="External"/><Relationship Id="rId8" Type="http://schemas.openxmlformats.org/officeDocument/2006/relationships/hyperlink" Target="https://fincult.info/articles/?limit=20&amp;tags=1524,65" TargetMode="External"/><Relationship Id="rId51" Type="http://schemas.openxmlformats.org/officeDocument/2006/relationships/hyperlink" Target="https://www.educenter.ru/course-series/course-series_8.html"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edu.gov.ru/distance" TargetMode="External"/><Relationship Id="rId13" Type="http://schemas.openxmlformats.org/officeDocument/2006/relationships/hyperlink" Target="https://www.banki.ru/" TargetMode="External"/><Relationship Id="rId18" Type="http://schemas.openxmlformats.org/officeDocument/2006/relationships/hyperlink" Target="https://journal.tinkoff.ru/" TargetMode="External"/><Relationship Id="rId26" Type="http://schemas.openxmlformats.org/officeDocument/2006/relationships/hyperlink" Target="https://www.moex.com/n35296" TargetMode="External"/><Relationship Id="rId39" Type="http://schemas.openxmlformats.org/officeDocument/2006/relationships/hyperlink" Target="https://casegames.ru/" TargetMode="External"/><Relationship Id="rId3" Type="http://schemas.openxmlformats.org/officeDocument/2006/relationships/hyperlink" Target="https://uchitel.ru/" TargetMode="External"/><Relationship Id="rId21" Type="http://schemas.openxmlformats.org/officeDocument/2006/relationships/hyperlink" Target="https://journal.tinkoff.ru/test/" TargetMode="External"/><Relationship Id="rId34" Type="http://schemas.openxmlformats.org/officeDocument/2006/relationships/hyperlink" Target="http://&#1092;&#1080;&#1085;&#1075;&#1088;&#1072;&#1084;&#1086;&#1090;&#1072;22.&#1088;&#1092;/" TargetMode="External"/><Relationship Id="rId42" Type="http://schemas.openxmlformats.org/officeDocument/2006/relationships/hyperlink" Target="https://digital-ball.ru/" TargetMode="External"/><Relationship Id="rId47" Type="http://schemas.openxmlformats.org/officeDocument/2006/relationships/hyperlink" Target="https://www.gosuslugi.ru/situation/financial_fraud" TargetMode="External"/><Relationship Id="rId7" Type="http://schemas.openxmlformats.org/officeDocument/2006/relationships/hyperlink" Target="https://www.ya-roditel.ru/" TargetMode="External"/><Relationship Id="rId12" Type="http://schemas.openxmlformats.org/officeDocument/2006/relationships/hyperlink" Target="https://www.instagram.com/tv/CTpC6fJlpXw/?utm_medium=copy_link" TargetMode="External"/><Relationship Id="rId17" Type="http://schemas.openxmlformats.org/officeDocument/2006/relationships/hyperlink" Target="https://www.sravni.ru/" TargetMode="External"/><Relationship Id="rId25" Type="http://schemas.openxmlformats.org/officeDocument/2006/relationships/hyperlink" Target="https://school.moex.com/" TargetMode="External"/><Relationship Id="rId33" Type="http://schemas.openxmlformats.org/officeDocument/2006/relationships/hyperlink" Target="http://www.ncfg.ru/" TargetMode="External"/><Relationship Id="rId38" Type="http://schemas.openxmlformats.org/officeDocument/2006/relationships/hyperlink" Target="https://casegames.ru/biblioteka" TargetMode="External"/><Relationship Id="rId46" Type="http://schemas.openxmlformats.org/officeDocument/2006/relationships/hyperlink" Target="https://museum.fedfond.ru/" TargetMode="External"/><Relationship Id="rId2" Type="http://schemas.openxmlformats.org/officeDocument/2006/relationships/notesSlide" Target="../notesSlides/notesSlide20.xml"/><Relationship Id="rId16" Type="http://schemas.openxmlformats.org/officeDocument/2006/relationships/hyperlink" Target="https://www.banki.ru/news/research/?source=submenu_research" TargetMode="External"/><Relationship Id="rId20" Type="http://schemas.openxmlformats.org/officeDocument/2006/relationships/hyperlink" Target="https://journal.tinkoff.ru/one-page-to-rule-them-all/" TargetMode="External"/><Relationship Id="rId29" Type="http://schemas.openxmlformats.org/officeDocument/2006/relationships/hyperlink" Target="https://fintolk.pro/" TargetMode="External"/><Relationship Id="rId41" Type="http://schemas.openxmlformats.org/officeDocument/2006/relationships/hyperlink" Target="http://finglossy.ru/main" TargetMode="External"/><Relationship Id="rId1" Type="http://schemas.openxmlformats.org/officeDocument/2006/relationships/slideLayout" Target="../slideLayouts/slideLayout13.xml"/><Relationship Id="rId6" Type="http://schemas.openxmlformats.org/officeDocument/2006/relationships/hyperlink" Target="https://director.rosuchebnik.ru/events/" TargetMode="External"/><Relationship Id="rId11" Type="http://schemas.openxmlformats.org/officeDocument/2006/relationships/hyperlink" Target="http://academy.mosmetod.ru/" TargetMode="External"/><Relationship Id="rId24" Type="http://schemas.openxmlformats.org/officeDocument/2006/relationships/hyperlink" Target="https://www.moex.com/ru/events/" TargetMode="External"/><Relationship Id="rId32" Type="http://schemas.openxmlformats.org/officeDocument/2006/relationships/hyperlink" Target="http://www.ncfg.ru/poleznye-materialy" TargetMode="External"/><Relationship Id="rId37" Type="http://schemas.openxmlformats.org/officeDocument/2006/relationships/hyperlink" Target="https://fg.mgpu.ru/" TargetMode="External"/><Relationship Id="rId40" Type="http://schemas.openxmlformats.org/officeDocument/2006/relationships/hyperlink" Target="https://vlfin.ru/" TargetMode="External"/><Relationship Id="rId45" Type="http://schemas.openxmlformats.org/officeDocument/2006/relationships/hyperlink" Target="http://fedfond.ru/" TargetMode="External"/><Relationship Id="rId5" Type="http://schemas.openxmlformats.org/officeDocument/2006/relationships/hyperlink" Target="https://director.rosuchebnik.ru/" TargetMode="External"/><Relationship Id="rId15" Type="http://schemas.openxmlformats.org/officeDocument/2006/relationships/hyperlink" Target="https://www.banki.ru/services/questions-answers/" TargetMode="External"/><Relationship Id="rId23" Type="http://schemas.openxmlformats.org/officeDocument/2006/relationships/hyperlink" Target="https://www.moex.com/msn/ibp" TargetMode="External"/><Relationship Id="rId28" Type="http://schemas.openxmlformats.org/officeDocument/2006/relationships/hyperlink" Target="https://zen.yandex.ru/id/5b4f361357bd1c00a904f362?lang=ru&amp;clid=300" TargetMode="External"/><Relationship Id="rId36" Type="http://schemas.openxmlformats.org/officeDocument/2006/relationships/hyperlink" Target="http://school.pfrf.ru/" TargetMode="External"/><Relationship Id="rId10" Type="http://schemas.openxmlformats.org/officeDocument/2006/relationships/hyperlink" Target="https://bolshayaperemena.online/" TargetMode="External"/><Relationship Id="rId19" Type="http://schemas.openxmlformats.org/officeDocument/2006/relationships/hyperlink" Target="https://journal.tinkoff.ru/pro/" TargetMode="External"/><Relationship Id="rId31" Type="http://schemas.openxmlformats.org/officeDocument/2006/relationships/hyperlink" Target="https://intpract.oc3.ru/" TargetMode="External"/><Relationship Id="rId44" Type="http://schemas.openxmlformats.org/officeDocument/2006/relationships/hyperlink" Target="https://stoppiramida.ru/" TargetMode="External"/><Relationship Id="rId4" Type="http://schemas.openxmlformats.org/officeDocument/2006/relationships/hyperlink" Target="https://ug.ru/" TargetMode="External"/><Relationship Id="rId9" Type="http://schemas.openxmlformats.org/officeDocument/2006/relationships/hyperlink" Target="https://cifra.school/" TargetMode="External"/><Relationship Id="rId14" Type="http://schemas.openxmlformats.org/officeDocument/2006/relationships/hyperlink" Target="https://www.banki.ru/news/daytheme/" TargetMode="External"/><Relationship Id="rId22" Type="http://schemas.openxmlformats.org/officeDocument/2006/relationships/hyperlink" Target="https://journal.open-broker.ru/" TargetMode="External"/><Relationship Id="rId27" Type="http://schemas.openxmlformats.org/officeDocument/2006/relationships/hyperlink" Target="http://www.fgramota.org/" TargetMode="External"/><Relationship Id="rId30" Type="http://schemas.openxmlformats.org/officeDocument/2006/relationships/hyperlink" Target="https://fgprofi.ru/" TargetMode="External"/><Relationship Id="rId35" Type="http://schemas.openxmlformats.org/officeDocument/2006/relationships/hyperlink" Target="https://www.mfliga.pro/" TargetMode="External"/><Relationship Id="rId43" Type="http://schemas.openxmlformats.org/officeDocument/2006/relationships/hyperlink" Target="https://guru.nes.ru/" TargetMode="External"/><Relationship Id="rId48" Type="http://schemas.openxmlformats.org/officeDocument/2006/relationships/hyperlink" Target="http://base.garant.ru/57401938/#ixzz642M89aUs"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8" Type="http://schemas.openxmlformats.org/officeDocument/2006/relationships/hyperlink" Target="https://www.mo73.ru/" TargetMode="External"/><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hyperlink" Target="mailto:evgenyg@educenter.ru" TargetMode="External"/><Relationship Id="rId1" Type="http://schemas.openxmlformats.org/officeDocument/2006/relationships/slideLayout" Target="../slideLayouts/slideLayout1.xml"/><Relationship Id="rId6" Type="http://schemas.openxmlformats.org/officeDocument/2006/relationships/hyperlink" Target="https://fincubator.ru/" TargetMode="External"/><Relationship Id="rId5" Type="http://schemas.openxmlformats.org/officeDocument/2006/relationships/hyperlink" Target="https://www.educenter.ru/course-series/course-series_8.html" TargetMode="External"/><Relationship Id="rId10" Type="http://schemas.openxmlformats.org/officeDocument/2006/relationships/hyperlink" Target="https://sochisirius.ru/news/4763" TargetMode="External"/><Relationship Id="rId4" Type="http://schemas.openxmlformats.org/officeDocument/2006/relationships/image" Target="../media/image2.pn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hyperlink" Target="https://&#1084;&#1086;&#1096;&#1077;&#1083;&#1086;&#1074;&#1082;&#1072;.&#1088;&#1092;/" TargetMode="External"/><Relationship Id="rId3" Type="http://schemas.openxmlformats.org/officeDocument/2006/relationships/hyperlink" Target="http://www.consultant.ru/document/cons_doc_LAW_283918/#dst100006" TargetMode="External"/><Relationship Id="rId7" Type="http://schemas.openxmlformats.org/officeDocument/2006/relationships/image" Target="../media/image7.png"/><Relationship Id="rId2" Type="http://schemas.openxmlformats.org/officeDocument/2006/relationships/hyperlink" Target="http://www.consultant.ru/document/cons_doc_LAW_372904/57b5c7b83fcd2cf40cabe2042f2d8f04ed6875ad/#dst102596" TargetMode="External"/><Relationship Id="rId1" Type="http://schemas.openxmlformats.org/officeDocument/2006/relationships/slideLayout" Target="../slideLayouts/slideLayout12.xml"/><Relationship Id="rId6" Type="http://schemas.openxmlformats.org/officeDocument/2006/relationships/hyperlink" Target="http://www.consultant.ru/document/cons_doc_LAW_10699/57b5c7b83fcd2cf40cabe2042f2d8f04ed6875ad/#dst102596" TargetMode="External"/><Relationship Id="rId5" Type="http://schemas.openxmlformats.org/officeDocument/2006/relationships/hyperlink" Target="http://www.consultant.ru/document/cons_doc_LAW_10699/8012ecdf64b7c9cfd62e90d7f55f9b5b7b72b755/" TargetMode="External"/><Relationship Id="rId10" Type="http://schemas.openxmlformats.org/officeDocument/2006/relationships/hyperlink" Target="https://iz.ru/1166990/anna-kaledina/priiti-v-platformu-v-rossii-poiavilsia-resurs-dlia-borby-s-moshennikami" TargetMode="External"/><Relationship Id="rId4" Type="http://schemas.openxmlformats.org/officeDocument/2006/relationships/hyperlink" Target="http://www.consultant.ru/document/cons_doc_LAW_283918/#dst100009" TargetMode="Externa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zen.yandex.ru/media/id/5fa54b2978b9814f451f36d2/ne-hochu-kormit-moshennikov-5-prostyh-pravil-kak-sohranit-mir-na-svoem-bankovskom-schete-60a894bfd942c11e070d9baf" TargetMode="External"/><Relationship Id="rId7" Type="http://schemas.openxmlformats.org/officeDocument/2006/relationships/hyperlink" Target="https://zen.yandex.ru/media/installer/chto-delat-esli-vam-vnezapno-prishlo-pismo-ili-sms-o-smene-parolia-akkaunta-604f6a850a7d51654ae9ae59" TargetMode="External"/><Relationship Id="rId2" Type="http://schemas.openxmlformats.org/officeDocument/2006/relationships/hyperlink" Target="http://www.consultant.ru/document/cons_doc_LAW_283918/#dst100006" TargetMode="External"/><Relationship Id="rId1" Type="http://schemas.openxmlformats.org/officeDocument/2006/relationships/slideLayout" Target="../slideLayouts/slideLayout12.xml"/><Relationship Id="rId6" Type="http://schemas.openxmlformats.org/officeDocument/2006/relationships/hyperlink" Target="https://journal.tinkoff.ru/wtf/so-many-sms/" TargetMode="External"/><Relationship Id="rId5" Type="http://schemas.openxmlformats.org/officeDocument/2006/relationships/hyperlink" Target="https://rg.ru/2021/05/26/reg-urfo/kak-zashchitit-bankovskij-schet-ot-kibermoshennikov.html" TargetMode="External"/><Relationship Id="rId4" Type="http://schemas.openxmlformats.org/officeDocument/2006/relationships/hyperlink" Target="https://journal.tinkoff.ru/list/stay-safe-202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banki.ru/news/daytheme/?id=10911319" TargetMode="External"/><Relationship Id="rId2" Type="http://schemas.openxmlformats.org/officeDocument/2006/relationships/hyperlink" Target="https://www.interfax.ru/russia/679878" TargetMode="External"/><Relationship Id="rId1" Type="http://schemas.openxmlformats.org/officeDocument/2006/relationships/slideLayout" Target="../slideLayouts/slideLayout12.xml"/><Relationship Id="rId6" Type="http://schemas.openxmlformats.org/officeDocument/2006/relationships/hyperlink" Target="https://www.banki.ru/news/daytheme/?id=10912898" TargetMode="External"/><Relationship Id="rId5" Type="http://schemas.openxmlformats.org/officeDocument/2006/relationships/hyperlink" Target="https://media.mts.ru/technologies/198382-kak-obmanyvayut-moshenniki/" TargetMode="External"/><Relationship Id="rId4" Type="http://schemas.openxmlformats.org/officeDocument/2006/relationships/hyperlink" Target="https://lifehacker.ru/moshennicheskie-sxem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15577" y="4180099"/>
            <a:ext cx="2547228" cy="73866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ru-RU" sz="1400" b="1" dirty="0" smtClean="0">
                <a:solidFill>
                  <a:schemeClr val="accent6">
                    <a:lumMod val="50000"/>
                  </a:schemeClr>
                </a:solidFill>
              </a:rPr>
              <a:t>30 сентября 2021 г.</a:t>
            </a:r>
          </a:p>
          <a:p>
            <a:pPr algn="ctr"/>
            <a:r>
              <a:rPr lang="ru-RU" sz="1400" b="1" dirty="0">
                <a:solidFill>
                  <a:schemeClr val="accent6">
                    <a:lumMod val="50000"/>
                  </a:schemeClr>
                </a:solidFill>
              </a:rPr>
              <a:t> </a:t>
            </a:r>
            <a:r>
              <a:rPr lang="ru-RU" sz="1400" b="1" dirty="0" smtClean="0">
                <a:solidFill>
                  <a:schemeClr val="accent6">
                    <a:lumMod val="50000"/>
                  </a:schemeClr>
                </a:solidFill>
              </a:rPr>
              <a:t>Ульяновская обл</a:t>
            </a:r>
            <a:r>
              <a:rPr lang="ru-RU" sz="1400" b="1" dirty="0" smtClean="0">
                <a:solidFill>
                  <a:schemeClr val="accent6">
                    <a:lumMod val="50000"/>
                  </a:schemeClr>
                </a:solidFill>
              </a:rPr>
              <a:t>. и </a:t>
            </a:r>
          </a:p>
          <a:p>
            <a:pPr algn="ctr"/>
            <a:r>
              <a:rPr lang="ru-RU" sz="1400" b="1" dirty="0" smtClean="0">
                <a:solidFill>
                  <a:schemeClr val="accent6">
                    <a:lumMod val="50000"/>
                  </a:schemeClr>
                </a:solidFill>
              </a:rPr>
              <a:t>г. Ульяновск</a:t>
            </a:r>
          </a:p>
        </p:txBody>
      </p:sp>
      <p:sp>
        <p:nvSpPr>
          <p:cNvPr id="6" name="TextBox 5"/>
          <p:cNvSpPr txBox="1"/>
          <p:nvPr/>
        </p:nvSpPr>
        <p:spPr>
          <a:xfrm>
            <a:off x="598645" y="5796793"/>
            <a:ext cx="5620624" cy="923330"/>
          </a:xfrm>
          <a:prstGeom prst="rect">
            <a:avLst/>
          </a:prstGeom>
          <a:noFill/>
        </p:spPr>
        <p:txBody>
          <a:bodyPr wrap="square" rtlCol="0">
            <a:spAutoFit/>
          </a:bodyPr>
          <a:lstStyle/>
          <a:p>
            <a:r>
              <a:rPr lang="ru-RU" b="1" dirty="0" smtClean="0"/>
              <a:t>Автор: Евгений Александрович Григорьев</a:t>
            </a:r>
          </a:p>
          <a:p>
            <a:r>
              <a:rPr lang="ru-RU" b="1" dirty="0" smtClean="0"/>
              <a:t>Ведущий преподаватель АНО «ИДПО МФЦ»</a:t>
            </a:r>
            <a:endParaRPr lang="en-US" b="1" dirty="0" smtClean="0"/>
          </a:p>
          <a:p>
            <a:r>
              <a:rPr lang="en-US" b="1" dirty="0" smtClean="0">
                <a:hlinkClick r:id="rId2"/>
              </a:rPr>
              <a:t>evgenyg@educenter.ru</a:t>
            </a:r>
            <a:endParaRPr lang="en-US" b="1" dirty="0" smtClean="0"/>
          </a:p>
        </p:txBody>
      </p:sp>
      <p:pic>
        <p:nvPicPr>
          <p:cNvPr id="7" name="Рисунок 6"/>
          <p:cNvPicPr>
            <a:picLocks noChangeAspect="1"/>
          </p:cNvPicPr>
          <p:nvPr/>
        </p:nvPicPr>
        <p:blipFill>
          <a:blip r:embed="rId3"/>
          <a:stretch>
            <a:fillRect/>
          </a:stretch>
        </p:blipFill>
        <p:spPr>
          <a:xfrm>
            <a:off x="9191538" y="436560"/>
            <a:ext cx="2147265" cy="770813"/>
          </a:xfrm>
          <a:prstGeom prst="rect">
            <a:avLst/>
          </a:prstGeom>
        </p:spPr>
        <p:style>
          <a:lnRef idx="2">
            <a:schemeClr val="accent6"/>
          </a:lnRef>
          <a:fillRef idx="1">
            <a:schemeClr val="lt1"/>
          </a:fillRef>
          <a:effectRef idx="0">
            <a:schemeClr val="accent6"/>
          </a:effectRef>
          <a:fontRef idx="minor">
            <a:schemeClr val="dk1"/>
          </a:fontRef>
        </p:style>
      </p:pic>
      <p:pic>
        <p:nvPicPr>
          <p:cNvPr id="2" name="Рисунок 1"/>
          <p:cNvPicPr>
            <a:picLocks noChangeAspect="1"/>
          </p:cNvPicPr>
          <p:nvPr/>
        </p:nvPicPr>
        <p:blipFill>
          <a:blip r:embed="rId4"/>
          <a:stretch>
            <a:fillRect/>
          </a:stretch>
        </p:blipFill>
        <p:spPr>
          <a:xfrm>
            <a:off x="5137089" y="326144"/>
            <a:ext cx="3041009" cy="1022188"/>
          </a:xfrm>
          <a:prstGeom prst="rect">
            <a:avLst/>
          </a:prstGeom>
        </p:spPr>
        <p:style>
          <a:lnRef idx="2">
            <a:schemeClr val="accent5"/>
          </a:lnRef>
          <a:fillRef idx="1">
            <a:schemeClr val="lt1"/>
          </a:fillRef>
          <a:effectRef idx="0">
            <a:schemeClr val="accent5"/>
          </a:effectRef>
          <a:fontRef idx="minor">
            <a:schemeClr val="dk1"/>
          </a:fontRef>
        </p:style>
      </p:pic>
      <p:sp>
        <p:nvSpPr>
          <p:cNvPr id="3" name="Прямоугольник 2"/>
          <p:cNvSpPr/>
          <p:nvPr/>
        </p:nvSpPr>
        <p:spPr>
          <a:xfrm>
            <a:off x="8868028" y="1384409"/>
            <a:ext cx="2794284" cy="523220"/>
          </a:xfrm>
          <a:prstGeom prst="rect">
            <a:avLst/>
          </a:prstGeom>
        </p:spPr>
        <p:txBody>
          <a:bodyPr wrap="square">
            <a:spAutoFit/>
          </a:bodyPr>
          <a:lstStyle/>
          <a:p>
            <a:r>
              <a:rPr lang="en-US" sz="1400" b="1" dirty="0">
                <a:hlinkClick r:id="rId5"/>
              </a:rPr>
              <a:t>https://</a:t>
            </a:r>
            <a:r>
              <a:rPr lang="en-US" sz="1400" b="1" dirty="0" smtClean="0">
                <a:hlinkClick r:id="rId5"/>
              </a:rPr>
              <a:t>www.educenter.ru/course-series/course-series_8.html</a:t>
            </a:r>
            <a:endParaRPr lang="ru-RU" sz="1400" b="1" dirty="0" smtClean="0"/>
          </a:p>
        </p:txBody>
      </p:sp>
      <p:sp>
        <p:nvSpPr>
          <p:cNvPr id="9" name="Прямоугольник 8"/>
          <p:cNvSpPr/>
          <p:nvPr/>
        </p:nvSpPr>
        <p:spPr>
          <a:xfrm>
            <a:off x="5750037" y="1540369"/>
            <a:ext cx="1815112" cy="307777"/>
          </a:xfrm>
          <a:prstGeom prst="rect">
            <a:avLst/>
          </a:prstGeom>
        </p:spPr>
        <p:txBody>
          <a:bodyPr wrap="none">
            <a:spAutoFit/>
          </a:bodyPr>
          <a:lstStyle/>
          <a:p>
            <a:r>
              <a:rPr lang="en-US" sz="1400" b="1" dirty="0">
                <a:hlinkClick r:id="rId6"/>
              </a:rPr>
              <a:t>https://fincubator.ru</a:t>
            </a:r>
            <a:r>
              <a:rPr lang="en-US" sz="1400" b="1" dirty="0" smtClean="0">
                <a:hlinkClick r:id="rId6"/>
              </a:rPr>
              <a:t>/</a:t>
            </a:r>
            <a:endParaRPr lang="ru-RU" sz="1400" b="1" dirty="0" smtClean="0"/>
          </a:p>
        </p:txBody>
      </p:sp>
      <p:sp>
        <p:nvSpPr>
          <p:cNvPr id="10" name="TextBox 9"/>
          <p:cNvSpPr txBox="1"/>
          <p:nvPr/>
        </p:nvSpPr>
        <p:spPr>
          <a:xfrm>
            <a:off x="723896" y="2345009"/>
            <a:ext cx="7994708" cy="107721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b="1" dirty="0" smtClean="0">
                <a:solidFill>
                  <a:srgbClr val="C00000"/>
                </a:solidFill>
              </a:rPr>
              <a:t>«Слагаемые </a:t>
            </a:r>
            <a:r>
              <a:rPr lang="ru-RU" b="1" dirty="0">
                <a:solidFill>
                  <a:srgbClr val="C00000"/>
                </a:solidFill>
              </a:rPr>
              <a:t>финансовой безопасности: что нужно знать детям и взрослым. Финансовая безопасность как профессия</a:t>
            </a:r>
            <a:r>
              <a:rPr lang="ru-RU" b="1" dirty="0" smtClean="0">
                <a:solidFill>
                  <a:srgbClr val="C00000"/>
                </a:solidFill>
              </a:rPr>
              <a:t>»</a:t>
            </a:r>
          </a:p>
          <a:p>
            <a:pPr algn="ctr"/>
            <a:r>
              <a:rPr lang="ru-RU" sz="1400" b="1" dirty="0"/>
              <a:t>По мотивам Международной олимпиады по финансовой безопасности и Всероссийского тематического урока «Финансовая безопасность</a:t>
            </a:r>
            <a:r>
              <a:rPr lang="ru-RU" sz="1400" b="1" dirty="0" smtClean="0"/>
              <a:t>»</a:t>
            </a:r>
            <a:endParaRPr lang="ru-RU" sz="1400" b="1" dirty="0"/>
          </a:p>
        </p:txBody>
      </p:sp>
      <p:sp>
        <p:nvSpPr>
          <p:cNvPr id="12" name="TextBox 11"/>
          <p:cNvSpPr txBox="1"/>
          <p:nvPr/>
        </p:nvSpPr>
        <p:spPr>
          <a:xfrm>
            <a:off x="8460297" y="3703648"/>
            <a:ext cx="3057788"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ru-RU" b="1" dirty="0" smtClean="0">
                <a:solidFill>
                  <a:srgbClr val="C00000"/>
                </a:solidFill>
              </a:rPr>
              <a:t>Дополнительный материал</a:t>
            </a:r>
            <a:endParaRPr lang="ru-RU" b="1" dirty="0">
              <a:solidFill>
                <a:srgbClr val="C00000"/>
              </a:solidFill>
            </a:endParaRPr>
          </a:p>
        </p:txBody>
      </p:sp>
      <p:pic>
        <p:nvPicPr>
          <p:cNvPr id="4" name="Рисунок 3"/>
          <p:cNvPicPr>
            <a:picLocks noChangeAspect="1"/>
          </p:cNvPicPr>
          <p:nvPr/>
        </p:nvPicPr>
        <p:blipFill>
          <a:blip r:embed="rId7"/>
          <a:stretch>
            <a:fillRect/>
          </a:stretch>
        </p:blipFill>
        <p:spPr>
          <a:xfrm>
            <a:off x="289333" y="436560"/>
            <a:ext cx="4383335" cy="857609"/>
          </a:xfrm>
          <a:prstGeom prst="rect">
            <a:avLst/>
          </a:prstGeom>
        </p:spPr>
        <p:style>
          <a:lnRef idx="2">
            <a:schemeClr val="accent5"/>
          </a:lnRef>
          <a:fillRef idx="1">
            <a:schemeClr val="lt1"/>
          </a:fillRef>
          <a:effectRef idx="0">
            <a:schemeClr val="accent5"/>
          </a:effectRef>
          <a:fontRef idx="minor">
            <a:schemeClr val="dk1"/>
          </a:fontRef>
        </p:style>
      </p:pic>
      <p:sp>
        <p:nvSpPr>
          <p:cNvPr id="8" name="Прямоугольник 7"/>
          <p:cNvSpPr/>
          <p:nvPr/>
        </p:nvSpPr>
        <p:spPr>
          <a:xfrm>
            <a:off x="1486892" y="1386480"/>
            <a:ext cx="1922065" cy="307777"/>
          </a:xfrm>
          <a:prstGeom prst="rect">
            <a:avLst/>
          </a:prstGeom>
        </p:spPr>
        <p:txBody>
          <a:bodyPr wrap="none">
            <a:spAutoFit/>
          </a:bodyPr>
          <a:lstStyle/>
          <a:p>
            <a:r>
              <a:rPr lang="en-US" sz="1400" b="1" dirty="0">
                <a:hlinkClick r:id="rId8"/>
              </a:rPr>
              <a:t>https://www.mo73.ru</a:t>
            </a:r>
            <a:r>
              <a:rPr lang="en-US" sz="1400" b="1" dirty="0" smtClean="0">
                <a:hlinkClick r:id="rId8"/>
              </a:rPr>
              <a:t>/</a:t>
            </a:r>
            <a:endParaRPr lang="ru-RU" sz="1400" b="1" dirty="0" smtClean="0"/>
          </a:p>
        </p:txBody>
      </p:sp>
      <p:pic>
        <p:nvPicPr>
          <p:cNvPr id="2050" name="BEA5F5CE-D3DB-4086-AD91-DE577B0BAB62" descr="BEA5F5CE-D3DB-4086-AD91-DE577B0BAB6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9388" y="4072980"/>
            <a:ext cx="1748536" cy="163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6626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6228" y="382204"/>
            <a:ext cx="11601974" cy="706443"/>
          </a:xfrm>
        </p:spPr>
        <p:txBody>
          <a:bodyPr>
            <a:noAutofit/>
          </a:bodyPr>
          <a:lstStyle/>
          <a:p>
            <a:pPr algn="l"/>
            <a:r>
              <a:rPr lang="ru-RU" sz="1400" b="1" dirty="0" smtClean="0">
                <a:solidFill>
                  <a:schemeClr val="accent5">
                    <a:lumMod val="75000"/>
                  </a:schemeClr>
                </a:solidFill>
              </a:rPr>
              <a:t>Сколько можно придумать мошеннических </a:t>
            </a:r>
            <a:r>
              <a:rPr lang="ru-RU" sz="1400" b="1" dirty="0">
                <a:solidFill>
                  <a:schemeClr val="accent5">
                    <a:lumMod val="75000"/>
                  </a:schemeClr>
                </a:solidFill>
              </a:rPr>
              <a:t>действий на финансовом </a:t>
            </a:r>
            <a:r>
              <a:rPr lang="ru-RU" sz="1400" b="1" dirty="0" smtClean="0">
                <a:solidFill>
                  <a:schemeClr val="accent5">
                    <a:lumMod val="75000"/>
                  </a:schemeClr>
                </a:solidFill>
              </a:rPr>
              <a:t>рынке</a:t>
            </a:r>
            <a:r>
              <a:rPr lang="ru-RU" sz="1400" b="1" dirty="0" smtClean="0">
                <a:solidFill>
                  <a:schemeClr val="accent5">
                    <a:lumMod val="75000"/>
                  </a:schemeClr>
                </a:solidFill>
              </a:rPr>
              <a:t>?</a:t>
            </a:r>
            <a:endParaRPr lang="ru-RU" sz="1400" dirty="0"/>
          </a:p>
        </p:txBody>
      </p:sp>
      <p:graphicFrame>
        <p:nvGraphicFramePr>
          <p:cNvPr id="6" name="Объект 5"/>
          <p:cNvGraphicFramePr>
            <a:graphicFrameLocks noChangeAspect="1"/>
          </p:cNvGraphicFramePr>
          <p:nvPr>
            <p:extLst>
              <p:ext uri="{D42A27DB-BD31-4B8C-83A1-F6EECF244321}">
                <p14:modId xmlns:p14="http://schemas.microsoft.com/office/powerpoint/2010/main" val="1748634142"/>
              </p:ext>
            </p:extLst>
          </p:nvPr>
        </p:nvGraphicFramePr>
        <p:xfrm>
          <a:off x="1488734" y="1887982"/>
          <a:ext cx="5772150" cy="4092575"/>
        </p:xfrm>
        <a:graphic>
          <a:graphicData uri="http://schemas.openxmlformats.org/presentationml/2006/ole">
            <mc:AlternateContent xmlns:mc="http://schemas.openxmlformats.org/markup-compatibility/2006">
              <mc:Choice xmlns:v="urn:schemas-microsoft-com:vml" Requires="v">
                <p:oleObj spid="_x0000_s2064" name="Лист" r:id="rId3" imgW="4610197" imgH="3268944" progId="Excel.Sheet.12">
                  <p:embed/>
                </p:oleObj>
              </mc:Choice>
              <mc:Fallback>
                <p:oleObj name="Лист" r:id="rId3" imgW="4610197" imgH="3268944" progId="Excel.Sheet.12">
                  <p:embed/>
                  <p:pic>
                    <p:nvPicPr>
                      <p:cNvPr id="0" name=""/>
                      <p:cNvPicPr/>
                      <p:nvPr/>
                    </p:nvPicPr>
                    <p:blipFill>
                      <a:blip r:embed="rId4"/>
                      <a:stretch>
                        <a:fillRect/>
                      </a:stretch>
                    </p:blipFill>
                    <p:spPr>
                      <a:xfrm>
                        <a:off x="1488734" y="1887982"/>
                        <a:ext cx="5772150" cy="4092575"/>
                      </a:xfrm>
                      <a:prstGeom prst="rect">
                        <a:avLst/>
                      </a:prstGeom>
                      <a:ln>
                        <a:solidFill>
                          <a:schemeClr val="accent2">
                            <a:lumMod val="75000"/>
                          </a:schemeClr>
                        </a:solidFill>
                      </a:ln>
                    </p:spPr>
                  </p:pic>
                </p:oleObj>
              </mc:Fallback>
            </mc:AlternateContent>
          </a:graphicData>
        </a:graphic>
      </p:graphicFrame>
      <p:sp>
        <p:nvSpPr>
          <p:cNvPr id="8" name="Прямоугольник 7"/>
          <p:cNvSpPr/>
          <p:nvPr/>
        </p:nvSpPr>
        <p:spPr>
          <a:xfrm>
            <a:off x="1796311" y="995605"/>
            <a:ext cx="8553796" cy="784830"/>
          </a:xfrm>
          <a:prstGeom prst="rect">
            <a:avLst/>
          </a:prstGeom>
        </p:spPr>
        <p:txBody>
          <a:bodyPr wrap="square">
            <a:spAutoFit/>
          </a:bodyPr>
          <a:lstStyle/>
          <a:p>
            <a:pPr algn="just"/>
            <a:r>
              <a:rPr lang="ru-RU" sz="1500" dirty="0" smtClean="0">
                <a:solidFill>
                  <a:srgbClr val="7030A0"/>
                </a:solidFill>
              </a:rPr>
              <a:t>В </a:t>
            </a:r>
            <a:r>
              <a:rPr lang="ru-RU" sz="1500" dirty="0">
                <a:solidFill>
                  <a:srgbClr val="7030A0"/>
                </a:solidFill>
              </a:rPr>
              <a:t>ячейках правого столбца таблицы отметьте характеристики финансовых мошенников: знак «+» означает —</a:t>
            </a:r>
            <a:r>
              <a:rPr lang="ru-RU" sz="1500" dirty="0" smtClean="0">
                <a:solidFill>
                  <a:srgbClr val="7030A0"/>
                </a:solidFill>
              </a:rPr>
              <a:t> </a:t>
            </a:r>
            <a:r>
              <a:rPr lang="ru-RU" sz="1500" dirty="0">
                <a:solidFill>
                  <a:srgbClr val="7030A0"/>
                </a:solidFill>
              </a:rPr>
              <a:t>относится к категории финансовых мошенников, а знак «-» —</a:t>
            </a:r>
            <a:r>
              <a:rPr lang="ru-RU" sz="1500" dirty="0" smtClean="0">
                <a:solidFill>
                  <a:srgbClr val="7030A0"/>
                </a:solidFill>
              </a:rPr>
              <a:t> </a:t>
            </a:r>
            <a:r>
              <a:rPr lang="ru-RU" sz="1500" dirty="0">
                <a:solidFill>
                  <a:srgbClr val="7030A0"/>
                </a:solidFill>
              </a:rPr>
              <a:t>не относится к категории финансовых мошенников</a:t>
            </a:r>
          </a:p>
        </p:txBody>
      </p:sp>
      <p:sp>
        <p:nvSpPr>
          <p:cNvPr id="10" name="TextBox 9"/>
          <p:cNvSpPr txBox="1"/>
          <p:nvPr/>
        </p:nvSpPr>
        <p:spPr>
          <a:xfrm>
            <a:off x="7789326" y="2781811"/>
            <a:ext cx="3584748" cy="170816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ru-RU" sz="1500" b="1" dirty="0">
                <a:solidFill>
                  <a:srgbClr val="FF0000"/>
                </a:solidFill>
              </a:rPr>
              <a:t>Вопрос сколько видов мошеннических действий на рынке?</a:t>
            </a:r>
          </a:p>
          <a:p>
            <a:endParaRPr lang="ru-RU" sz="1500" b="1" dirty="0">
              <a:solidFill>
                <a:srgbClr val="FF0000"/>
              </a:solidFill>
            </a:endParaRPr>
          </a:p>
          <a:p>
            <a:r>
              <a:rPr lang="ru-RU" sz="1500" b="1" dirty="0">
                <a:solidFill>
                  <a:srgbClr val="FF0000"/>
                </a:solidFill>
              </a:rPr>
              <a:t>Ответ. Столько, сколько придумают и это бесконечный </a:t>
            </a:r>
            <a:r>
              <a:rPr lang="ru-RU" sz="1500" b="1" dirty="0" smtClean="0">
                <a:solidFill>
                  <a:srgbClr val="FF0000"/>
                </a:solidFill>
              </a:rPr>
              <a:t>процесс…</a:t>
            </a:r>
            <a:endParaRPr lang="ru-RU" sz="1500" b="1" dirty="0">
              <a:solidFill>
                <a:srgbClr val="FF0000"/>
              </a:solidFill>
            </a:endParaRPr>
          </a:p>
          <a:p>
            <a:endParaRPr lang="ru-RU" sz="1500" b="1" dirty="0">
              <a:solidFill>
                <a:srgbClr val="FF0000"/>
              </a:solidFill>
            </a:endParaRPr>
          </a:p>
          <a:p>
            <a:r>
              <a:rPr lang="ru-RU" sz="1500" b="1" dirty="0">
                <a:solidFill>
                  <a:srgbClr val="7030A0"/>
                </a:solidFill>
              </a:rPr>
              <a:t>Что же делать?</a:t>
            </a:r>
          </a:p>
        </p:txBody>
      </p:sp>
      <p:sp>
        <p:nvSpPr>
          <p:cNvPr id="3" name="Номер слайда 2"/>
          <p:cNvSpPr>
            <a:spLocks noGrp="1"/>
          </p:cNvSpPr>
          <p:nvPr>
            <p:ph type="sldNum" sz="quarter" idx="12"/>
          </p:nvPr>
        </p:nvSpPr>
        <p:spPr>
          <a:xfrm>
            <a:off x="3939609" y="6294864"/>
            <a:ext cx="2133600" cy="365125"/>
          </a:xfrm>
        </p:spPr>
        <p:txBody>
          <a:bodyPr/>
          <a:lstStyle/>
          <a:p>
            <a:fld id="{D2262854-76B3-4C12-B0EA-DC0BF3BEA880}" type="slidenum">
              <a:rPr lang="ru-RU" smtClean="0">
                <a:solidFill>
                  <a:schemeClr val="tx1"/>
                </a:solidFill>
              </a:rPr>
              <a:pPr/>
              <a:t>10</a:t>
            </a:fld>
            <a:endParaRPr lang="ru-RU" dirty="0">
              <a:solidFill>
                <a:schemeClr val="tx1"/>
              </a:solidFill>
            </a:endParaRPr>
          </a:p>
        </p:txBody>
      </p:sp>
      <p:sp>
        <p:nvSpPr>
          <p:cNvPr id="12" name="Прямоугольник 11"/>
          <p:cNvSpPr/>
          <p:nvPr/>
        </p:nvSpPr>
        <p:spPr>
          <a:xfrm>
            <a:off x="1100356" y="49220"/>
            <a:ext cx="10273718" cy="400110"/>
          </a:xfrm>
          <a:prstGeom prst="rect">
            <a:avLst/>
          </a:prstGeom>
        </p:spPr>
        <p:txBody>
          <a:bodyPr wrap="square">
            <a:spAutoFit/>
          </a:bodyPr>
          <a:lstStyle/>
          <a:p>
            <a:pPr marL="342900" indent="-342900" algn="just">
              <a:buAutoNum type="arabicPeriod"/>
            </a:pPr>
            <a:r>
              <a:rPr lang="ru-RU" sz="2000" b="1" dirty="0">
                <a:solidFill>
                  <a:srgbClr val="C00000"/>
                </a:solidFill>
              </a:rPr>
              <a:t>Мир вокруг нас: предпосылки для реализации мошенниками своих планов</a:t>
            </a:r>
          </a:p>
        </p:txBody>
      </p:sp>
    </p:spTree>
    <p:extLst>
      <p:ext uri="{BB962C8B-B14F-4D97-AF65-F5344CB8AC3E}">
        <p14:creationId xmlns:p14="http://schemas.microsoft.com/office/powerpoint/2010/main" val="2484218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2"/>
          </p:nvPr>
        </p:nvSpPr>
        <p:spPr>
          <a:xfrm>
            <a:off x="6912290" y="6453083"/>
            <a:ext cx="313320" cy="232745"/>
          </a:xfrm>
        </p:spPr>
        <p:txBody>
          <a:bodyPr/>
          <a:lstStyle/>
          <a:p>
            <a:fld id="{86CB4B4D-7CA3-9044-876B-883B54F8677D}" type="slidenum">
              <a:rPr lang="ru-RU" smtClean="0"/>
              <a:t>11</a:t>
            </a:fld>
            <a:endParaRPr lang="ru-RU" dirty="0"/>
          </a:p>
        </p:txBody>
      </p:sp>
      <p:sp>
        <p:nvSpPr>
          <p:cNvPr id="5" name="Прямоугольник 4"/>
          <p:cNvSpPr/>
          <p:nvPr/>
        </p:nvSpPr>
        <p:spPr>
          <a:xfrm>
            <a:off x="3048000" y="-500281"/>
            <a:ext cx="6096000" cy="307777"/>
          </a:xfrm>
          <a:prstGeom prst="rect">
            <a:avLst/>
          </a:prstGeom>
        </p:spPr>
        <p:txBody>
          <a:bodyPr>
            <a:spAutoFit/>
          </a:bodyPr>
          <a:lstStyle/>
          <a:p>
            <a:endParaRPr lang="ru-RU" sz="1400" dirty="0">
              <a:ea typeface="Calibri" panose="020F0502020204030204" pitchFamily="34" charset="0"/>
              <a:cs typeface="Times New Roman" panose="02020603050405020304" pitchFamily="18" charset="0"/>
            </a:endParaRPr>
          </a:p>
        </p:txBody>
      </p:sp>
      <p:sp>
        <p:nvSpPr>
          <p:cNvPr id="7" name="Прямоугольник 6"/>
          <p:cNvSpPr/>
          <p:nvPr/>
        </p:nvSpPr>
        <p:spPr>
          <a:xfrm>
            <a:off x="1404958" y="227087"/>
            <a:ext cx="10273718" cy="400110"/>
          </a:xfrm>
          <a:prstGeom prst="rect">
            <a:avLst/>
          </a:prstGeom>
        </p:spPr>
        <p:txBody>
          <a:bodyPr wrap="square">
            <a:spAutoFit/>
          </a:bodyPr>
          <a:lstStyle/>
          <a:p>
            <a:pPr algn="just"/>
            <a:r>
              <a:rPr lang="ru-RU" sz="2000" b="1" dirty="0" smtClean="0">
                <a:solidFill>
                  <a:srgbClr val="C00000"/>
                </a:solidFill>
              </a:rPr>
              <a:t>2. Классификация финансовых мошенничеств. Базовая:</a:t>
            </a:r>
            <a:endParaRPr lang="ru-RU" sz="2000" b="1" dirty="0">
              <a:solidFill>
                <a:srgbClr val="C00000"/>
              </a:solidFill>
            </a:endParaRPr>
          </a:p>
        </p:txBody>
      </p:sp>
      <p:sp>
        <p:nvSpPr>
          <p:cNvPr id="2" name="Прямоугольник 1"/>
          <p:cNvSpPr/>
          <p:nvPr/>
        </p:nvSpPr>
        <p:spPr>
          <a:xfrm>
            <a:off x="2443992" y="1330834"/>
            <a:ext cx="7832521" cy="3139321"/>
          </a:xfrm>
          <a:prstGeom prst="rect">
            <a:avLst/>
          </a:prstGeom>
        </p:spPr>
        <p:txBody>
          <a:bodyPr wrap="square">
            <a:spAutoFit/>
          </a:bodyPr>
          <a:lstStyle/>
          <a:p>
            <a:pPr algn="ctr"/>
            <a:r>
              <a:rPr lang="ru-RU" b="1" dirty="0">
                <a:solidFill>
                  <a:srgbClr val="C00000"/>
                </a:solidFill>
              </a:rPr>
              <a:t>Финансовое  мошенничество </a:t>
            </a:r>
            <a:r>
              <a:rPr lang="ru-RU" dirty="0"/>
              <a:t>—</a:t>
            </a:r>
            <a:r>
              <a:rPr lang="ru-RU" dirty="0" smtClean="0"/>
              <a:t>  </a:t>
            </a:r>
            <a:r>
              <a:rPr lang="ru-RU" dirty="0"/>
              <a:t>это  совершение  противоправных  действий  в  сфере </a:t>
            </a:r>
            <a:r>
              <a:rPr lang="ru-RU" dirty="0" smtClean="0"/>
              <a:t>денежного  </a:t>
            </a:r>
            <a:r>
              <a:rPr lang="ru-RU" dirty="0"/>
              <a:t>обращения  путем  обмана,  злоупотребления  доверием  и  других </a:t>
            </a:r>
            <a:r>
              <a:rPr lang="ru-RU" dirty="0" smtClean="0"/>
              <a:t>манипуляций </a:t>
            </a:r>
            <a:r>
              <a:rPr lang="ru-RU" dirty="0"/>
              <a:t>с целью незаконного </a:t>
            </a:r>
            <a:r>
              <a:rPr lang="ru-RU" dirty="0" smtClean="0"/>
              <a:t>обогащения</a:t>
            </a:r>
          </a:p>
          <a:p>
            <a:pPr algn="ctr"/>
            <a:endParaRPr lang="ru-RU" dirty="0"/>
          </a:p>
          <a:p>
            <a:r>
              <a:rPr lang="ru-RU" dirty="0"/>
              <a:t>Среди видов финансового мошенничества выделяют:</a:t>
            </a:r>
          </a:p>
          <a:p>
            <a:pPr marL="285750" indent="-285750">
              <a:buFont typeface="Wingdings" panose="05000000000000000000" pitchFamily="2" charset="2"/>
              <a:buChar char="Ø"/>
            </a:pPr>
            <a:r>
              <a:rPr lang="ru-RU" dirty="0" smtClean="0"/>
              <a:t>мошенничество </a:t>
            </a:r>
            <a:r>
              <a:rPr lang="ru-RU" dirty="0"/>
              <a:t>с использованием банковских карт;</a:t>
            </a:r>
          </a:p>
          <a:p>
            <a:pPr marL="285750" indent="-285750">
              <a:buFont typeface="Wingdings" panose="05000000000000000000" pitchFamily="2" charset="2"/>
              <a:buChar char="Ø"/>
            </a:pPr>
            <a:r>
              <a:rPr lang="ru-RU" dirty="0" smtClean="0"/>
              <a:t>мошенничество </a:t>
            </a:r>
            <a:r>
              <a:rPr lang="ru-RU" dirty="0"/>
              <a:t>в сети Интернет;</a:t>
            </a:r>
          </a:p>
          <a:p>
            <a:pPr marL="285750" indent="-285750">
              <a:buFont typeface="Wingdings" panose="05000000000000000000" pitchFamily="2" charset="2"/>
              <a:buChar char="Ø"/>
            </a:pPr>
            <a:r>
              <a:rPr lang="ru-RU" dirty="0" smtClean="0"/>
              <a:t>мошенничество </a:t>
            </a:r>
            <a:r>
              <a:rPr lang="ru-RU" dirty="0"/>
              <a:t>с использованием мобильных телефонов;</a:t>
            </a:r>
          </a:p>
          <a:p>
            <a:pPr marL="285750" indent="-285750">
              <a:buFont typeface="Wingdings" panose="05000000000000000000" pitchFamily="2" charset="2"/>
              <a:buChar char="Ø"/>
            </a:pPr>
            <a:r>
              <a:rPr lang="ru-RU" dirty="0" smtClean="0"/>
              <a:t>мошенничество </a:t>
            </a:r>
            <a:r>
              <a:rPr lang="ru-RU" dirty="0"/>
              <a:t>с финансовыми </a:t>
            </a:r>
            <a:r>
              <a:rPr lang="ru-RU" dirty="0" smtClean="0"/>
              <a:t>пирамидами;</a:t>
            </a:r>
          </a:p>
          <a:p>
            <a:pPr marL="285750" indent="-285750">
              <a:buFont typeface="Wingdings" panose="05000000000000000000" pitchFamily="2" charset="2"/>
              <a:buChar char="Ø"/>
            </a:pPr>
            <a:r>
              <a:rPr lang="ru-RU" dirty="0" smtClean="0"/>
              <a:t>мошенничество </a:t>
            </a:r>
            <a:r>
              <a:rPr lang="ru-RU" dirty="0"/>
              <a:t>на рынке </a:t>
            </a:r>
            <a:r>
              <a:rPr lang="ru-RU" dirty="0" err="1" smtClean="0"/>
              <a:t>Форекс</a:t>
            </a:r>
            <a:r>
              <a:rPr lang="ru-RU" dirty="0" smtClean="0"/>
              <a:t>, на фондовом рынке, в банке, страховой компании, в любой финансовой организации…</a:t>
            </a:r>
            <a:endParaRPr lang="ru-RU" dirty="0"/>
          </a:p>
        </p:txBody>
      </p:sp>
    </p:spTree>
    <p:extLst>
      <p:ext uri="{BB962C8B-B14F-4D97-AF65-F5344CB8AC3E}">
        <p14:creationId xmlns:p14="http://schemas.microsoft.com/office/powerpoint/2010/main" val="283581721"/>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2"/>
          </p:nvPr>
        </p:nvSpPr>
        <p:spPr>
          <a:xfrm>
            <a:off x="6912290" y="6453083"/>
            <a:ext cx="313320" cy="232745"/>
          </a:xfrm>
        </p:spPr>
        <p:txBody>
          <a:bodyPr/>
          <a:lstStyle/>
          <a:p>
            <a:fld id="{86CB4B4D-7CA3-9044-876B-883B54F8677D}" type="slidenum">
              <a:rPr lang="ru-RU" smtClean="0"/>
              <a:t>12</a:t>
            </a:fld>
            <a:endParaRPr lang="ru-RU" dirty="0"/>
          </a:p>
        </p:txBody>
      </p:sp>
      <p:sp>
        <p:nvSpPr>
          <p:cNvPr id="5" name="Прямоугольник 4"/>
          <p:cNvSpPr/>
          <p:nvPr/>
        </p:nvSpPr>
        <p:spPr>
          <a:xfrm>
            <a:off x="3048000" y="-500281"/>
            <a:ext cx="6096000" cy="307777"/>
          </a:xfrm>
          <a:prstGeom prst="rect">
            <a:avLst/>
          </a:prstGeom>
        </p:spPr>
        <p:txBody>
          <a:bodyPr>
            <a:spAutoFit/>
          </a:bodyPr>
          <a:lstStyle/>
          <a:p>
            <a:endParaRPr lang="ru-RU" sz="1400" dirty="0">
              <a:ea typeface="Calibri" panose="020F0502020204030204" pitchFamily="34" charset="0"/>
              <a:cs typeface="Times New Roman" panose="02020603050405020304" pitchFamily="18" charset="0"/>
            </a:endParaRPr>
          </a:p>
        </p:txBody>
      </p:sp>
      <p:sp>
        <p:nvSpPr>
          <p:cNvPr id="7" name="Прямоугольник 6"/>
          <p:cNvSpPr/>
          <p:nvPr/>
        </p:nvSpPr>
        <p:spPr>
          <a:xfrm>
            <a:off x="1404958" y="227087"/>
            <a:ext cx="10273718" cy="400110"/>
          </a:xfrm>
          <a:prstGeom prst="rect">
            <a:avLst/>
          </a:prstGeom>
        </p:spPr>
        <p:txBody>
          <a:bodyPr wrap="square">
            <a:spAutoFit/>
          </a:bodyPr>
          <a:lstStyle/>
          <a:p>
            <a:pPr algn="just"/>
            <a:r>
              <a:rPr lang="ru-RU" sz="2000" b="1" dirty="0" smtClean="0">
                <a:solidFill>
                  <a:srgbClr val="C00000"/>
                </a:solidFill>
              </a:rPr>
              <a:t>2. Классификация финансовых мошенничеств. Базовая:</a:t>
            </a:r>
            <a:endParaRPr lang="ru-RU" sz="2000" b="1" dirty="0">
              <a:solidFill>
                <a:srgbClr val="C00000"/>
              </a:solidFill>
            </a:endParaRPr>
          </a:p>
        </p:txBody>
      </p:sp>
      <p:sp>
        <p:nvSpPr>
          <p:cNvPr id="2" name="Прямоугольник 1"/>
          <p:cNvSpPr/>
          <p:nvPr/>
        </p:nvSpPr>
        <p:spPr>
          <a:xfrm>
            <a:off x="2443992" y="1330834"/>
            <a:ext cx="7832521" cy="3754874"/>
          </a:xfrm>
          <a:prstGeom prst="rect">
            <a:avLst/>
          </a:prstGeom>
        </p:spPr>
        <p:txBody>
          <a:bodyPr wrap="square">
            <a:spAutoFit/>
          </a:bodyPr>
          <a:lstStyle/>
          <a:p>
            <a:pPr algn="just"/>
            <a:r>
              <a:rPr lang="ru-RU" sz="1400" b="1" dirty="0"/>
              <a:t>«Магазинные  мошенничества»  </a:t>
            </a:r>
            <a:r>
              <a:rPr lang="ru-RU" sz="1400" dirty="0"/>
              <a:t>–  данные  карты  могут  быть  считаны, </a:t>
            </a:r>
            <a:r>
              <a:rPr lang="ru-RU" sz="1400" dirty="0" smtClean="0"/>
              <a:t>сфотографированы </a:t>
            </a:r>
            <a:r>
              <a:rPr lang="ru-RU" sz="1400" dirty="0"/>
              <a:t>или иным образом зафиксированы  ручным  </a:t>
            </a:r>
            <a:r>
              <a:rPr lang="ru-RU" sz="1400" dirty="0" err="1" smtClean="0"/>
              <a:t>скиммером</a:t>
            </a:r>
            <a:r>
              <a:rPr lang="ru-RU" sz="1400" dirty="0" smtClean="0"/>
              <a:t>, сама  </a:t>
            </a:r>
            <a:r>
              <a:rPr lang="ru-RU" sz="1400" dirty="0"/>
              <a:t>карта  может  быть  украдена.  Данный  вид  мошенничества  также </a:t>
            </a:r>
            <a:r>
              <a:rPr lang="ru-RU" sz="1400" dirty="0" smtClean="0"/>
              <a:t>распространен  </a:t>
            </a:r>
            <a:r>
              <a:rPr lang="ru-RU" sz="1400" dirty="0"/>
              <a:t>в  отношении  банковских  карт  с  функцией  бесконтактной </a:t>
            </a:r>
            <a:r>
              <a:rPr lang="ru-RU" sz="1400" dirty="0" smtClean="0"/>
              <a:t>оплаты</a:t>
            </a:r>
            <a:r>
              <a:rPr lang="ru-RU" sz="1400" dirty="0"/>
              <a:t>: с помощью специального терминала, прислоненного к карману или </a:t>
            </a:r>
            <a:r>
              <a:rPr lang="ru-RU" sz="1400" dirty="0" smtClean="0"/>
              <a:t>сумке </a:t>
            </a:r>
            <a:r>
              <a:rPr lang="ru-RU" sz="1400" dirty="0"/>
              <a:t>жертвы, мошенники могут украсть денежные средства с карты.</a:t>
            </a:r>
          </a:p>
          <a:p>
            <a:pPr algn="just"/>
            <a:r>
              <a:rPr lang="ru-RU" sz="1400" b="1" dirty="0" err="1" smtClean="0"/>
              <a:t>Траппинг</a:t>
            </a:r>
            <a:r>
              <a:rPr lang="ru-RU" sz="1400" dirty="0" smtClean="0"/>
              <a:t>  </a:t>
            </a:r>
            <a:r>
              <a:rPr lang="ru-RU" sz="1400" dirty="0"/>
              <a:t>–  на  банкомат  устанавливаются  устройства,  которые </a:t>
            </a:r>
            <a:r>
              <a:rPr lang="ru-RU" sz="1400" dirty="0" smtClean="0"/>
              <a:t>блокируют  </a:t>
            </a:r>
            <a:r>
              <a:rPr lang="ru-RU" sz="1400" dirty="0"/>
              <a:t>карту.  На  помощь  человеку  приходит  мошенник,  который </a:t>
            </a:r>
            <a:r>
              <a:rPr lang="ru-RU" sz="1400" dirty="0" smtClean="0"/>
              <a:t>подглядывает  </a:t>
            </a:r>
            <a:r>
              <a:rPr lang="ru-RU" sz="1400" dirty="0"/>
              <a:t>ПИН-код  и  после  ухода  человека  достает  карту  из </a:t>
            </a:r>
            <a:r>
              <a:rPr lang="ru-RU" sz="1400" dirty="0" smtClean="0"/>
              <a:t>банкомата</a:t>
            </a:r>
            <a:r>
              <a:rPr lang="ru-RU" sz="1400" dirty="0"/>
              <a:t>. </a:t>
            </a:r>
          </a:p>
          <a:p>
            <a:pPr algn="just"/>
            <a:r>
              <a:rPr lang="ru-RU" sz="1400" b="1" dirty="0" err="1" smtClean="0"/>
              <a:t>Фишинг</a:t>
            </a:r>
            <a:r>
              <a:rPr lang="ru-RU" sz="1400" dirty="0" smtClean="0"/>
              <a:t> </a:t>
            </a:r>
            <a:r>
              <a:rPr lang="ru-RU" sz="1400" dirty="0"/>
              <a:t>– рассылка электронных писем о якобы производимых изменениях в </a:t>
            </a:r>
            <a:r>
              <a:rPr lang="ru-RU" sz="1400" dirty="0" smtClean="0"/>
              <a:t>системе  </a:t>
            </a:r>
            <a:r>
              <a:rPr lang="ru-RU" sz="1400" dirty="0"/>
              <a:t>безопасности  банка.  Мошенники  просят  дать  информацию  о </a:t>
            </a:r>
            <a:r>
              <a:rPr lang="ru-RU" sz="1400" dirty="0" smtClean="0"/>
              <a:t>карте</a:t>
            </a:r>
            <a:r>
              <a:rPr lang="ru-RU" sz="1400" dirty="0"/>
              <a:t>,  в  том  числе  указать  номер  кредитки  и  ее  ПИН-код,  отправив </a:t>
            </a:r>
            <a:r>
              <a:rPr lang="ru-RU" sz="1400" dirty="0" smtClean="0"/>
              <a:t>ответное </a:t>
            </a:r>
            <a:r>
              <a:rPr lang="ru-RU" sz="1400" dirty="0"/>
              <a:t>письмо или заполнив анкету на сайте, похожем на сайт банка-эмитента. </a:t>
            </a:r>
          </a:p>
          <a:p>
            <a:pPr algn="just"/>
            <a:r>
              <a:rPr lang="ru-RU" sz="1400" b="1" dirty="0" err="1" smtClean="0"/>
              <a:t>Вишинг</a:t>
            </a:r>
            <a:r>
              <a:rPr lang="ru-RU" sz="1400" b="1" dirty="0" smtClean="0"/>
              <a:t> </a:t>
            </a:r>
            <a:r>
              <a:rPr lang="ru-RU" sz="1400" b="1" dirty="0"/>
              <a:t>(голосовой </a:t>
            </a:r>
            <a:r>
              <a:rPr lang="ru-RU" sz="1400" b="1" dirty="0" err="1"/>
              <a:t>фишинг</a:t>
            </a:r>
            <a:r>
              <a:rPr lang="ru-RU" sz="1400" b="1" dirty="0"/>
              <a:t>) </a:t>
            </a:r>
            <a:r>
              <a:rPr lang="ru-RU" sz="1400" dirty="0"/>
              <a:t>–  сбор информации о номерах карт и счетов при </a:t>
            </a:r>
            <a:r>
              <a:rPr lang="ru-RU" sz="1400" dirty="0" smtClean="0"/>
              <a:t>помощи </a:t>
            </a:r>
            <a:r>
              <a:rPr lang="ru-RU" sz="1400" dirty="0"/>
              <a:t>моделирования звонка </a:t>
            </a:r>
            <a:r>
              <a:rPr lang="ru-RU" sz="1400" dirty="0" err="1" smtClean="0"/>
              <a:t>автоинформатора.Звонки</a:t>
            </a:r>
            <a:r>
              <a:rPr lang="ru-RU" sz="1400" dirty="0" smtClean="0"/>
              <a:t> </a:t>
            </a:r>
            <a:r>
              <a:rPr lang="ru-RU" sz="1400" dirty="0"/>
              <a:t>мошенников с просьбой погасить задолженность по кредиту, в ходе </a:t>
            </a:r>
            <a:r>
              <a:rPr lang="ru-RU" sz="1400" dirty="0" smtClean="0"/>
              <a:t>разговора  </a:t>
            </a:r>
            <a:r>
              <a:rPr lang="ru-RU" sz="1400" dirty="0"/>
              <a:t>пытаются  выяснить  данные  банковской  карты.  Банки  не </a:t>
            </a:r>
            <a:r>
              <a:rPr lang="ru-RU" sz="1400" dirty="0" smtClean="0"/>
              <a:t>присылают  </a:t>
            </a:r>
            <a:r>
              <a:rPr lang="ru-RU" sz="1400" dirty="0"/>
              <a:t>писем  и  не  звонят  на  телефоны  своих  клиентов  с  просьбой </a:t>
            </a:r>
            <a:r>
              <a:rPr lang="ru-RU" sz="1400" dirty="0" smtClean="0"/>
              <a:t>предоставить  </a:t>
            </a:r>
            <a:r>
              <a:rPr lang="ru-RU" sz="1400" dirty="0"/>
              <a:t>им  данные  счетов.  Если  такая  ситуация  произойдет,  вас </a:t>
            </a:r>
            <a:r>
              <a:rPr lang="ru-RU" sz="1400" dirty="0" smtClean="0"/>
              <a:t>попросят </a:t>
            </a:r>
            <a:r>
              <a:rPr lang="ru-RU" sz="1400" dirty="0"/>
              <a:t>приехать в банк лично</a:t>
            </a:r>
          </a:p>
        </p:txBody>
      </p:sp>
      <p:sp>
        <p:nvSpPr>
          <p:cNvPr id="3" name="TextBox 2"/>
          <p:cNvSpPr txBox="1"/>
          <p:nvPr/>
        </p:nvSpPr>
        <p:spPr>
          <a:xfrm>
            <a:off x="788366" y="862122"/>
            <a:ext cx="1655625" cy="369332"/>
          </a:xfrm>
          <a:prstGeom prst="rect">
            <a:avLst/>
          </a:prstGeom>
          <a:noFill/>
        </p:spPr>
        <p:txBody>
          <a:bodyPr wrap="square" rtlCol="0">
            <a:spAutoFit/>
          </a:bodyPr>
          <a:lstStyle/>
          <a:p>
            <a:r>
              <a:rPr lang="ru-RU" b="1" dirty="0" smtClean="0"/>
              <a:t>С картами:</a:t>
            </a:r>
            <a:endParaRPr lang="ru-RU" b="1" dirty="0"/>
          </a:p>
        </p:txBody>
      </p:sp>
    </p:spTree>
    <p:extLst>
      <p:ext uri="{BB962C8B-B14F-4D97-AF65-F5344CB8AC3E}">
        <p14:creationId xmlns:p14="http://schemas.microsoft.com/office/powerpoint/2010/main" val="3318126340"/>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11157358" y="6271421"/>
            <a:ext cx="776686" cy="365125"/>
          </a:xfrm>
        </p:spPr>
        <p:txBody>
          <a:bodyPr/>
          <a:lstStyle/>
          <a:p>
            <a:fld id="{D2262854-76B3-4C12-B0EA-DC0BF3BEA880}" type="slidenum">
              <a:rPr lang="ru-RU" smtClean="0">
                <a:solidFill>
                  <a:schemeClr val="tx1"/>
                </a:solidFill>
              </a:rPr>
              <a:pPr/>
              <a:t>13</a:t>
            </a:fld>
            <a:endParaRPr lang="ru-RU" dirty="0">
              <a:solidFill>
                <a:schemeClr val="tx1"/>
              </a:solidFill>
            </a:endParaRPr>
          </a:p>
        </p:txBody>
      </p:sp>
      <p:pic>
        <p:nvPicPr>
          <p:cNvPr id="7" name="Рисунок 6"/>
          <p:cNvPicPr>
            <a:picLocks noChangeAspect="1"/>
          </p:cNvPicPr>
          <p:nvPr/>
        </p:nvPicPr>
        <p:blipFill>
          <a:blip r:embed="rId2"/>
          <a:stretch>
            <a:fillRect/>
          </a:stretch>
        </p:blipFill>
        <p:spPr>
          <a:xfrm>
            <a:off x="1697470" y="1008777"/>
            <a:ext cx="8488392" cy="3370276"/>
          </a:xfrm>
          <a:prstGeom prst="rect">
            <a:avLst/>
          </a:prstGeom>
        </p:spPr>
        <p:style>
          <a:lnRef idx="2">
            <a:schemeClr val="accent6"/>
          </a:lnRef>
          <a:fillRef idx="1">
            <a:schemeClr val="lt1"/>
          </a:fillRef>
          <a:effectRef idx="0">
            <a:schemeClr val="accent6"/>
          </a:effectRef>
          <a:fontRef idx="minor">
            <a:schemeClr val="dk1"/>
          </a:fontRef>
        </p:style>
      </p:pic>
      <p:sp>
        <p:nvSpPr>
          <p:cNvPr id="9" name="Прямоугольник 8"/>
          <p:cNvSpPr/>
          <p:nvPr/>
        </p:nvSpPr>
        <p:spPr>
          <a:xfrm>
            <a:off x="665575" y="5009537"/>
            <a:ext cx="5086475" cy="126188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400" b="1" dirty="0" smtClean="0">
                <a:solidFill>
                  <a:srgbClr val="C00000"/>
                </a:solidFill>
              </a:rPr>
              <a:t>Видео, где настоящий (пойманный) мошенник показывает, как совершает звонки с целью наживы</a:t>
            </a:r>
          </a:p>
          <a:p>
            <a:r>
              <a:rPr lang="ru-RU" sz="1200" dirty="0" smtClean="0">
                <a:solidFill>
                  <a:srgbClr val="C00000"/>
                </a:solidFill>
              </a:rPr>
              <a:t> </a:t>
            </a:r>
            <a:r>
              <a:rPr lang="ru-RU" sz="1200" b="1" u="sng" dirty="0" smtClean="0">
                <a:solidFill>
                  <a:srgbClr val="0563C1"/>
                </a:solidFill>
                <a:ea typeface="Times New Roman" panose="02020603050405020304" pitchFamily="18" charset="0"/>
                <a:hlinkClick r:id="rId3"/>
              </a:rPr>
              <a:t>https</a:t>
            </a:r>
            <a:r>
              <a:rPr lang="ru-RU" sz="1200" b="1" u="sng" dirty="0">
                <a:solidFill>
                  <a:srgbClr val="0563C1"/>
                </a:solidFill>
                <a:ea typeface="Times New Roman" panose="02020603050405020304" pitchFamily="18" charset="0"/>
                <a:hlinkClick r:id="rId3"/>
              </a:rPr>
              <a:t>://</a:t>
            </a:r>
            <a:r>
              <a:rPr lang="ru-RU" sz="1200" b="1" u="sng" dirty="0" smtClean="0">
                <a:solidFill>
                  <a:srgbClr val="0563C1"/>
                </a:solidFill>
                <a:ea typeface="Times New Roman" panose="02020603050405020304" pitchFamily="18" charset="0"/>
                <a:hlinkClick r:id="rId3"/>
              </a:rPr>
              <a:t>youtu.be/Pa3HqtApQEU</a:t>
            </a:r>
            <a:endParaRPr lang="ru-RU" sz="1200" b="1" u="sng" dirty="0" smtClean="0">
              <a:solidFill>
                <a:srgbClr val="0563C1"/>
              </a:solidFill>
              <a:ea typeface="Times New Roman" panose="02020603050405020304" pitchFamily="18" charset="0"/>
            </a:endParaRPr>
          </a:p>
          <a:p>
            <a:endParaRPr lang="ru-RU" sz="1200" u="sng" dirty="0" smtClean="0">
              <a:solidFill>
                <a:srgbClr val="0563C1"/>
              </a:solidFill>
              <a:ea typeface="Times New Roman" panose="02020603050405020304" pitchFamily="18" charset="0"/>
            </a:endParaRPr>
          </a:p>
          <a:p>
            <a:r>
              <a:rPr lang="en-US" sz="1200" b="1" dirty="0">
                <a:ea typeface="Calibri" panose="020F0502020204030204" pitchFamily="34" charset="0"/>
                <a:hlinkClick r:id="rId4"/>
              </a:rPr>
              <a:t>https://</a:t>
            </a:r>
            <a:r>
              <a:rPr lang="en-US" sz="1200" b="1" dirty="0" smtClean="0">
                <a:ea typeface="Calibri" panose="020F0502020204030204" pitchFamily="34" charset="0"/>
                <a:hlinkClick r:id="rId4"/>
              </a:rPr>
              <a:t>ren.tv/news/v-rossii/827626-ne-beri-trubku-kak-ne-popastsia-na-ulovki-telefonnykh-moshennikov</a:t>
            </a:r>
            <a:endParaRPr lang="ru-RU" sz="1200" b="1" dirty="0">
              <a:ea typeface="Calibri" panose="020F0502020204030204" pitchFamily="34" charset="0"/>
            </a:endParaRPr>
          </a:p>
        </p:txBody>
      </p:sp>
      <p:sp>
        <p:nvSpPr>
          <p:cNvPr id="8" name="Прямоугольник 7"/>
          <p:cNvSpPr/>
          <p:nvPr/>
        </p:nvSpPr>
        <p:spPr>
          <a:xfrm>
            <a:off x="6272484" y="4510617"/>
            <a:ext cx="5322291" cy="907941"/>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ru-RU" sz="1500" b="1" dirty="0" smtClean="0">
                <a:solidFill>
                  <a:srgbClr val="C00000"/>
                </a:solidFill>
              </a:rPr>
              <a:t>Бесплатный курс. Как </a:t>
            </a:r>
            <a:r>
              <a:rPr lang="ru-RU" sz="1500" b="1" dirty="0">
                <a:solidFill>
                  <a:srgbClr val="C00000"/>
                </a:solidFill>
              </a:rPr>
              <a:t>защититься от </a:t>
            </a:r>
            <a:r>
              <a:rPr lang="ru-RU" sz="1500" b="1" dirty="0" smtClean="0">
                <a:solidFill>
                  <a:srgbClr val="C00000"/>
                </a:solidFill>
              </a:rPr>
              <a:t>мошенников</a:t>
            </a:r>
          </a:p>
          <a:p>
            <a:r>
              <a:rPr lang="en-US" sz="1200" dirty="0">
                <a:hlinkClick r:id="rId5"/>
              </a:rPr>
              <a:t>https://journal.tinkoff.ru/pro/bezopasnost</a:t>
            </a:r>
            <a:r>
              <a:rPr lang="en-US" sz="1200" dirty="0" smtClean="0">
                <a:hlinkClick r:id="rId5"/>
              </a:rPr>
              <a:t>/</a:t>
            </a:r>
            <a:endParaRPr lang="ru-RU" sz="1200" dirty="0" smtClean="0"/>
          </a:p>
          <a:p>
            <a:r>
              <a:rPr lang="ru-RU" sz="1500" b="1" dirty="0">
                <a:solidFill>
                  <a:srgbClr val="C00000"/>
                </a:solidFill>
              </a:rPr>
              <a:t>Мошенники придумали новую схему кражи данных россиян</a:t>
            </a:r>
          </a:p>
          <a:p>
            <a:r>
              <a:rPr lang="ru-RU" sz="1100" dirty="0">
                <a:hlinkClick r:id="rId6"/>
              </a:rPr>
              <a:t>https://news.mail.ru/incident/46311715/?</a:t>
            </a:r>
            <a:r>
              <a:rPr lang="ru-RU" sz="1100" dirty="0" smtClean="0">
                <a:hlinkClick r:id="rId6"/>
              </a:rPr>
              <a:t>frommail=1</a:t>
            </a:r>
            <a:endParaRPr lang="ru-RU" sz="1100" dirty="0"/>
          </a:p>
        </p:txBody>
      </p:sp>
      <p:sp>
        <p:nvSpPr>
          <p:cNvPr id="10" name="Прямоугольник 9"/>
          <p:cNvSpPr/>
          <p:nvPr/>
        </p:nvSpPr>
        <p:spPr>
          <a:xfrm>
            <a:off x="1321057" y="154697"/>
            <a:ext cx="10273718" cy="400110"/>
          </a:xfrm>
          <a:prstGeom prst="rect">
            <a:avLst/>
          </a:prstGeom>
        </p:spPr>
        <p:txBody>
          <a:bodyPr wrap="square">
            <a:spAutoFit/>
          </a:bodyPr>
          <a:lstStyle/>
          <a:p>
            <a:pPr algn="just"/>
            <a:r>
              <a:rPr lang="ru-RU" sz="2000" b="1" dirty="0" smtClean="0">
                <a:solidFill>
                  <a:srgbClr val="C00000"/>
                </a:solidFill>
              </a:rPr>
              <a:t>2. Классификация финансовых мошенничеств. По способу взаимодействия с «</a:t>
            </a:r>
            <a:r>
              <a:rPr lang="ru-RU" sz="2000" b="1" dirty="0">
                <a:solidFill>
                  <a:srgbClr val="C00000"/>
                </a:solidFill>
              </a:rPr>
              <a:t>ж</a:t>
            </a:r>
            <a:r>
              <a:rPr lang="ru-RU" sz="2000" b="1" dirty="0" smtClean="0">
                <a:solidFill>
                  <a:srgbClr val="C00000"/>
                </a:solidFill>
              </a:rPr>
              <a:t>ертвой»:</a:t>
            </a:r>
            <a:endParaRPr lang="ru-RU" sz="2000" b="1" dirty="0">
              <a:solidFill>
                <a:srgbClr val="C00000"/>
              </a:solidFill>
            </a:endParaRPr>
          </a:p>
        </p:txBody>
      </p:sp>
      <p:sp>
        <p:nvSpPr>
          <p:cNvPr id="5" name="TextBox 4"/>
          <p:cNvSpPr txBox="1"/>
          <p:nvPr/>
        </p:nvSpPr>
        <p:spPr>
          <a:xfrm>
            <a:off x="4496500" y="1113680"/>
            <a:ext cx="696286" cy="338554"/>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ru-RU" sz="1600" b="1" dirty="0" smtClean="0"/>
              <a:t>Типы</a:t>
            </a:r>
            <a:endParaRPr lang="ru-RU" sz="1600" b="1" dirty="0"/>
          </a:p>
        </p:txBody>
      </p:sp>
      <p:sp>
        <p:nvSpPr>
          <p:cNvPr id="11" name="Прямоугольник 10"/>
          <p:cNvSpPr/>
          <p:nvPr/>
        </p:nvSpPr>
        <p:spPr>
          <a:xfrm>
            <a:off x="7241959" y="5470830"/>
            <a:ext cx="3669162" cy="117910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pPr>
            <a:r>
              <a:rPr lang="ru-RU" sz="1400" b="1" dirty="0">
                <a:solidFill>
                  <a:srgbClr val="C00000"/>
                </a:solidFill>
                <a:ea typeface="Times New Roman" panose="02020603050405020304" pitchFamily="18" charset="0"/>
                <a:cs typeface="Times New Roman" panose="02020603050405020304" pitchFamily="18" charset="0"/>
              </a:rPr>
              <a:t>Осторожно, финансовые мошенники! Учим ребёнка распознавать их признаки и защищаться</a:t>
            </a:r>
            <a:endParaRPr lang="ru-RU" sz="1400" dirty="0">
              <a:ea typeface="Calibri" panose="020F0502020204030204" pitchFamily="34" charset="0"/>
              <a:cs typeface="Times New Roman" panose="02020603050405020304" pitchFamily="18" charset="0"/>
            </a:endParaRPr>
          </a:p>
          <a:p>
            <a:pPr algn="ctr">
              <a:lnSpc>
                <a:spcPct val="107000"/>
              </a:lnSpc>
            </a:pPr>
            <a:r>
              <a:rPr lang="en-US" sz="1200" b="1" u="sng" dirty="0">
                <a:solidFill>
                  <a:srgbClr val="0563C1"/>
                </a:solidFill>
                <a:ea typeface="Calibri" panose="020F0502020204030204" pitchFamily="34" charset="0"/>
                <a:cs typeface="Times New Roman" panose="02020603050405020304" pitchFamily="18" charset="0"/>
                <a:hlinkClick r:id="rId7"/>
              </a:rPr>
              <a:t>https://journal.open-broker.ru/personal-financial-planning/ostorozhno-finansovye-moshenniki</a:t>
            </a:r>
            <a:r>
              <a:rPr lang="en-US" sz="1200" b="1" u="sng" dirty="0" smtClean="0">
                <a:solidFill>
                  <a:srgbClr val="0563C1"/>
                </a:solidFill>
                <a:ea typeface="Calibri" panose="020F0502020204030204" pitchFamily="34" charset="0"/>
                <a:cs typeface="Times New Roman" panose="02020603050405020304" pitchFamily="18" charset="0"/>
                <a:hlinkClick r:id="rId7"/>
              </a:rPr>
              <a:t>/</a:t>
            </a:r>
            <a:endParaRPr lang="ru-RU" sz="1200" b="1" u="sng" dirty="0" smtClean="0">
              <a:solidFill>
                <a:srgbClr val="0563C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1530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2820" y="109052"/>
            <a:ext cx="11400156" cy="637568"/>
          </a:xfrm>
        </p:spPr>
        <p:txBody>
          <a:bodyPr>
            <a:noAutofit/>
          </a:bodyPr>
          <a:lstStyle/>
          <a:p>
            <a:r>
              <a:rPr lang="ru-RU" sz="2000" b="1" dirty="0">
                <a:solidFill>
                  <a:srgbClr val="C00000"/>
                </a:solidFill>
                <a:latin typeface="+mn-lt"/>
              </a:rPr>
              <a:t>3. Основные принципы противодействия фин. </a:t>
            </a:r>
            <a:r>
              <a:rPr lang="ru-RU" sz="2000" b="1" dirty="0" smtClean="0">
                <a:solidFill>
                  <a:srgbClr val="C00000"/>
                </a:solidFill>
                <a:latin typeface="+mn-lt"/>
              </a:rPr>
              <a:t>мошенникам</a:t>
            </a:r>
            <a:r>
              <a:rPr lang="ru-RU" sz="1400" b="1" dirty="0">
                <a:solidFill>
                  <a:schemeClr val="accent5">
                    <a:lumMod val="75000"/>
                  </a:schemeClr>
                </a:solidFill>
              </a:rPr>
              <a:t/>
            </a:r>
            <a:br>
              <a:rPr lang="ru-RU" sz="1400" b="1" dirty="0">
                <a:solidFill>
                  <a:schemeClr val="accent5">
                    <a:lumMod val="75000"/>
                  </a:schemeClr>
                </a:solidFill>
              </a:rPr>
            </a:br>
            <a:endParaRPr lang="ru-RU" sz="1400" b="1" dirty="0">
              <a:solidFill>
                <a:schemeClr val="accent3">
                  <a:lumMod val="75000"/>
                </a:schemeClr>
              </a:solidFill>
              <a:latin typeface="Arial" panose="020B0604020202020204" pitchFamily="34" charset="0"/>
              <a:cs typeface="Arial" panose="020B0604020202020204" pitchFamily="34" charset="0"/>
            </a:endParaRPr>
          </a:p>
        </p:txBody>
      </p:sp>
      <p:sp>
        <p:nvSpPr>
          <p:cNvPr id="7" name="TextBox 6"/>
          <p:cNvSpPr txBox="1"/>
          <p:nvPr/>
        </p:nvSpPr>
        <p:spPr>
          <a:xfrm>
            <a:off x="847288" y="1117337"/>
            <a:ext cx="10637240" cy="289310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sz="1400" b="1" dirty="0"/>
              <a:t>Осмотрительность при осуществлении действий на финансовом рынке </a:t>
            </a:r>
          </a:p>
          <a:p>
            <a:r>
              <a:rPr lang="ru-RU" sz="1400" dirty="0"/>
              <a:t>(например, изучите документы прежде чем подписывать)</a:t>
            </a:r>
          </a:p>
          <a:p>
            <a:pPr algn="ctr"/>
            <a:r>
              <a:rPr lang="ru-RU" sz="1400" b="1" dirty="0">
                <a:solidFill>
                  <a:srgbClr val="C00000"/>
                </a:solidFill>
              </a:rPr>
              <a:t>Принцип осмотрительности заключается в том, что перед тем, как заключать договор, передавать свои деньги кому-либо, важно убедиться в том, что вы не имеете дела с мошенником </a:t>
            </a:r>
          </a:p>
          <a:p>
            <a:endParaRPr lang="ru-RU" sz="1400" b="1" dirty="0" smtClean="0"/>
          </a:p>
          <a:p>
            <a:endParaRPr lang="ru-RU" sz="1400" b="1" dirty="0"/>
          </a:p>
          <a:p>
            <a:r>
              <a:rPr lang="ru-RU" sz="1400" b="1" dirty="0" smtClean="0"/>
              <a:t>Соблюдение </a:t>
            </a:r>
            <a:r>
              <a:rPr lang="ru-RU" sz="1400" b="1" dirty="0"/>
              <a:t>конфиденциальности (защита </a:t>
            </a:r>
            <a:r>
              <a:rPr lang="ru-RU" sz="1400" b="1" dirty="0" smtClean="0"/>
              <a:t>критически важной информации, </a:t>
            </a:r>
            <a:r>
              <a:rPr lang="ru-RU" sz="1400" dirty="0" smtClean="0"/>
              <a:t>например</a:t>
            </a:r>
            <a:r>
              <a:rPr lang="ru-RU" sz="1400" dirty="0" smtClean="0"/>
              <a:t>, прикройте </a:t>
            </a:r>
            <a:r>
              <a:rPr lang="ru-RU" sz="1400" dirty="0"/>
              <a:t>рукой карточку в банкомате</a:t>
            </a:r>
            <a:r>
              <a:rPr lang="ru-RU" sz="1400" dirty="0" smtClean="0"/>
              <a:t>)</a:t>
            </a:r>
          </a:p>
          <a:p>
            <a:pPr algn="ctr"/>
            <a:r>
              <a:rPr lang="ru-RU" sz="1400" b="1" dirty="0">
                <a:solidFill>
                  <a:srgbClr val="C00000"/>
                </a:solidFill>
              </a:rPr>
              <a:t>Принцип конфиденциальности заключается в том, что ни при каких условиях нельзя сообщать сторонним лицам информацию, позволяющую — совершить какие-либо действия с вашими финансами, а так же максимально обезопасить себя от несанкционированного получения злоумышленниками данной информации</a:t>
            </a:r>
          </a:p>
          <a:p>
            <a:endParaRPr lang="ru-RU" sz="1400" b="1" dirty="0"/>
          </a:p>
          <a:p>
            <a:endParaRPr lang="ru-RU" sz="1400" b="1" dirty="0"/>
          </a:p>
          <a:p>
            <a:r>
              <a:rPr lang="ru-RU" sz="1400" b="1" dirty="0"/>
              <a:t>Активное изучение законодательства в финансовой сфере и судебной </a:t>
            </a:r>
            <a:r>
              <a:rPr lang="ru-RU" sz="1400" b="1" dirty="0" smtClean="0"/>
              <a:t>практики  </a:t>
            </a:r>
            <a:endParaRPr lang="ru-RU" sz="1400" b="1" dirty="0"/>
          </a:p>
        </p:txBody>
      </p:sp>
      <p:sp>
        <p:nvSpPr>
          <p:cNvPr id="3" name="Номер слайда 2"/>
          <p:cNvSpPr>
            <a:spLocks noGrp="1"/>
          </p:cNvSpPr>
          <p:nvPr>
            <p:ph type="sldNum" sz="quarter" idx="12"/>
          </p:nvPr>
        </p:nvSpPr>
        <p:spPr>
          <a:xfrm>
            <a:off x="9660429" y="6296920"/>
            <a:ext cx="2133600" cy="365125"/>
          </a:xfrm>
        </p:spPr>
        <p:txBody>
          <a:bodyPr/>
          <a:lstStyle/>
          <a:p>
            <a:fld id="{86CB4B4D-7CA3-9044-876B-883B54F8677D}" type="slidenum">
              <a:rPr lang="ru-RU" smtClean="0">
                <a:solidFill>
                  <a:schemeClr val="tx1"/>
                </a:solidFill>
              </a:rPr>
              <a:t>14</a:t>
            </a:fld>
            <a:endParaRPr lang="ru-RU" dirty="0">
              <a:solidFill>
                <a:schemeClr val="tx1"/>
              </a:solidFill>
            </a:endParaRPr>
          </a:p>
        </p:txBody>
      </p:sp>
      <p:sp>
        <p:nvSpPr>
          <p:cNvPr id="6" name="Прямоугольник 5"/>
          <p:cNvSpPr/>
          <p:nvPr/>
        </p:nvSpPr>
        <p:spPr>
          <a:xfrm>
            <a:off x="4312420" y="4444557"/>
            <a:ext cx="2992073" cy="129266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1400" b="1" dirty="0" err="1"/>
              <a:t>Мишустин</a:t>
            </a:r>
            <a:r>
              <a:rPr lang="ru-RU" sz="1400" b="1" dirty="0"/>
              <a:t> призвал учиться выбирать </a:t>
            </a:r>
            <a:r>
              <a:rPr lang="ru-RU" sz="1400" b="1" dirty="0">
                <a:solidFill>
                  <a:srgbClr val="C00000"/>
                </a:solidFill>
              </a:rPr>
              <a:t>достоверные источники </a:t>
            </a:r>
            <a:r>
              <a:rPr lang="ru-RU" sz="1400" b="1" dirty="0" smtClean="0">
                <a:solidFill>
                  <a:srgbClr val="C00000"/>
                </a:solidFill>
              </a:rPr>
              <a:t>информации</a:t>
            </a:r>
          </a:p>
          <a:p>
            <a:pPr algn="ctr"/>
            <a:r>
              <a:rPr lang="en-US" sz="1200" dirty="0">
                <a:hlinkClick r:id="rId2"/>
              </a:rPr>
              <a:t>https://</a:t>
            </a:r>
            <a:r>
              <a:rPr lang="en-US" sz="1200" dirty="0" smtClean="0">
                <a:hlinkClick r:id="rId2"/>
              </a:rPr>
              <a:t>ria.ru/20210522/mishustin-1733440711.html?utm_source=yxnews&amp;utm_medium=desktop&amp;nw=1621772876000</a:t>
            </a:r>
            <a:endParaRPr lang="ru-RU" sz="1200" dirty="0" smtClean="0"/>
          </a:p>
        </p:txBody>
      </p:sp>
    </p:spTree>
    <p:extLst>
      <p:ext uri="{BB962C8B-B14F-4D97-AF65-F5344CB8AC3E}">
        <p14:creationId xmlns:p14="http://schemas.microsoft.com/office/powerpoint/2010/main" val="3024881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8811" y="980945"/>
            <a:ext cx="11090246" cy="466281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200" b="1" dirty="0">
                <a:hlinkClick r:id="rId2"/>
              </a:rPr>
              <a:t>http://04.rospotrebnadzor.ru/index.php/consumer-information/faq/3485-170920</a:t>
            </a:r>
            <a:endParaRPr lang="ru-RU" sz="1200" b="1" dirty="0"/>
          </a:p>
          <a:p>
            <a:pPr algn="just"/>
            <a:r>
              <a:rPr lang="ru-RU" sz="1500" b="1" dirty="0"/>
              <a:t>1. Прежде чем подписывать договор, прочтите его и получите полную информацию об условиях. Не покупайте то, чего не понимаете!</a:t>
            </a:r>
            <a:endParaRPr lang="ru-RU" sz="1500" dirty="0"/>
          </a:p>
          <a:p>
            <a:pPr algn="just"/>
            <a:r>
              <a:rPr lang="ru-RU" sz="1500" dirty="0"/>
              <a:t>Финансовая организация обязана подробно рассказать вам об услуге. Вы должны получить полную и достоверную информацию о следующих основных параметрах услуги:</a:t>
            </a:r>
          </a:p>
          <a:p>
            <a:pPr marL="285750" indent="-285750" algn="just">
              <a:buFont typeface="Wingdings" panose="05000000000000000000" pitchFamily="2" charset="2"/>
              <a:buChar char="Ø"/>
            </a:pPr>
            <a:r>
              <a:rPr lang="ru-RU" sz="1500" dirty="0"/>
              <a:t>с</a:t>
            </a:r>
            <a:r>
              <a:rPr lang="ru-RU" sz="1500" dirty="0" smtClean="0"/>
              <a:t>одержание </a:t>
            </a:r>
            <a:r>
              <a:rPr lang="ru-RU" sz="1500" dirty="0"/>
              <a:t>услуги</a:t>
            </a:r>
          </a:p>
          <a:p>
            <a:pPr marL="285750" indent="-285750" algn="just">
              <a:buFont typeface="Wingdings" panose="05000000000000000000" pitchFamily="2" charset="2"/>
              <a:buChar char="Ø"/>
            </a:pPr>
            <a:r>
              <a:rPr lang="ru-RU" sz="1500" dirty="0"/>
              <a:t>с</a:t>
            </a:r>
            <a:r>
              <a:rPr lang="ru-RU" sz="1500" dirty="0" smtClean="0"/>
              <a:t>умма </a:t>
            </a:r>
            <a:r>
              <a:rPr lang="ru-RU" sz="1500" dirty="0"/>
              <a:t>и сроки всех платежей, которые должны сделать вы и которые будут сделаны финансовой организацией в вашу пользу (в </a:t>
            </a:r>
            <a:r>
              <a:rPr lang="ru-RU" sz="1500" dirty="0" err="1"/>
              <a:t>т.ч</a:t>
            </a:r>
            <a:r>
              <a:rPr lang="ru-RU" sz="1500" dirty="0"/>
              <a:t>. за дополнительные/связанные услуги)</a:t>
            </a:r>
          </a:p>
          <a:p>
            <a:pPr marL="285750" indent="-285750" algn="just">
              <a:buFont typeface="Wingdings" panose="05000000000000000000" pitchFamily="2" charset="2"/>
              <a:buChar char="Ø"/>
            </a:pPr>
            <a:r>
              <a:rPr lang="ru-RU" sz="1500" dirty="0"/>
              <a:t>о</a:t>
            </a:r>
            <a:r>
              <a:rPr lang="ru-RU" sz="1500" dirty="0" smtClean="0"/>
              <a:t>бязательства </a:t>
            </a:r>
            <a:r>
              <a:rPr lang="ru-RU" sz="1500" dirty="0"/>
              <a:t>сторон по </a:t>
            </a:r>
            <a:r>
              <a:rPr lang="ru-RU" sz="1500" dirty="0" smtClean="0"/>
              <a:t>договору</a:t>
            </a:r>
            <a:endParaRPr lang="ru-RU" sz="1500" dirty="0"/>
          </a:p>
          <a:p>
            <a:pPr marL="285750" indent="-285750" algn="just">
              <a:buFont typeface="Wingdings" panose="05000000000000000000" pitchFamily="2" charset="2"/>
              <a:buChar char="Ø"/>
            </a:pPr>
            <a:r>
              <a:rPr lang="ru-RU" sz="1500" dirty="0"/>
              <a:t>ш</a:t>
            </a:r>
            <a:r>
              <a:rPr lang="ru-RU" sz="1500" dirty="0" smtClean="0"/>
              <a:t>трафы </a:t>
            </a:r>
            <a:r>
              <a:rPr lang="ru-RU" sz="1500" dirty="0"/>
              <a:t>и пени за невыполнение обязательств</a:t>
            </a:r>
          </a:p>
          <a:p>
            <a:pPr marL="285750" indent="-285750" algn="just">
              <a:buFont typeface="Wingdings" panose="05000000000000000000" pitchFamily="2" charset="2"/>
              <a:buChar char="Ø"/>
            </a:pPr>
            <a:r>
              <a:rPr lang="ru-RU" sz="1500" dirty="0"/>
              <a:t>р</a:t>
            </a:r>
            <a:r>
              <a:rPr lang="ru-RU" sz="1500" dirty="0" smtClean="0"/>
              <a:t>иски</a:t>
            </a:r>
            <a:r>
              <a:rPr lang="ru-RU" sz="1500" dirty="0"/>
              <a:t>, вероятности выигрышей и потерь</a:t>
            </a:r>
          </a:p>
          <a:p>
            <a:pPr marL="285750" indent="-285750" algn="just">
              <a:buFont typeface="Wingdings" panose="05000000000000000000" pitchFamily="2" charset="2"/>
              <a:buChar char="Ø"/>
            </a:pPr>
            <a:r>
              <a:rPr lang="ru-RU" sz="1500" dirty="0"/>
              <a:t>в</a:t>
            </a:r>
            <a:r>
              <a:rPr lang="ru-RU" sz="1500" dirty="0" smtClean="0"/>
              <a:t>озможность </a:t>
            </a:r>
            <a:r>
              <a:rPr lang="ru-RU" sz="1500" dirty="0"/>
              <a:t>досрочного прекращения сделки и связанные с этим потери</a:t>
            </a:r>
          </a:p>
          <a:p>
            <a:pPr marL="285750" indent="-285750" algn="just">
              <a:buFont typeface="Wingdings" panose="05000000000000000000" pitchFamily="2" charset="2"/>
              <a:buChar char="Ø"/>
            </a:pPr>
            <a:r>
              <a:rPr lang="ru-RU" sz="1500" dirty="0"/>
              <a:t>д</a:t>
            </a:r>
            <a:r>
              <a:rPr lang="ru-RU" sz="1500" dirty="0" smtClean="0"/>
              <a:t>етальная </a:t>
            </a:r>
            <a:r>
              <a:rPr lang="ru-RU" sz="1500" dirty="0"/>
              <a:t>процедура оказания услуги (от заявки до закрытия договора)</a:t>
            </a:r>
          </a:p>
          <a:p>
            <a:pPr algn="just"/>
            <a:r>
              <a:rPr lang="ru-RU" sz="1500" dirty="0"/>
              <a:t>Задавайте уточняющие вопросы, если вам непонятно что-то из объяснений сотрудника финансовой организации или неясен смысл каких-то выражений в документе. Вы не обязаны понимать все сразу или действовать быстро. Главное —</a:t>
            </a:r>
            <a:r>
              <a:rPr lang="ru-RU" sz="1500" dirty="0" smtClean="0"/>
              <a:t> </a:t>
            </a:r>
            <a:r>
              <a:rPr lang="ru-RU" sz="1500" dirty="0"/>
              <a:t>четко понимать суть и все основные детали вашей сделки</a:t>
            </a:r>
          </a:p>
          <a:p>
            <a:pPr algn="just"/>
            <a:r>
              <a:rPr lang="ru-RU" sz="1500" dirty="0"/>
              <a:t>Ваше право на раскрытие информации об условиях договора до момента его заключения защищено </a:t>
            </a:r>
            <a:r>
              <a:rPr lang="ru-RU" sz="1500" b="1" dirty="0"/>
              <a:t>Законом «О защите прав потребителей» (ст. </a:t>
            </a:r>
            <a:r>
              <a:rPr lang="ru-RU" sz="1500" b="1" dirty="0" smtClean="0"/>
              <a:t>10) </a:t>
            </a:r>
            <a:r>
              <a:rPr lang="en-US" sz="1200" b="1" dirty="0" smtClean="0">
                <a:hlinkClick r:id="rId3"/>
              </a:rPr>
              <a:t>http</a:t>
            </a:r>
            <a:r>
              <a:rPr lang="en-US" sz="1200" b="1" dirty="0">
                <a:hlinkClick r:id="rId3"/>
              </a:rPr>
              <a:t>://www.consultant.ru/document/cons_doc_LAW_305/e96b1cbe2a0795305a08c97b1a7f34ddab4ae908</a:t>
            </a:r>
            <a:r>
              <a:rPr lang="en-US" sz="1200" b="1" dirty="0" smtClean="0">
                <a:hlinkClick r:id="rId3"/>
              </a:rPr>
              <a:t>/</a:t>
            </a:r>
            <a:endParaRPr lang="ru-RU" sz="1500" b="1" dirty="0"/>
          </a:p>
          <a:p>
            <a:pPr algn="just"/>
            <a:r>
              <a:rPr lang="ru-RU" sz="1500" b="1" dirty="0" smtClean="0"/>
              <a:t>Курганская область сайт о защите прав </a:t>
            </a:r>
            <a:r>
              <a:rPr lang="en-US" sz="1200" b="1" dirty="0" smtClean="0">
                <a:hlinkClick r:id="rId4"/>
              </a:rPr>
              <a:t>http</a:t>
            </a:r>
            <a:r>
              <a:rPr lang="en-US" sz="1200" b="1" dirty="0">
                <a:hlinkClick r:id="rId4"/>
              </a:rPr>
              <a:t>://www.45.rospotrebnadzor.ru/378</a:t>
            </a:r>
            <a:endParaRPr lang="ru-RU" sz="1200" b="1" dirty="0" smtClean="0"/>
          </a:p>
          <a:p>
            <a:pPr algn="just"/>
            <a:r>
              <a:rPr lang="ru-RU" sz="1500" b="1" dirty="0" smtClean="0"/>
              <a:t>2</a:t>
            </a:r>
            <a:r>
              <a:rPr lang="ru-RU" sz="1500" b="1" dirty="0"/>
              <a:t>. Особое внимание обращайте на мелкий шрифт в </a:t>
            </a:r>
            <a:r>
              <a:rPr lang="ru-RU" sz="1500" b="1" dirty="0" smtClean="0"/>
              <a:t>документах</a:t>
            </a:r>
            <a:r>
              <a:rPr lang="ru-RU" sz="1500" dirty="0" smtClean="0"/>
              <a:t>  и так далее</a:t>
            </a:r>
            <a:r>
              <a:rPr lang="ru-RU" sz="1500" b="1" dirty="0" smtClean="0"/>
              <a:t>, </a:t>
            </a:r>
            <a:r>
              <a:rPr lang="ru-RU" sz="1500" b="1" dirty="0" smtClean="0">
                <a:solidFill>
                  <a:srgbClr val="FF0000"/>
                </a:solidFill>
              </a:rPr>
              <a:t>см. верхнюю ссылку Слайда</a:t>
            </a:r>
            <a:endParaRPr lang="ru-RU" sz="1500" dirty="0"/>
          </a:p>
        </p:txBody>
      </p:sp>
      <p:sp>
        <p:nvSpPr>
          <p:cNvPr id="3" name="Заголовок 2"/>
          <p:cNvSpPr>
            <a:spLocks noGrp="1"/>
          </p:cNvSpPr>
          <p:nvPr>
            <p:ph type="title"/>
          </p:nvPr>
        </p:nvSpPr>
        <p:spPr>
          <a:xfrm>
            <a:off x="176169" y="290359"/>
            <a:ext cx="12015831" cy="663185"/>
          </a:xfrm>
        </p:spPr>
        <p:txBody>
          <a:bodyPr>
            <a:normAutofit fontScale="90000"/>
          </a:bodyPr>
          <a:lstStyle/>
          <a:p>
            <a:r>
              <a:rPr lang="ru-RU" sz="2000" b="1" dirty="0">
                <a:solidFill>
                  <a:srgbClr val="C00000"/>
                </a:solidFill>
                <a:latin typeface="+mn-lt"/>
              </a:rPr>
              <a:t>3. Основные принципы противодействия фин. </a:t>
            </a:r>
            <a:r>
              <a:rPr lang="ru-RU" sz="2000" b="1" dirty="0" smtClean="0">
                <a:solidFill>
                  <a:srgbClr val="C00000"/>
                </a:solidFill>
                <a:latin typeface="+mn-lt"/>
              </a:rPr>
              <a:t>мошенникам.</a:t>
            </a:r>
            <a:r>
              <a:rPr lang="ru-RU" sz="2000" b="1" dirty="0" smtClean="0">
                <a:solidFill>
                  <a:schemeClr val="accent5">
                    <a:lumMod val="75000"/>
                  </a:schemeClr>
                </a:solidFill>
                <a:latin typeface="+mn-lt"/>
              </a:rPr>
              <a:t/>
            </a:r>
            <a:br>
              <a:rPr lang="ru-RU" sz="2000" b="1" dirty="0" smtClean="0">
                <a:solidFill>
                  <a:schemeClr val="accent5">
                    <a:lumMod val="75000"/>
                  </a:schemeClr>
                </a:solidFill>
                <a:latin typeface="+mn-lt"/>
              </a:rPr>
            </a:br>
            <a:r>
              <a:rPr lang="ru-RU" sz="1800" b="1" dirty="0" err="1" smtClean="0">
                <a:solidFill>
                  <a:schemeClr val="accent5">
                    <a:lumMod val="75000"/>
                  </a:schemeClr>
                </a:solidFill>
                <a:latin typeface="+mn-lt"/>
              </a:rPr>
              <a:t>Роспотребнадзор</a:t>
            </a:r>
            <a:r>
              <a:rPr lang="ru-RU" sz="1800" b="1" dirty="0" smtClean="0">
                <a:solidFill>
                  <a:schemeClr val="accent5">
                    <a:lumMod val="75000"/>
                  </a:schemeClr>
                </a:solidFill>
                <a:latin typeface="+mn-lt"/>
              </a:rPr>
              <a:t> </a:t>
            </a:r>
            <a:r>
              <a:rPr lang="ru-RU" sz="1800" b="1" dirty="0">
                <a:solidFill>
                  <a:schemeClr val="accent5">
                    <a:lumMod val="75000"/>
                  </a:schemeClr>
                </a:solidFill>
                <a:latin typeface="+mn-lt"/>
              </a:rPr>
              <a:t>—</a:t>
            </a:r>
            <a:r>
              <a:rPr lang="ru-RU" sz="1800" b="1" dirty="0" smtClean="0">
                <a:solidFill>
                  <a:schemeClr val="accent5">
                    <a:lumMod val="75000"/>
                  </a:schemeClr>
                </a:solidFill>
                <a:latin typeface="+mn-lt"/>
              </a:rPr>
              <a:t> 10 правил </a:t>
            </a:r>
            <a:r>
              <a:rPr lang="ru-RU" sz="1800" b="1" dirty="0">
                <a:solidFill>
                  <a:schemeClr val="accent5">
                    <a:lumMod val="75000"/>
                  </a:schemeClr>
                </a:solidFill>
                <a:latin typeface="+mn-lt"/>
              </a:rPr>
              <a:t>(разработки Республики Алтай) </a:t>
            </a:r>
            <a:r>
              <a:rPr lang="ru-RU" sz="1800" b="1" dirty="0" smtClean="0">
                <a:solidFill>
                  <a:schemeClr val="accent5">
                    <a:lumMod val="75000"/>
                  </a:schemeClr>
                </a:solidFill>
                <a:latin typeface="+mn-lt"/>
              </a:rPr>
              <a:t>подписания </a:t>
            </a:r>
            <a:r>
              <a:rPr lang="ru-RU" sz="1800" b="1" dirty="0">
                <a:solidFill>
                  <a:schemeClr val="accent5">
                    <a:lumMod val="75000"/>
                  </a:schemeClr>
                </a:solidFill>
                <a:latin typeface="+mn-lt"/>
              </a:rPr>
              <a:t>договора. </a:t>
            </a:r>
            <a:r>
              <a:rPr lang="ru-RU" sz="1800" b="1" dirty="0">
                <a:solidFill>
                  <a:srgbClr val="C00000"/>
                </a:solidFill>
                <a:latin typeface="+mn-lt"/>
              </a:rPr>
              <a:t>Принцип осмотрительности (внимательность</a:t>
            </a:r>
            <a:r>
              <a:rPr lang="ru-RU" sz="1800" b="1" dirty="0" smtClean="0">
                <a:solidFill>
                  <a:srgbClr val="C00000"/>
                </a:solidFill>
                <a:latin typeface="+mn-lt"/>
              </a:rPr>
              <a:t>)</a:t>
            </a:r>
            <a:r>
              <a:rPr lang="ru-RU" sz="1800" b="1" dirty="0">
                <a:solidFill>
                  <a:schemeClr val="accent5">
                    <a:lumMod val="75000"/>
                  </a:schemeClr>
                </a:solidFill>
              </a:rPr>
              <a:t/>
            </a:r>
            <a:br>
              <a:rPr lang="ru-RU" sz="1800" b="1" dirty="0">
                <a:solidFill>
                  <a:schemeClr val="accent5">
                    <a:lumMod val="75000"/>
                  </a:schemeClr>
                </a:solidFill>
              </a:rPr>
            </a:br>
            <a:endParaRPr lang="ru-RU" sz="1800" dirty="0"/>
          </a:p>
        </p:txBody>
      </p:sp>
      <p:sp>
        <p:nvSpPr>
          <p:cNvPr id="2" name="Номер слайда 1"/>
          <p:cNvSpPr>
            <a:spLocks noGrp="1"/>
          </p:cNvSpPr>
          <p:nvPr>
            <p:ph type="sldNum" sz="quarter" idx="12"/>
          </p:nvPr>
        </p:nvSpPr>
        <p:spPr>
          <a:xfrm>
            <a:off x="4311207" y="6475563"/>
            <a:ext cx="2056015" cy="306936"/>
          </a:xfrm>
        </p:spPr>
        <p:txBody>
          <a:bodyPr/>
          <a:lstStyle/>
          <a:p>
            <a:fld id="{86CB4B4D-7CA3-9044-876B-883B54F8677D}" type="slidenum">
              <a:rPr lang="ru-RU" smtClean="0">
                <a:solidFill>
                  <a:schemeClr val="tx1"/>
                </a:solidFill>
              </a:rPr>
              <a:t>15</a:t>
            </a:fld>
            <a:endParaRPr lang="ru-RU" dirty="0">
              <a:solidFill>
                <a:schemeClr val="tx1"/>
              </a:solidFill>
            </a:endParaRPr>
          </a:p>
        </p:txBody>
      </p:sp>
      <p:sp>
        <p:nvSpPr>
          <p:cNvPr id="4" name="Прямоугольник 3"/>
          <p:cNvSpPr/>
          <p:nvPr/>
        </p:nvSpPr>
        <p:spPr>
          <a:xfrm>
            <a:off x="4802697" y="2588094"/>
            <a:ext cx="3453469" cy="67710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sz="1300" b="1" dirty="0">
                <a:solidFill>
                  <a:srgbClr val="C00000"/>
                </a:solidFill>
                <a:ea typeface="Calibri" panose="020F0502020204030204" pitchFamily="34" charset="0"/>
              </a:rPr>
              <a:t>На что обращать внимание в договоре, чтобы вас не </a:t>
            </a:r>
            <a:r>
              <a:rPr lang="ru-RU" sz="1300" b="1" dirty="0" smtClean="0">
                <a:solidFill>
                  <a:srgbClr val="C00000"/>
                </a:solidFill>
                <a:ea typeface="Calibri" panose="020F0502020204030204" pitchFamily="34" charset="0"/>
              </a:rPr>
              <a:t>обманули </a:t>
            </a:r>
            <a:r>
              <a:rPr lang="ru-RU" sz="1200" u="sng" dirty="0">
                <a:solidFill>
                  <a:srgbClr val="0563C1"/>
                </a:solidFill>
                <a:ea typeface="Calibri" panose="020F0502020204030204" pitchFamily="34" charset="0"/>
                <a:cs typeface="Times New Roman" panose="02020603050405020304" pitchFamily="18" charset="0"/>
                <a:hlinkClick r:id="rId5"/>
              </a:rPr>
              <a:t>https://journal.tinkoff.ru/short/podpishi-proveray</a:t>
            </a:r>
            <a:r>
              <a:rPr lang="ru-RU" sz="1200" u="sng" dirty="0" smtClean="0">
                <a:solidFill>
                  <a:srgbClr val="0563C1"/>
                </a:solidFill>
                <a:ea typeface="Calibri" panose="020F0502020204030204" pitchFamily="34" charset="0"/>
                <a:cs typeface="Times New Roman" panose="02020603050405020304" pitchFamily="18" charset="0"/>
                <a:hlinkClick r:id="rId5"/>
              </a:rPr>
              <a:t>/</a:t>
            </a:r>
            <a:endParaRPr lang="ru-RU" sz="1200" u="sng" dirty="0" smtClean="0">
              <a:solidFill>
                <a:srgbClr val="0563C1"/>
              </a:solidFill>
              <a:ea typeface="Calibri" panose="020F0502020204030204" pitchFamily="34" charset="0"/>
              <a:cs typeface="Times New Roman" panose="02020603050405020304" pitchFamily="18" charset="0"/>
            </a:endParaRPr>
          </a:p>
        </p:txBody>
      </p:sp>
      <p:sp>
        <p:nvSpPr>
          <p:cNvPr id="5" name="Прямоугольник 4"/>
          <p:cNvSpPr/>
          <p:nvPr/>
        </p:nvSpPr>
        <p:spPr>
          <a:xfrm>
            <a:off x="8172276" y="3292603"/>
            <a:ext cx="3277299" cy="67710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sz="1200" dirty="0" smtClean="0">
                <a:solidFill>
                  <a:srgbClr val="FF0000"/>
                </a:solidFill>
                <a:hlinkClick r:id="rId6"/>
              </a:rPr>
              <a:t>https</a:t>
            </a:r>
            <a:r>
              <a:rPr lang="ru-RU" sz="1200" dirty="0">
                <a:solidFill>
                  <a:srgbClr val="FF0000"/>
                </a:solidFill>
                <a:hlinkClick r:id="rId6"/>
              </a:rPr>
              <a:t>://intpract.oc3.ru/</a:t>
            </a:r>
            <a:r>
              <a:rPr lang="ru-RU" sz="1200" dirty="0">
                <a:solidFill>
                  <a:srgbClr val="FF0000"/>
                </a:solidFill>
              </a:rPr>
              <a:t> </a:t>
            </a:r>
            <a:endParaRPr lang="ru-RU" sz="1200" dirty="0" smtClean="0">
              <a:solidFill>
                <a:srgbClr val="FF0000"/>
              </a:solidFill>
            </a:endParaRPr>
          </a:p>
          <a:p>
            <a:r>
              <a:rPr lang="ru-RU" sz="1300" b="1" dirty="0" smtClean="0">
                <a:solidFill>
                  <a:srgbClr val="C00000"/>
                </a:solidFill>
              </a:rPr>
              <a:t>Можно потренироваться как </a:t>
            </a:r>
            <a:r>
              <a:rPr lang="ru-RU" sz="1300" b="1" dirty="0">
                <a:solidFill>
                  <a:srgbClr val="C00000"/>
                </a:solidFill>
              </a:rPr>
              <a:t>правильно заключать финансовый договор</a:t>
            </a:r>
          </a:p>
        </p:txBody>
      </p:sp>
      <p:sp>
        <p:nvSpPr>
          <p:cNvPr id="6" name="Прямоугольник 5"/>
          <p:cNvSpPr/>
          <p:nvPr/>
        </p:nvSpPr>
        <p:spPr>
          <a:xfrm>
            <a:off x="448811" y="5643760"/>
            <a:ext cx="11190914" cy="738664"/>
          </a:xfrm>
          <a:prstGeom prst="rect">
            <a:avLst/>
          </a:prstGeom>
        </p:spPr>
        <p:txBody>
          <a:bodyPr wrap="square">
            <a:spAutoFit/>
          </a:bodyPr>
          <a:lstStyle/>
          <a:p>
            <a:pPr algn="just"/>
            <a:r>
              <a:rPr lang="ru-RU" sz="1400" b="1" dirty="0">
                <a:solidFill>
                  <a:srgbClr val="C00000"/>
                </a:solidFill>
              </a:rPr>
              <a:t>Общий информационный ресурс </a:t>
            </a:r>
            <a:r>
              <a:rPr lang="ru-RU" sz="1400" b="1" dirty="0" err="1">
                <a:solidFill>
                  <a:srgbClr val="C00000"/>
                </a:solidFill>
              </a:rPr>
              <a:t>Роспотребнадзора</a:t>
            </a:r>
            <a:r>
              <a:rPr lang="ru-RU" sz="1400" b="1" dirty="0">
                <a:solidFill>
                  <a:srgbClr val="C00000"/>
                </a:solidFill>
              </a:rPr>
              <a:t> </a:t>
            </a:r>
            <a:r>
              <a:rPr lang="en-US" sz="1200" b="1" dirty="0">
                <a:hlinkClick r:id="rId7"/>
              </a:rPr>
              <a:t>http://zpp.rospotrebnadzor.ru</a:t>
            </a:r>
            <a:r>
              <a:rPr lang="ru-RU" sz="1200" b="1" dirty="0"/>
              <a:t> </a:t>
            </a:r>
          </a:p>
          <a:p>
            <a:pPr algn="just"/>
            <a:r>
              <a:rPr lang="ru-RU" sz="1400" b="1" dirty="0">
                <a:solidFill>
                  <a:srgbClr val="C00000"/>
                </a:solidFill>
              </a:rPr>
              <a:t>Горячая линия по фин. услугам </a:t>
            </a:r>
            <a:r>
              <a:rPr lang="en-US" sz="1200" b="1" dirty="0">
                <a:hlinkClick r:id="rId8"/>
              </a:rPr>
              <a:t>http://rospotrebnadzor.ru/feedback/hotline.php</a:t>
            </a:r>
            <a:r>
              <a:rPr lang="ru-RU" sz="1200" b="1" dirty="0"/>
              <a:t> </a:t>
            </a:r>
            <a:r>
              <a:rPr lang="ru-RU" sz="1400" b="1" dirty="0">
                <a:solidFill>
                  <a:srgbClr val="C00000"/>
                </a:solidFill>
              </a:rPr>
              <a:t>Электронная приемная (общая) </a:t>
            </a:r>
            <a:r>
              <a:rPr lang="en-US" sz="1200" b="1" dirty="0">
                <a:hlinkClick r:id="rId9"/>
              </a:rPr>
              <a:t>https://rospotrebnabzor.ru/formrpn</a:t>
            </a:r>
            <a:endParaRPr lang="ru-RU" sz="1200" b="1" dirty="0"/>
          </a:p>
          <a:p>
            <a:pPr algn="just"/>
            <a:r>
              <a:rPr lang="ru-RU" sz="1400" b="1" dirty="0">
                <a:solidFill>
                  <a:srgbClr val="C00000"/>
                </a:solidFill>
              </a:rPr>
              <a:t>Приемная для потребителей фин. услуг </a:t>
            </a:r>
            <a:r>
              <a:rPr lang="ru-RU" sz="1200" b="1" dirty="0">
                <a:hlinkClick r:id="rId10"/>
              </a:rPr>
              <a:t>https://sdv.rospotrebnadzor.ru/</a:t>
            </a:r>
            <a:r>
              <a:rPr lang="ru-RU" sz="1200" b="1" dirty="0"/>
              <a:t> </a:t>
            </a:r>
            <a:r>
              <a:rPr lang="ru-RU" sz="1400" b="1" dirty="0">
                <a:solidFill>
                  <a:srgbClr val="C00000"/>
                </a:solidFill>
              </a:rPr>
              <a:t>Виртуальная приемная (общая</a:t>
            </a:r>
            <a:r>
              <a:rPr lang="ru-RU" sz="1400" dirty="0">
                <a:solidFill>
                  <a:srgbClr val="C00000"/>
                </a:solidFill>
              </a:rPr>
              <a:t>) </a:t>
            </a:r>
            <a:r>
              <a:rPr lang="en-US" sz="1200" b="1" dirty="0">
                <a:hlinkClick r:id="rId11"/>
              </a:rPr>
              <a:t>https://zpp.rospotrebnadzor.ru/Forum/Appeals/</a:t>
            </a:r>
            <a:r>
              <a:rPr lang="en-US" sz="1200" b="1" dirty="0"/>
              <a:t> </a:t>
            </a:r>
            <a:endParaRPr lang="ru-RU" sz="1200" b="1" dirty="0"/>
          </a:p>
        </p:txBody>
      </p:sp>
    </p:spTree>
    <p:extLst>
      <p:ext uri="{BB962C8B-B14F-4D97-AF65-F5344CB8AC3E}">
        <p14:creationId xmlns:p14="http://schemas.microsoft.com/office/powerpoint/2010/main" val="1823010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85894" y="93003"/>
            <a:ext cx="11291581" cy="813732"/>
          </a:xfrm>
        </p:spPr>
        <p:txBody>
          <a:bodyPr>
            <a:normAutofit fontScale="90000"/>
          </a:bodyPr>
          <a:lstStyle/>
          <a:p>
            <a:r>
              <a:rPr lang="ru-RU" sz="2200" b="1" dirty="0">
                <a:solidFill>
                  <a:srgbClr val="C00000"/>
                </a:solidFill>
                <a:latin typeface="+mn-lt"/>
              </a:rPr>
              <a:t>3. Основные принципы противодействия фин. </a:t>
            </a:r>
            <a:r>
              <a:rPr lang="ru-RU" sz="2200" b="1" dirty="0" smtClean="0">
                <a:solidFill>
                  <a:srgbClr val="C00000"/>
                </a:solidFill>
                <a:latin typeface="+mn-lt"/>
              </a:rPr>
              <a:t>мошенникам</a:t>
            </a:r>
            <a:r>
              <a:rPr lang="ru-RU" sz="1400" b="1" dirty="0" smtClean="0">
                <a:solidFill>
                  <a:schemeClr val="accent5">
                    <a:lumMod val="75000"/>
                  </a:schemeClr>
                </a:solidFill>
                <a:latin typeface="+mn-lt"/>
              </a:rPr>
              <a:t/>
            </a:r>
            <a:br>
              <a:rPr lang="ru-RU" sz="1400" b="1" dirty="0" smtClean="0">
                <a:solidFill>
                  <a:schemeClr val="accent5">
                    <a:lumMod val="75000"/>
                  </a:schemeClr>
                </a:solidFill>
                <a:latin typeface="+mn-lt"/>
              </a:rPr>
            </a:br>
            <a:r>
              <a:rPr lang="ru-RU" sz="1800" b="1" dirty="0" smtClean="0">
                <a:solidFill>
                  <a:schemeClr val="accent5">
                    <a:lumMod val="75000"/>
                  </a:schemeClr>
                </a:solidFill>
                <a:latin typeface="+mn-lt"/>
              </a:rPr>
              <a:t>Подписание </a:t>
            </a:r>
            <a:r>
              <a:rPr lang="ru-RU" sz="1800" b="1" dirty="0">
                <a:solidFill>
                  <a:schemeClr val="accent5">
                    <a:lumMod val="75000"/>
                  </a:schemeClr>
                </a:solidFill>
                <a:latin typeface="+mn-lt"/>
              </a:rPr>
              <a:t>договора. </a:t>
            </a:r>
            <a:r>
              <a:rPr lang="ru-RU" sz="1800" b="1" dirty="0" smtClean="0">
                <a:solidFill>
                  <a:srgbClr val="C00000"/>
                </a:solidFill>
                <a:latin typeface="+mn-lt"/>
              </a:rPr>
              <a:t>Принцип осмотрительности (внимательность)</a:t>
            </a:r>
            <a:r>
              <a:rPr lang="ru-RU" sz="1400" b="1" dirty="0">
                <a:solidFill>
                  <a:schemeClr val="accent5">
                    <a:lumMod val="75000"/>
                  </a:schemeClr>
                </a:solidFill>
              </a:rPr>
              <a:t/>
            </a:r>
            <a:br>
              <a:rPr lang="ru-RU" sz="1400" b="1" dirty="0">
                <a:solidFill>
                  <a:schemeClr val="accent5">
                    <a:lumMod val="75000"/>
                  </a:schemeClr>
                </a:solidFill>
              </a:rPr>
            </a:br>
            <a:endParaRPr lang="ru-RU" sz="1400" dirty="0"/>
          </a:p>
        </p:txBody>
      </p:sp>
      <p:sp>
        <p:nvSpPr>
          <p:cNvPr id="2" name="Номер слайда 1"/>
          <p:cNvSpPr>
            <a:spLocks noGrp="1"/>
          </p:cNvSpPr>
          <p:nvPr>
            <p:ph type="sldNum" sz="quarter" idx="12"/>
          </p:nvPr>
        </p:nvSpPr>
        <p:spPr>
          <a:xfrm>
            <a:off x="4311207" y="6475563"/>
            <a:ext cx="2056015" cy="306936"/>
          </a:xfrm>
        </p:spPr>
        <p:txBody>
          <a:bodyPr/>
          <a:lstStyle/>
          <a:p>
            <a:fld id="{86CB4B4D-7CA3-9044-876B-883B54F8677D}" type="slidenum">
              <a:rPr lang="ru-RU" smtClean="0">
                <a:solidFill>
                  <a:schemeClr val="tx1"/>
                </a:solidFill>
              </a:rPr>
              <a:t>16</a:t>
            </a:fld>
            <a:endParaRPr lang="ru-RU" dirty="0">
              <a:solidFill>
                <a:schemeClr val="tx1"/>
              </a:solidFill>
            </a:endParaRPr>
          </a:p>
        </p:txBody>
      </p:sp>
      <p:sp>
        <p:nvSpPr>
          <p:cNvPr id="8" name="TextBox 7"/>
          <p:cNvSpPr txBox="1"/>
          <p:nvPr/>
        </p:nvSpPr>
        <p:spPr>
          <a:xfrm>
            <a:off x="807221" y="1082904"/>
            <a:ext cx="10448925" cy="460126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ru-RU" sz="1500" b="1" dirty="0">
                <a:solidFill>
                  <a:schemeClr val="accent2">
                    <a:lumMod val="75000"/>
                  </a:schemeClr>
                </a:solidFill>
              </a:rPr>
              <a:t>	</a:t>
            </a:r>
            <a:r>
              <a:rPr lang="ru-RU" sz="1500" b="1" dirty="0" smtClean="0">
                <a:solidFill>
                  <a:schemeClr val="accent2">
                    <a:lumMod val="75000"/>
                  </a:schemeClr>
                </a:solidFill>
              </a:rPr>
              <a:t>Необходимо </a:t>
            </a:r>
            <a:r>
              <a:rPr lang="ru-RU" sz="1500" b="1" dirty="0">
                <a:solidFill>
                  <a:schemeClr val="accent2">
                    <a:lumMod val="75000"/>
                  </a:schemeClr>
                </a:solidFill>
              </a:rPr>
              <a:t>внимательно ознакомиться с условиями </a:t>
            </a:r>
            <a:r>
              <a:rPr lang="ru-RU" sz="1500" b="1" dirty="0" smtClean="0">
                <a:solidFill>
                  <a:schemeClr val="accent2">
                    <a:lumMod val="75000"/>
                  </a:schemeClr>
                </a:solidFill>
              </a:rPr>
              <a:t>договора</a:t>
            </a:r>
            <a:r>
              <a:rPr lang="ru-RU" sz="1500" b="1" dirty="0">
                <a:solidFill>
                  <a:schemeClr val="accent2">
                    <a:lumMod val="75000"/>
                  </a:schemeClr>
                </a:solidFill>
              </a:rPr>
              <a:t>	</a:t>
            </a:r>
          </a:p>
          <a:p>
            <a:pPr algn="just"/>
            <a:r>
              <a:rPr lang="ru-RU" sz="1500" b="1" dirty="0">
                <a:solidFill>
                  <a:schemeClr val="accent2">
                    <a:lumMod val="75000"/>
                  </a:schemeClr>
                </a:solidFill>
              </a:rPr>
              <a:t>	Все, кто предлагают финансовые услуги, обязаны предоставлять такую возможность, а также разъяснить все пункты договора, которые непонятны клиенту</a:t>
            </a:r>
          </a:p>
          <a:p>
            <a:pPr algn="just"/>
            <a:endParaRPr lang="ru-RU" sz="1500" b="1" dirty="0">
              <a:solidFill>
                <a:schemeClr val="accent2">
                  <a:lumMod val="75000"/>
                </a:schemeClr>
              </a:solidFill>
            </a:endParaRPr>
          </a:p>
          <a:p>
            <a:pPr algn="just"/>
            <a:r>
              <a:rPr lang="ru-RU" sz="1500" b="1" dirty="0">
                <a:solidFill>
                  <a:schemeClr val="accent2">
                    <a:lumMod val="75000"/>
                  </a:schemeClr>
                </a:solidFill>
              </a:rPr>
              <a:t>Если финансовый посредник не предоставляет этого, то он нарушает Закон защиты потребителя</a:t>
            </a:r>
          </a:p>
          <a:p>
            <a:pPr algn="just"/>
            <a:endParaRPr lang="ru-RU" sz="1500" b="1" dirty="0">
              <a:solidFill>
                <a:schemeClr val="accent2">
                  <a:lumMod val="75000"/>
                </a:schemeClr>
              </a:solidFill>
            </a:endParaRPr>
          </a:p>
          <a:p>
            <a:pPr lvl="0" algn="l"/>
            <a:r>
              <a:rPr lang="ru-RU" sz="1500" b="1" dirty="0" smtClean="0">
                <a:solidFill>
                  <a:srgbClr val="FF0000"/>
                </a:solidFill>
              </a:rPr>
              <a:t>Основные </a:t>
            </a:r>
            <a:r>
              <a:rPr lang="ru-RU" sz="1500" b="1" dirty="0">
                <a:solidFill>
                  <a:srgbClr val="FF0000"/>
                </a:solidFill>
              </a:rPr>
              <a:t>права потребителя в соответствии с законом о защите прав потребителя:</a:t>
            </a:r>
            <a:endParaRPr lang="ru-RU" sz="1500" dirty="0">
              <a:solidFill>
                <a:srgbClr val="FF0000"/>
              </a:solidFill>
            </a:endParaRPr>
          </a:p>
          <a:p>
            <a:pPr lvl="0" algn="l"/>
            <a:r>
              <a:rPr lang="ru-RU" sz="1500" dirty="0"/>
              <a:t>право на безопасность товара</a:t>
            </a:r>
          </a:p>
          <a:p>
            <a:pPr lvl="0" algn="l"/>
            <a:r>
              <a:rPr lang="ru-RU" sz="1500" dirty="0"/>
              <a:t>право на информацию об изготовителе (исполнителе)   и о товарах</a:t>
            </a:r>
          </a:p>
          <a:p>
            <a:pPr lvl="0" algn="l"/>
            <a:r>
              <a:rPr lang="ru-RU" sz="1500" dirty="0"/>
              <a:t>право на обнаружение в товаре недостатков </a:t>
            </a:r>
          </a:p>
          <a:p>
            <a:pPr lvl="0" algn="l"/>
            <a:r>
              <a:rPr lang="ru-RU" sz="1500" dirty="0"/>
              <a:t>право на обмен товаров ненадлежащего качества</a:t>
            </a:r>
          </a:p>
          <a:p>
            <a:pPr lvl="0" algn="l"/>
            <a:r>
              <a:rPr lang="ru-RU" sz="1500" u="sng" dirty="0"/>
              <a:t>все выше перечисленное </a:t>
            </a:r>
            <a:endParaRPr lang="ru-RU" sz="1500" b="1" dirty="0">
              <a:solidFill>
                <a:schemeClr val="accent2">
                  <a:lumMod val="75000"/>
                </a:schemeClr>
              </a:solidFill>
            </a:endParaRPr>
          </a:p>
          <a:p>
            <a:pPr algn="just"/>
            <a:endParaRPr lang="ru-RU" sz="1500" b="1" dirty="0"/>
          </a:p>
          <a:p>
            <a:pPr algn="just"/>
            <a:r>
              <a:rPr lang="ru-RU" sz="1500" dirty="0"/>
              <a:t>	Перед заключением договора у вас должно сложиться полное понимание того, как именно будет оказываться услуга, сколько она будет стоить, как будет происходить взаимодействие с банком или другой финансовой компанией, как будут осуществляться выплаты денежных средств, какие налоги необходимо будет </a:t>
            </a:r>
            <a:r>
              <a:rPr lang="ru-RU" sz="1500" dirty="0" smtClean="0"/>
              <a:t>заплатить</a:t>
            </a:r>
          </a:p>
          <a:p>
            <a:pPr algn="just"/>
            <a:endParaRPr lang="ru-RU" sz="1400" b="1" dirty="0" smtClean="0"/>
          </a:p>
          <a:p>
            <a:pPr algn="just"/>
            <a:r>
              <a:rPr lang="ru-RU" sz="1400" b="1" dirty="0" smtClean="0"/>
              <a:t>Вековая </a:t>
            </a:r>
            <a:r>
              <a:rPr lang="ru-RU" sz="1400" b="1" dirty="0"/>
              <a:t>кабала: женщина-дворник стала владельцем липовой фирмы и задолжала миллиарды. Чтобы расплатиться с чужими кредитами, ей пришлось бы гасить долг почти 22 тыс. лет</a:t>
            </a:r>
            <a:endParaRPr lang="ru-RU" sz="1400" b="1" dirty="0">
              <a:solidFill>
                <a:schemeClr val="accent2">
                  <a:lumMod val="75000"/>
                </a:schemeClr>
              </a:solidFill>
            </a:endParaRPr>
          </a:p>
          <a:p>
            <a:pPr algn="just"/>
            <a:r>
              <a:rPr lang="en-US" sz="1200" b="1" dirty="0">
                <a:hlinkClick r:id="rId2"/>
              </a:rPr>
              <a:t>https://</a:t>
            </a:r>
            <a:r>
              <a:rPr lang="en-US" sz="1200" b="1" dirty="0" smtClean="0">
                <a:hlinkClick r:id="rId2"/>
              </a:rPr>
              <a:t>iz.ru/909276/anastasiia-chepovskaia/vekovaia-kabala-zhenshchina-dvornik-stala-vladeltcem-lipovoi-firmy-i-zadolzhala-milliardy</a:t>
            </a:r>
            <a:endParaRPr lang="ru-RU" sz="1200" b="1" dirty="0">
              <a:solidFill>
                <a:schemeClr val="accent2">
                  <a:lumMod val="75000"/>
                </a:schemeClr>
              </a:solidFill>
            </a:endParaRPr>
          </a:p>
        </p:txBody>
      </p:sp>
    </p:spTree>
    <p:extLst>
      <p:ext uri="{BB962C8B-B14F-4D97-AF65-F5344CB8AC3E}">
        <p14:creationId xmlns:p14="http://schemas.microsoft.com/office/powerpoint/2010/main" val="1106460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2027" y="33556"/>
            <a:ext cx="11316748" cy="669056"/>
          </a:xfrm>
        </p:spPr>
        <p:txBody>
          <a:bodyPr>
            <a:normAutofit/>
          </a:bodyPr>
          <a:lstStyle/>
          <a:p>
            <a:r>
              <a:rPr lang="ru-RU" sz="1800" b="1" dirty="0" smtClean="0">
                <a:solidFill>
                  <a:srgbClr val="C00000"/>
                </a:solidFill>
                <a:latin typeface="+mn-lt"/>
              </a:rPr>
              <a:t>3. </a:t>
            </a:r>
            <a:r>
              <a:rPr lang="ru-RU" sz="1800" b="1" dirty="0">
                <a:solidFill>
                  <a:srgbClr val="C00000"/>
                </a:solidFill>
                <a:latin typeface="+mn-lt"/>
              </a:rPr>
              <a:t>Основные принципы противодействия фин. </a:t>
            </a:r>
            <a:r>
              <a:rPr lang="ru-RU" sz="1800" b="1" dirty="0" smtClean="0">
                <a:solidFill>
                  <a:srgbClr val="C00000"/>
                </a:solidFill>
                <a:latin typeface="+mn-lt"/>
              </a:rPr>
              <a:t>мошенникам</a:t>
            </a:r>
            <a:r>
              <a:rPr lang="ru-RU" sz="1800" b="1" dirty="0" smtClean="0">
                <a:solidFill>
                  <a:schemeClr val="accent5">
                    <a:lumMod val="75000"/>
                  </a:schemeClr>
                </a:solidFill>
                <a:latin typeface="+mn-lt"/>
              </a:rPr>
              <a:t/>
            </a:r>
            <a:br>
              <a:rPr lang="ru-RU" sz="1800" b="1" dirty="0" smtClean="0">
                <a:solidFill>
                  <a:schemeClr val="accent5">
                    <a:lumMod val="75000"/>
                  </a:schemeClr>
                </a:solidFill>
                <a:latin typeface="+mn-lt"/>
              </a:rPr>
            </a:br>
            <a:r>
              <a:rPr lang="ru-RU" sz="1600" b="1" dirty="0" smtClean="0">
                <a:solidFill>
                  <a:schemeClr val="accent5">
                    <a:lumMod val="75000"/>
                  </a:schemeClr>
                </a:solidFill>
                <a:latin typeface="+mn-lt"/>
              </a:rPr>
              <a:t>Верный адрес сайта. Проверьте, </a:t>
            </a:r>
            <a:r>
              <a:rPr lang="ru-RU" sz="1600" b="1" dirty="0" smtClean="0">
                <a:solidFill>
                  <a:srgbClr val="C00000"/>
                </a:solidFill>
                <a:latin typeface="+mn-lt"/>
              </a:rPr>
              <a:t>с</a:t>
            </a:r>
            <a:r>
              <a:rPr lang="ru-RU" sz="1600" b="1" dirty="0" smtClean="0">
                <a:solidFill>
                  <a:srgbClr val="C00000"/>
                </a:solidFill>
                <a:latin typeface="+mn-lt"/>
              </a:rPr>
              <a:t>облюдайте осмотрительность</a:t>
            </a:r>
            <a:endParaRPr lang="ru-RU" sz="1600" b="1" dirty="0">
              <a:solidFill>
                <a:srgbClr val="C00000"/>
              </a:solidFill>
              <a:latin typeface="+mn-lt"/>
            </a:endParaRPr>
          </a:p>
        </p:txBody>
      </p:sp>
      <p:sp>
        <p:nvSpPr>
          <p:cNvPr id="3" name="Номер слайда 2"/>
          <p:cNvSpPr>
            <a:spLocks noGrp="1"/>
          </p:cNvSpPr>
          <p:nvPr>
            <p:ph type="sldNum" sz="quarter" idx="12"/>
          </p:nvPr>
        </p:nvSpPr>
        <p:spPr>
          <a:xfrm>
            <a:off x="11379956" y="6489040"/>
            <a:ext cx="561482" cy="299148"/>
          </a:xfrm>
        </p:spPr>
        <p:txBody>
          <a:bodyPr/>
          <a:lstStyle/>
          <a:p>
            <a:fld id="{D2262854-76B3-4C12-B0EA-DC0BF3BEA880}" type="slidenum">
              <a:rPr lang="ru-RU" smtClean="0">
                <a:solidFill>
                  <a:schemeClr val="tx1"/>
                </a:solidFill>
              </a:rPr>
              <a:pPr/>
              <a:t>17</a:t>
            </a:fld>
            <a:endParaRPr lang="ru-RU" dirty="0">
              <a:solidFill>
                <a:schemeClr val="tx1"/>
              </a:solidFill>
            </a:endParaRPr>
          </a:p>
        </p:txBody>
      </p:sp>
      <p:sp>
        <p:nvSpPr>
          <p:cNvPr id="7" name="TextBox 6"/>
          <p:cNvSpPr txBox="1"/>
          <p:nvPr/>
        </p:nvSpPr>
        <p:spPr>
          <a:xfrm>
            <a:off x="262027" y="945228"/>
            <a:ext cx="4819927" cy="892552"/>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ru-RU" sz="1300" b="1" dirty="0" smtClean="0">
                <a:solidFill>
                  <a:srgbClr val="C00000"/>
                </a:solidFill>
              </a:rPr>
              <a:t>Необходимо удостоверится</a:t>
            </a:r>
            <a:r>
              <a:rPr lang="ru-RU" sz="1300" b="1" dirty="0">
                <a:solidFill>
                  <a:srgbClr val="C00000"/>
                </a:solidFill>
              </a:rPr>
              <a:t>, что находитесь на правильном ресурсе, прежде, чем вводить конфиденциальные </a:t>
            </a:r>
            <a:r>
              <a:rPr lang="ru-RU" sz="1300" b="1" dirty="0" smtClean="0">
                <a:solidFill>
                  <a:srgbClr val="C00000"/>
                </a:solidFill>
              </a:rPr>
              <a:t>данные</a:t>
            </a:r>
          </a:p>
          <a:p>
            <a:pPr algn="ctr"/>
            <a:r>
              <a:rPr lang="ru-RU" sz="1300" b="1" dirty="0" smtClean="0">
                <a:solidFill>
                  <a:srgbClr val="C00000"/>
                </a:solidFill>
              </a:rPr>
              <a:t>«ЗАМОЧЕК» в командной строке браузера </a:t>
            </a:r>
            <a:r>
              <a:rPr lang="ru-RU" sz="1300" b="1" dirty="0">
                <a:solidFill>
                  <a:srgbClr val="C00000"/>
                </a:solidFill>
              </a:rPr>
              <a:t>—</a:t>
            </a:r>
            <a:r>
              <a:rPr lang="ru-RU" sz="1300" b="1" dirty="0" smtClean="0">
                <a:solidFill>
                  <a:srgbClr val="C00000"/>
                </a:solidFill>
              </a:rPr>
              <a:t> </a:t>
            </a:r>
            <a:r>
              <a:rPr lang="ru-RU" sz="1300" b="1" dirty="0">
                <a:solidFill>
                  <a:srgbClr val="C00000"/>
                </a:solidFill>
              </a:rPr>
              <a:t>ЕЩЕ ОДНО </a:t>
            </a:r>
            <a:r>
              <a:rPr lang="ru-RU" sz="1300" b="1" dirty="0" smtClean="0">
                <a:solidFill>
                  <a:srgbClr val="C00000"/>
                </a:solidFill>
              </a:rPr>
              <a:t>ПОДТВЕРЖДЕНИЕ </a:t>
            </a:r>
            <a:r>
              <a:rPr lang="ru-RU" sz="1300" b="1" dirty="0">
                <a:solidFill>
                  <a:srgbClr val="C00000"/>
                </a:solidFill>
              </a:rPr>
              <a:t>, ЧТО САЙТ НАДЕЖЕН</a:t>
            </a:r>
            <a:endParaRPr lang="en-US" sz="1300" dirty="0"/>
          </a:p>
        </p:txBody>
      </p:sp>
      <p:pic>
        <p:nvPicPr>
          <p:cNvPr id="10" name="Рисунок 9"/>
          <p:cNvPicPr>
            <a:picLocks noChangeAspect="1"/>
          </p:cNvPicPr>
          <p:nvPr/>
        </p:nvPicPr>
        <p:blipFill>
          <a:blip r:embed="rId2"/>
          <a:stretch>
            <a:fillRect/>
          </a:stretch>
        </p:blipFill>
        <p:spPr>
          <a:xfrm>
            <a:off x="262027" y="2035552"/>
            <a:ext cx="4755748" cy="2668360"/>
          </a:xfrm>
          <a:prstGeom prst="rect">
            <a:avLst/>
          </a:prstGeom>
        </p:spPr>
        <p:style>
          <a:lnRef idx="2">
            <a:schemeClr val="accent6"/>
          </a:lnRef>
          <a:fillRef idx="1">
            <a:schemeClr val="lt1"/>
          </a:fillRef>
          <a:effectRef idx="0">
            <a:schemeClr val="accent6"/>
          </a:effectRef>
          <a:fontRef idx="minor">
            <a:schemeClr val="dk1"/>
          </a:fontRef>
        </p:style>
      </p:pic>
      <p:sp>
        <p:nvSpPr>
          <p:cNvPr id="11" name="TextBox 10"/>
          <p:cNvSpPr txBox="1"/>
          <p:nvPr/>
        </p:nvSpPr>
        <p:spPr>
          <a:xfrm>
            <a:off x="6423202" y="866828"/>
            <a:ext cx="4956754" cy="3385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ru-RU" sz="1600" dirty="0">
                <a:solidFill>
                  <a:srgbClr val="C00000"/>
                </a:solidFill>
              </a:rPr>
              <a:t>В поисковике Яндекс у сайта стоит </a:t>
            </a:r>
            <a:r>
              <a:rPr lang="ru-RU" sz="1600" dirty="0" smtClean="0">
                <a:solidFill>
                  <a:srgbClr val="C00000"/>
                </a:solidFill>
              </a:rPr>
              <a:t>«галочка </a:t>
            </a:r>
            <a:r>
              <a:rPr lang="ru-RU" sz="1600" dirty="0">
                <a:solidFill>
                  <a:srgbClr val="C00000"/>
                </a:solidFill>
              </a:rPr>
              <a:t>и ЦБ </a:t>
            </a:r>
            <a:r>
              <a:rPr lang="ru-RU" sz="1600" dirty="0" smtClean="0">
                <a:solidFill>
                  <a:srgbClr val="C00000"/>
                </a:solidFill>
              </a:rPr>
              <a:t>РФ»</a:t>
            </a:r>
            <a:endParaRPr lang="en-US" sz="1600" dirty="0"/>
          </a:p>
        </p:txBody>
      </p:sp>
      <p:pic>
        <p:nvPicPr>
          <p:cNvPr id="12" name="Рисунок 11"/>
          <p:cNvPicPr>
            <a:picLocks noChangeAspect="1"/>
          </p:cNvPicPr>
          <p:nvPr/>
        </p:nvPicPr>
        <p:blipFill>
          <a:blip r:embed="rId3"/>
          <a:stretch>
            <a:fillRect/>
          </a:stretch>
        </p:blipFill>
        <p:spPr>
          <a:xfrm>
            <a:off x="6572318" y="1410990"/>
            <a:ext cx="5143363" cy="1916579"/>
          </a:xfrm>
          <a:prstGeom prst="rect">
            <a:avLst/>
          </a:prstGeom>
          <a:ln/>
        </p:spPr>
        <p:style>
          <a:lnRef idx="2">
            <a:schemeClr val="accent6"/>
          </a:lnRef>
          <a:fillRef idx="1">
            <a:schemeClr val="lt1"/>
          </a:fillRef>
          <a:effectRef idx="0">
            <a:schemeClr val="accent6"/>
          </a:effectRef>
          <a:fontRef idx="minor">
            <a:schemeClr val="dk1"/>
          </a:fontRef>
        </p:style>
      </p:pic>
      <p:sp>
        <p:nvSpPr>
          <p:cNvPr id="4" name="Прямоугольник 3"/>
          <p:cNvSpPr/>
          <p:nvPr/>
        </p:nvSpPr>
        <p:spPr>
          <a:xfrm>
            <a:off x="5323981" y="3565171"/>
            <a:ext cx="6519427" cy="286232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fontAlgn="base"/>
            <a:r>
              <a:rPr lang="ru-RU" sz="1200" dirty="0"/>
              <a:t>Новым толчком послужила деятельность тех самых организаций в Интернете, куда за последний год перебрались все, кто только мог. Нужно ли говорить, что перед </a:t>
            </a:r>
            <a:r>
              <a:rPr lang="ru-RU" sz="1200" dirty="0" err="1"/>
              <a:t>ковидным</a:t>
            </a:r>
            <a:r>
              <a:rPr lang="ru-RU" sz="1200" dirty="0"/>
              <a:t> 2020 годом, поле это оказалось совершенно «не паханным», а потому и служило определенный отрезок времени настоящим раздольем для различного рода махинаторов и мошенников, пытающихся нажиться на «запертых» в квартирах граждан. Только за период 2019 года Банком России было выявлено более 80,481 тыс. доменов </a:t>
            </a:r>
            <a:r>
              <a:rPr lang="ru-RU" sz="1200" dirty="0" err="1"/>
              <a:t>фишинговой</a:t>
            </a:r>
            <a:r>
              <a:rPr lang="ru-RU" sz="1200" dirty="0"/>
              <a:t> направленности и 1,746 адресов организаций, которые осуществляют свою финансовую деятельность </a:t>
            </a:r>
            <a:r>
              <a:rPr lang="ru-RU" sz="1200" dirty="0" smtClean="0"/>
              <a:t>незаконно. </a:t>
            </a:r>
            <a:r>
              <a:rPr lang="ru-RU" sz="1200" b="1" dirty="0" smtClean="0"/>
              <a:t>Собственно</a:t>
            </a:r>
            <a:r>
              <a:rPr lang="ru-RU" sz="1200" b="1" dirty="0"/>
              <a:t>, после подобных исследований, в том же 2019 году, сервисом «Яндекс» и была запущенна специальная регистрационная форма (так называемая маркировка), которая должна была быть присвоена каждой легальной и добросовестной финансовой организации. Но тогда это распространялось лишь на крупные бренды, фирменные магазины, авиакомпании, посольства и сами сервисы поисковой системы. Сегодня же система собирается внедриться куда глубже</a:t>
            </a:r>
            <a:r>
              <a:rPr lang="ru-RU" sz="1200" b="1" dirty="0" smtClean="0"/>
              <a:t>.</a:t>
            </a:r>
          </a:p>
          <a:p>
            <a:pPr fontAlgn="base"/>
            <a:r>
              <a:rPr lang="en-US" sz="1200" dirty="0">
                <a:hlinkClick r:id="rId4"/>
              </a:rPr>
              <a:t>http://</a:t>
            </a:r>
            <a:r>
              <a:rPr lang="en-US" sz="1200" dirty="0" smtClean="0">
                <a:hlinkClick r:id="rId4"/>
              </a:rPr>
              <a:t>www.finpotrebsouz.ru/novosti-i-sobytiya/novyj-resurs4/seti-dlya-chernyh-finansistov-kak-cb-boretsya-s-nelegalnymi-finansovymi-organizaciyami</a:t>
            </a:r>
            <a:endParaRPr lang="ru-RU" sz="1200" dirty="0"/>
          </a:p>
        </p:txBody>
      </p:sp>
      <p:sp>
        <p:nvSpPr>
          <p:cNvPr id="5" name="Прямоугольник 4"/>
          <p:cNvSpPr/>
          <p:nvPr/>
        </p:nvSpPr>
        <p:spPr>
          <a:xfrm>
            <a:off x="265547" y="4815761"/>
            <a:ext cx="4707457" cy="167327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07000"/>
              </a:lnSpc>
            </a:pPr>
            <a:r>
              <a:rPr lang="ru-RU" sz="1200" b="1" dirty="0" err="1">
                <a:solidFill>
                  <a:srgbClr val="C00000"/>
                </a:solidFill>
              </a:rPr>
              <a:t>How</a:t>
            </a:r>
            <a:r>
              <a:rPr lang="ru-RU" sz="1200" b="1" dirty="0">
                <a:solidFill>
                  <a:srgbClr val="C00000"/>
                </a:solidFill>
              </a:rPr>
              <a:t> </a:t>
            </a:r>
            <a:r>
              <a:rPr lang="ru-RU" sz="1200" b="1" dirty="0" err="1">
                <a:solidFill>
                  <a:srgbClr val="C00000"/>
                </a:solidFill>
              </a:rPr>
              <a:t>much</a:t>
            </a:r>
            <a:r>
              <a:rPr lang="ru-RU" sz="1200" b="1" dirty="0">
                <a:solidFill>
                  <a:srgbClr val="C00000"/>
                </a:solidFill>
              </a:rPr>
              <a:t> </a:t>
            </a:r>
            <a:r>
              <a:rPr lang="ru-RU" sz="1200" b="1" dirty="0" err="1">
                <a:solidFill>
                  <a:srgbClr val="C00000"/>
                </a:solidFill>
              </a:rPr>
              <a:t>is</a:t>
            </a:r>
            <a:r>
              <a:rPr lang="ru-RU" sz="1200" b="1" dirty="0">
                <a:solidFill>
                  <a:srgbClr val="C00000"/>
                </a:solidFill>
              </a:rPr>
              <a:t> </a:t>
            </a:r>
            <a:r>
              <a:rPr lang="ru-RU" sz="1200" b="1" dirty="0" err="1">
                <a:solidFill>
                  <a:srgbClr val="C00000"/>
                </a:solidFill>
              </a:rPr>
              <a:t>the</a:t>
            </a:r>
            <a:r>
              <a:rPr lang="ru-RU" sz="1200" b="1" dirty="0">
                <a:solidFill>
                  <a:srgbClr val="C00000"/>
                </a:solidFill>
              </a:rPr>
              <a:t> </a:t>
            </a:r>
            <a:r>
              <a:rPr lang="ru-RU" sz="1200" b="1" dirty="0" err="1">
                <a:solidFill>
                  <a:srgbClr val="C00000"/>
                </a:solidFill>
              </a:rPr>
              <a:t>фишинг</a:t>
            </a:r>
            <a:r>
              <a:rPr lang="ru-RU" sz="1200" b="1" dirty="0">
                <a:solidFill>
                  <a:srgbClr val="C00000"/>
                </a:solidFill>
              </a:rPr>
              <a:t>: зафиксирован всплеск мошенничеств с помощью </a:t>
            </a:r>
            <a:r>
              <a:rPr lang="ru-RU" sz="1200" b="1" dirty="0" err="1" smtClean="0">
                <a:solidFill>
                  <a:srgbClr val="C00000"/>
                </a:solidFill>
              </a:rPr>
              <a:t>Telegram</a:t>
            </a:r>
            <a:r>
              <a:rPr lang="ru-RU" sz="1200" b="1" dirty="0" smtClean="0">
                <a:solidFill>
                  <a:srgbClr val="C00000"/>
                </a:solidFill>
              </a:rPr>
              <a:t>. </a:t>
            </a:r>
            <a:r>
              <a:rPr lang="ru-RU" sz="1200" dirty="0" smtClean="0">
                <a:ea typeface="Calibri" panose="020F0502020204030204" pitchFamily="34" charset="0"/>
                <a:cs typeface="Times New Roman" panose="02020603050405020304" pitchFamily="18" charset="0"/>
              </a:rPr>
              <a:t>Количество </a:t>
            </a:r>
            <a:r>
              <a:rPr lang="ru-RU" sz="1200" dirty="0" err="1">
                <a:ea typeface="Calibri" panose="020F0502020204030204" pitchFamily="34" charset="0"/>
                <a:cs typeface="Times New Roman" panose="02020603050405020304" pitchFamily="18" charset="0"/>
              </a:rPr>
              <a:t>фишинговых</a:t>
            </a:r>
            <a:r>
              <a:rPr lang="ru-RU" sz="1200" dirty="0">
                <a:ea typeface="Calibri" panose="020F0502020204030204" pitchFamily="34" charset="0"/>
                <a:cs typeface="Times New Roman" panose="02020603050405020304" pitchFamily="18" charset="0"/>
              </a:rPr>
              <a:t> страниц в </a:t>
            </a:r>
            <a:r>
              <a:rPr lang="ru-RU" sz="1200" dirty="0" err="1">
                <a:ea typeface="Calibri" panose="020F0502020204030204" pitchFamily="34" charset="0"/>
                <a:cs typeface="Times New Roman" panose="02020603050405020304" pitchFamily="18" charset="0"/>
              </a:rPr>
              <a:t>Telegram</a:t>
            </a:r>
            <a:r>
              <a:rPr lang="ru-RU" sz="1200" dirty="0">
                <a:ea typeface="Calibri" panose="020F0502020204030204" pitchFamily="34" charset="0"/>
                <a:cs typeface="Times New Roman" panose="02020603050405020304" pitchFamily="18" charset="0"/>
              </a:rPr>
              <a:t>, обнаруженных ВТБ, за указанный период выросло в 15 раз. Отмечается, что распространению </a:t>
            </a:r>
            <a:r>
              <a:rPr lang="ru-RU" sz="1200" dirty="0" err="1">
                <a:ea typeface="Calibri" panose="020F0502020204030204" pitchFamily="34" charset="0"/>
                <a:cs typeface="Times New Roman" panose="02020603050405020304" pitchFamily="18" charset="0"/>
              </a:rPr>
              <a:t>фишинговых</a:t>
            </a:r>
            <a:r>
              <a:rPr lang="ru-RU" sz="1200" dirty="0">
                <a:ea typeface="Calibri" panose="020F0502020204030204" pitchFamily="34" charset="0"/>
                <a:cs typeface="Times New Roman" panose="02020603050405020304" pitchFamily="18" charset="0"/>
              </a:rPr>
              <a:t> сценариев способствует продвижение </a:t>
            </a:r>
            <a:r>
              <a:rPr lang="ru-RU" sz="1200" dirty="0" err="1">
                <a:ea typeface="Calibri" panose="020F0502020204030204" pitchFamily="34" charset="0"/>
                <a:cs typeface="Times New Roman" panose="02020603050405020304" pitchFamily="18" charset="0"/>
              </a:rPr>
              <a:t>фейковой</a:t>
            </a:r>
            <a:r>
              <a:rPr lang="ru-RU" sz="1200" dirty="0">
                <a:ea typeface="Calibri" panose="020F0502020204030204" pitchFamily="34" charset="0"/>
                <a:cs typeface="Times New Roman" panose="02020603050405020304" pitchFamily="18" charset="0"/>
              </a:rPr>
              <a:t> рекламы в </a:t>
            </a:r>
            <a:r>
              <a:rPr lang="ru-RU" sz="1200" dirty="0" err="1">
                <a:ea typeface="Calibri" panose="020F0502020204030204" pitchFamily="34" charset="0"/>
                <a:cs typeface="Times New Roman" panose="02020603050405020304" pitchFamily="18" charset="0"/>
              </a:rPr>
              <a:t>соцмедиа</a:t>
            </a:r>
            <a:r>
              <a:rPr lang="ru-RU" sz="1200" dirty="0">
                <a:ea typeface="Calibri" panose="020F0502020204030204" pitchFamily="34" charset="0"/>
                <a:cs typeface="Times New Roman" panose="02020603050405020304" pitchFamily="18" charset="0"/>
              </a:rPr>
              <a:t>.</a:t>
            </a:r>
          </a:p>
          <a:p>
            <a:pPr lvl="0">
              <a:lnSpc>
                <a:spcPct val="107000"/>
              </a:lnSpc>
            </a:pPr>
            <a:r>
              <a:rPr lang="ru-RU" sz="1200" b="1" u="sng" dirty="0">
                <a:solidFill>
                  <a:srgbClr val="0563C1"/>
                </a:solidFill>
                <a:ea typeface="Calibri" panose="020F0502020204030204" pitchFamily="34" charset="0"/>
                <a:cs typeface="Times New Roman" panose="02020603050405020304" pitchFamily="18" charset="0"/>
              </a:rPr>
              <a:t>https://</a:t>
            </a:r>
            <a:r>
              <a:rPr lang="ru-RU" sz="1200" b="1" u="sng" dirty="0" smtClean="0">
                <a:solidFill>
                  <a:srgbClr val="0563C1"/>
                </a:solidFill>
                <a:ea typeface="Calibri" panose="020F0502020204030204" pitchFamily="34" charset="0"/>
                <a:cs typeface="Times New Roman" panose="02020603050405020304" pitchFamily="18" charset="0"/>
              </a:rPr>
              <a:t>iz.ru/1221570/natalia-ilina/how-much-fishing-zafiksirovan-vsplesk-moshennichestv-s-pomoshchiu-telegram?utm_source=mail_json</a:t>
            </a:r>
            <a:endParaRPr lang="ru-RU"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8468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7506" y="44186"/>
            <a:ext cx="9647338" cy="534654"/>
          </a:xfrm>
        </p:spPr>
        <p:txBody>
          <a:bodyPr>
            <a:noAutofit/>
          </a:bodyPr>
          <a:lstStyle/>
          <a:p>
            <a:r>
              <a:rPr lang="ru-RU" sz="1600" b="1" dirty="0">
                <a:solidFill>
                  <a:schemeClr val="accent3">
                    <a:lumMod val="75000"/>
                  </a:schemeClr>
                </a:solidFill>
              </a:rPr>
              <a:t/>
            </a:r>
            <a:br>
              <a:rPr lang="ru-RU" sz="1600" b="1" dirty="0">
                <a:solidFill>
                  <a:schemeClr val="accent3">
                    <a:lumMod val="75000"/>
                  </a:schemeClr>
                </a:solidFill>
              </a:rPr>
            </a:br>
            <a:r>
              <a:rPr lang="ru-RU" sz="1800" b="1" dirty="0">
                <a:solidFill>
                  <a:srgbClr val="C00000"/>
                </a:solidFill>
                <a:latin typeface="+mn-lt"/>
              </a:rPr>
              <a:t>3. Основные принципы противодействия фин. мошенникам</a:t>
            </a:r>
            <a:r>
              <a:rPr lang="ru-RU" sz="1800" b="1" dirty="0">
                <a:solidFill>
                  <a:schemeClr val="accent5">
                    <a:lumMod val="75000"/>
                  </a:schemeClr>
                </a:solidFill>
                <a:latin typeface="+mn-lt"/>
              </a:rPr>
              <a:t/>
            </a:r>
            <a:br>
              <a:rPr lang="ru-RU" sz="1800" b="1" dirty="0">
                <a:solidFill>
                  <a:schemeClr val="accent5">
                    <a:lumMod val="75000"/>
                  </a:schemeClr>
                </a:solidFill>
                <a:latin typeface="+mn-lt"/>
              </a:rPr>
            </a:br>
            <a:r>
              <a:rPr lang="ru-RU" sz="1600" b="1" dirty="0" smtClean="0">
                <a:solidFill>
                  <a:schemeClr val="accent5">
                    <a:lumMod val="75000"/>
                  </a:schemeClr>
                </a:solidFill>
                <a:latin typeface="+mn-lt"/>
              </a:rPr>
              <a:t>Основные </a:t>
            </a:r>
            <a:r>
              <a:rPr lang="ru-RU" sz="1600" b="1" dirty="0">
                <a:solidFill>
                  <a:schemeClr val="accent5">
                    <a:lumMod val="75000"/>
                  </a:schemeClr>
                </a:solidFill>
                <a:latin typeface="+mn-lt"/>
              </a:rPr>
              <a:t>принципы работы на финансовом рынке, </a:t>
            </a:r>
            <a:r>
              <a:rPr lang="ru-RU" sz="1600" b="1" dirty="0" smtClean="0">
                <a:solidFill>
                  <a:srgbClr val="C00000"/>
                </a:solidFill>
                <a:latin typeface="+mn-lt"/>
              </a:rPr>
              <a:t>Принцип конфиденциальности</a:t>
            </a:r>
            <a:r>
              <a:rPr lang="ru-RU" sz="1600" b="1" dirty="0">
                <a:solidFill>
                  <a:schemeClr val="accent5">
                    <a:lumMod val="75000"/>
                  </a:schemeClr>
                </a:solidFill>
                <a:latin typeface="+mn-lt"/>
              </a:rPr>
              <a:t/>
            </a:r>
            <a:br>
              <a:rPr lang="ru-RU" sz="1600" b="1" dirty="0">
                <a:solidFill>
                  <a:schemeClr val="accent5">
                    <a:lumMod val="75000"/>
                  </a:schemeClr>
                </a:solidFill>
                <a:latin typeface="+mn-lt"/>
              </a:rPr>
            </a:br>
            <a:endParaRPr lang="ru-RU" sz="1600" b="1" dirty="0">
              <a:solidFill>
                <a:schemeClr val="accent3">
                  <a:lumMod val="75000"/>
                </a:schemeClr>
              </a:solidFill>
              <a:latin typeface="+mn-lt"/>
              <a:cs typeface="Arial" panose="020B0604020202020204" pitchFamily="34" charset="0"/>
            </a:endParaRPr>
          </a:p>
        </p:txBody>
      </p:sp>
      <p:sp>
        <p:nvSpPr>
          <p:cNvPr id="7" name="TextBox 6"/>
          <p:cNvSpPr txBox="1"/>
          <p:nvPr/>
        </p:nvSpPr>
        <p:spPr>
          <a:xfrm>
            <a:off x="142614" y="639791"/>
            <a:ext cx="4454553" cy="489364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ru-RU" sz="1300" b="1" dirty="0">
                <a:solidFill>
                  <a:schemeClr val="accent2">
                    <a:lumMod val="75000"/>
                  </a:schemeClr>
                </a:solidFill>
              </a:rPr>
              <a:t>	</a:t>
            </a:r>
            <a:r>
              <a:rPr lang="ru-RU" sz="1300" b="1" dirty="0">
                <a:solidFill>
                  <a:srgbClr val="C00000"/>
                </a:solidFill>
              </a:rPr>
              <a:t>Принцип </a:t>
            </a:r>
            <a:r>
              <a:rPr lang="ru-RU" sz="1300" b="1" dirty="0" smtClean="0">
                <a:solidFill>
                  <a:srgbClr val="C00000"/>
                </a:solidFill>
              </a:rPr>
              <a:t>конфиденциальности</a:t>
            </a:r>
            <a:endParaRPr lang="ru-RU" sz="1300" b="1" dirty="0">
              <a:solidFill>
                <a:srgbClr val="C00000"/>
              </a:solidFill>
            </a:endParaRPr>
          </a:p>
          <a:p>
            <a:pPr algn="ctr"/>
            <a:r>
              <a:rPr lang="ru-RU" sz="1300" b="1" dirty="0"/>
              <a:t>Рекомендации при работе через удаленный доступ </a:t>
            </a:r>
          </a:p>
          <a:p>
            <a:pPr algn="just"/>
            <a:r>
              <a:rPr lang="ru-RU" sz="1300" dirty="0"/>
              <a:t>Сложный логин и пароль (дублированное хранение) удаленного доступа (8-16 символов, большие-маленькие буквы, символы и спецсимволы</a:t>
            </a:r>
            <a:r>
              <a:rPr lang="ru-RU" sz="1300" dirty="0" smtClean="0"/>
              <a:t>)</a:t>
            </a:r>
            <a:endParaRPr lang="ru-RU" sz="1300" dirty="0"/>
          </a:p>
          <a:p>
            <a:pPr algn="just"/>
            <a:r>
              <a:rPr lang="ru-RU" sz="1300" dirty="0"/>
              <a:t>Смена раз в квартал логина и пароля, смена если есть подозрения, что третье лицо получило </a:t>
            </a:r>
            <a:r>
              <a:rPr lang="ru-RU" sz="1300" dirty="0" smtClean="0"/>
              <a:t>доступ</a:t>
            </a:r>
            <a:endParaRPr lang="ru-RU" sz="1300" dirty="0"/>
          </a:p>
          <a:p>
            <a:pPr algn="just"/>
            <a:r>
              <a:rPr lang="ru-RU" sz="1300" dirty="0"/>
              <a:t>Использование только </a:t>
            </a:r>
            <a:r>
              <a:rPr lang="en-US" sz="1300" dirty="0"/>
              <a:t>Wi-Fi</a:t>
            </a:r>
            <a:r>
              <a:rPr lang="ru-RU" sz="1300" dirty="0"/>
              <a:t>, которому есть доверие, никаких публичных сеток </a:t>
            </a:r>
            <a:r>
              <a:rPr lang="en-US" sz="1300" dirty="0" smtClean="0"/>
              <a:t>Wi-Fi</a:t>
            </a:r>
            <a:endParaRPr lang="en-US" sz="1300" dirty="0"/>
          </a:p>
          <a:p>
            <a:pPr algn="just"/>
            <a:r>
              <a:rPr lang="ru-RU" sz="1300" dirty="0"/>
              <a:t>Обязательное использование </a:t>
            </a:r>
            <a:r>
              <a:rPr lang="ru-RU" sz="1300" dirty="0" smtClean="0"/>
              <a:t>антивируса </a:t>
            </a:r>
            <a:r>
              <a:rPr lang="ru-RU" sz="1300" dirty="0"/>
              <a:t>для </a:t>
            </a:r>
            <a:r>
              <a:rPr lang="ru-RU" sz="1300" dirty="0" smtClean="0"/>
              <a:t>компьютеров, </a:t>
            </a:r>
            <a:r>
              <a:rPr lang="ru-RU" sz="1300" dirty="0"/>
              <a:t>а в идеале отдельный компьютер  для </a:t>
            </a:r>
            <a:r>
              <a:rPr lang="ru-RU" sz="1300" dirty="0" smtClean="0"/>
              <a:t>входа</a:t>
            </a:r>
          </a:p>
          <a:p>
            <a:pPr algn="just"/>
            <a:r>
              <a:rPr lang="ru-RU" sz="1300" dirty="0"/>
              <a:t>Не использовать </a:t>
            </a:r>
            <a:r>
              <a:rPr lang="en-US" sz="1300" dirty="0"/>
              <a:t>e</a:t>
            </a:r>
            <a:r>
              <a:rPr lang="ru-RU" sz="1300" dirty="0"/>
              <a:t>-</a:t>
            </a:r>
            <a:r>
              <a:rPr lang="en-US" sz="1300" dirty="0"/>
              <a:t>mail </a:t>
            </a:r>
            <a:r>
              <a:rPr lang="ru-RU" sz="1300" dirty="0"/>
              <a:t>для пересылки конфиденциальной информации, а при необходимости использовать зашифрованные архивы или делить информацию на части и отправлять часть через почту, часть через </a:t>
            </a:r>
            <a:r>
              <a:rPr lang="ru-RU" sz="1300" dirty="0" smtClean="0"/>
              <a:t>мессенджеры</a:t>
            </a:r>
            <a:endParaRPr lang="ru-RU" sz="1300" dirty="0"/>
          </a:p>
          <a:p>
            <a:pPr algn="just"/>
            <a:r>
              <a:rPr lang="ru-RU" sz="1300" dirty="0" smtClean="0"/>
              <a:t>Использование </a:t>
            </a:r>
            <a:r>
              <a:rPr lang="ru-RU" sz="1300" dirty="0"/>
              <a:t>двух-факторной </a:t>
            </a:r>
            <a:r>
              <a:rPr lang="ru-RU" sz="1300" dirty="0" smtClean="0"/>
              <a:t>аутентификации</a:t>
            </a:r>
            <a:endParaRPr lang="ru-RU" sz="1300" dirty="0"/>
          </a:p>
          <a:p>
            <a:pPr algn="just"/>
            <a:r>
              <a:rPr lang="ru-RU" sz="1300" dirty="0" smtClean="0"/>
              <a:t>При </a:t>
            </a:r>
            <a:r>
              <a:rPr lang="ru-RU" sz="1300" dirty="0"/>
              <a:t>наличии в информационных системах возможности уведомлений о входе\выходе —</a:t>
            </a:r>
            <a:r>
              <a:rPr lang="ru-RU" sz="1300" dirty="0" smtClean="0"/>
              <a:t> </a:t>
            </a:r>
            <a:r>
              <a:rPr lang="ru-RU" sz="1300" dirty="0"/>
              <a:t>использовать их </a:t>
            </a:r>
            <a:r>
              <a:rPr lang="ru-RU" sz="1300" dirty="0" smtClean="0"/>
              <a:t>(в интернет-банках)</a:t>
            </a:r>
            <a:endParaRPr lang="ru-RU" sz="1300" dirty="0"/>
          </a:p>
          <a:p>
            <a:pPr algn="just"/>
            <a:r>
              <a:rPr lang="ru-RU" sz="1300" dirty="0" smtClean="0"/>
              <a:t>Не </a:t>
            </a:r>
            <a:r>
              <a:rPr lang="ru-RU" sz="1300" dirty="0"/>
              <a:t>использовать непроверенные </a:t>
            </a:r>
            <a:r>
              <a:rPr lang="en-US" sz="1300" dirty="0"/>
              <a:t>proxy\VPN </a:t>
            </a:r>
            <a:r>
              <a:rPr lang="ru-RU" sz="1300" dirty="0" smtClean="0"/>
              <a:t>сервисы</a:t>
            </a:r>
            <a:endParaRPr lang="ru-RU" sz="1300" dirty="0"/>
          </a:p>
          <a:p>
            <a:pPr algn="just"/>
            <a:r>
              <a:rPr lang="ru-RU" sz="1300" dirty="0" smtClean="0"/>
              <a:t>При </a:t>
            </a:r>
            <a:r>
              <a:rPr lang="ru-RU" sz="1300" dirty="0"/>
              <a:t>возможности создания отдельного аккаунта с ограниченным доступом только к нужным функциям —</a:t>
            </a:r>
            <a:r>
              <a:rPr lang="ru-RU" sz="1300" dirty="0" smtClean="0"/>
              <a:t> </a:t>
            </a:r>
            <a:r>
              <a:rPr lang="ru-RU" sz="1300" dirty="0"/>
              <a:t>использовать его, а основной держать только для </a:t>
            </a:r>
            <a:r>
              <a:rPr lang="ru-RU" sz="1300" dirty="0" smtClean="0"/>
              <a:t>администрирования</a:t>
            </a:r>
            <a:endParaRPr lang="en-US" sz="1300" dirty="0"/>
          </a:p>
        </p:txBody>
      </p:sp>
      <p:sp>
        <p:nvSpPr>
          <p:cNvPr id="3" name="Номер слайда 2"/>
          <p:cNvSpPr>
            <a:spLocks noGrp="1"/>
          </p:cNvSpPr>
          <p:nvPr>
            <p:ph type="sldNum" sz="quarter" idx="12"/>
          </p:nvPr>
        </p:nvSpPr>
        <p:spPr>
          <a:xfrm>
            <a:off x="4010539" y="6431167"/>
            <a:ext cx="2133600" cy="365125"/>
          </a:xfrm>
        </p:spPr>
        <p:txBody>
          <a:bodyPr/>
          <a:lstStyle/>
          <a:p>
            <a:fld id="{86CB4B4D-7CA3-9044-876B-883B54F8677D}" type="slidenum">
              <a:rPr lang="ru-RU" smtClean="0">
                <a:solidFill>
                  <a:schemeClr val="tx1"/>
                </a:solidFill>
              </a:rPr>
              <a:t>18</a:t>
            </a:fld>
            <a:endParaRPr lang="ru-RU" dirty="0">
              <a:solidFill>
                <a:schemeClr val="tx1"/>
              </a:solidFill>
            </a:endParaRPr>
          </a:p>
        </p:txBody>
      </p:sp>
      <p:sp>
        <p:nvSpPr>
          <p:cNvPr id="4" name="Прямоугольник 3"/>
          <p:cNvSpPr/>
          <p:nvPr/>
        </p:nvSpPr>
        <p:spPr>
          <a:xfrm>
            <a:off x="6906935" y="6322139"/>
            <a:ext cx="4552426" cy="48756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07000"/>
              </a:lnSpc>
            </a:pPr>
            <a:r>
              <a:rPr lang="ru-RU" sz="1200" b="1" dirty="0">
                <a:solidFill>
                  <a:srgbClr val="C00000"/>
                </a:solidFill>
                <a:ea typeface="Calibri" panose="020F0502020204030204" pitchFamily="34" charset="0"/>
                <a:cs typeface="Times New Roman" panose="02020603050405020304" pitchFamily="18" charset="0"/>
              </a:rPr>
              <a:t>Эксперт рассказал, какие данные нельзя хранить на </a:t>
            </a:r>
            <a:r>
              <a:rPr lang="ru-RU" sz="1200" b="1" dirty="0" smtClean="0">
                <a:solidFill>
                  <a:srgbClr val="C00000"/>
                </a:solidFill>
                <a:ea typeface="Calibri" panose="020F0502020204030204" pitchFamily="34" charset="0"/>
                <a:cs typeface="Times New Roman" panose="02020603050405020304" pitchFamily="18" charset="0"/>
              </a:rPr>
              <a:t>смартфоне</a:t>
            </a:r>
            <a:endParaRPr lang="ru-RU" sz="1200" dirty="0">
              <a:ea typeface="Calibri" panose="020F0502020204030204" pitchFamily="34" charset="0"/>
              <a:cs typeface="Times New Roman" panose="02020603050405020304" pitchFamily="18" charset="0"/>
            </a:endParaRPr>
          </a:p>
          <a:p>
            <a:pPr>
              <a:lnSpc>
                <a:spcPct val="107000"/>
              </a:lnSpc>
              <a:spcAft>
                <a:spcPts val="800"/>
              </a:spcAft>
            </a:pPr>
            <a:r>
              <a:rPr lang="ru-RU" sz="1200" u="sng" dirty="0">
                <a:solidFill>
                  <a:srgbClr val="0563C1"/>
                </a:solidFill>
                <a:ea typeface="Calibri" panose="020F0502020204030204" pitchFamily="34" charset="0"/>
                <a:cs typeface="Times New Roman" panose="02020603050405020304" pitchFamily="18" charset="0"/>
              </a:rPr>
              <a:t>https://russian.rt.com/russia/news/839263-ekspert-dannie-smartfon</a:t>
            </a:r>
            <a:endParaRPr lang="ru-RU" sz="1200" dirty="0">
              <a:ea typeface="Calibri" panose="020F0502020204030204" pitchFamily="34" charset="0"/>
              <a:cs typeface="Times New Roman" panose="02020603050405020304" pitchFamily="18" charset="0"/>
            </a:endParaRPr>
          </a:p>
        </p:txBody>
      </p:sp>
      <p:sp>
        <p:nvSpPr>
          <p:cNvPr id="5" name="Прямоугольник 4"/>
          <p:cNvSpPr/>
          <p:nvPr/>
        </p:nvSpPr>
        <p:spPr>
          <a:xfrm>
            <a:off x="258361" y="5668373"/>
            <a:ext cx="5353873" cy="91570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07000"/>
              </a:lnSpc>
            </a:pPr>
            <a:r>
              <a:rPr lang="ru-RU" sz="1400" b="1" dirty="0" smtClean="0">
                <a:solidFill>
                  <a:srgbClr val="C00000"/>
                </a:solidFill>
                <a:ea typeface="Calibri" panose="020F0502020204030204" pitchFamily="34" charset="0"/>
                <a:cs typeface="Times New Roman" panose="02020603050405020304" pitchFamily="18" charset="0"/>
              </a:rPr>
              <a:t>Опасности </a:t>
            </a:r>
            <a:r>
              <a:rPr lang="ru-RU" sz="1400" b="1" dirty="0">
                <a:solidFill>
                  <a:srgbClr val="C00000"/>
                </a:solidFill>
                <a:ea typeface="Calibri" panose="020F0502020204030204" pitchFamily="34" charset="0"/>
                <a:cs typeface="Times New Roman" panose="02020603050405020304" pitchFamily="18" charset="0"/>
              </a:rPr>
              <a:t>в интернете: как не попасться на уловки </a:t>
            </a:r>
            <a:r>
              <a:rPr lang="ru-RU" sz="1400" b="1" dirty="0" smtClean="0">
                <a:solidFill>
                  <a:srgbClr val="C00000"/>
                </a:solidFill>
                <a:ea typeface="Calibri" panose="020F0502020204030204" pitchFamily="34" charset="0"/>
                <a:cs typeface="Times New Roman" panose="02020603050405020304" pitchFamily="18" charset="0"/>
              </a:rPr>
              <a:t>мошенников?</a:t>
            </a:r>
          </a:p>
          <a:p>
            <a:pPr>
              <a:lnSpc>
                <a:spcPct val="107000"/>
              </a:lnSpc>
            </a:pPr>
            <a:r>
              <a:rPr lang="ru-RU" sz="1200" u="sng" dirty="0" smtClean="0">
                <a:solidFill>
                  <a:srgbClr val="0563C1"/>
                </a:solidFill>
                <a:ea typeface="Calibri" panose="020F0502020204030204" pitchFamily="34" charset="0"/>
                <a:cs typeface="Times New Roman" panose="02020603050405020304" pitchFamily="18" charset="0"/>
                <a:hlinkClick r:id="rId3"/>
              </a:rPr>
              <a:t>https</a:t>
            </a:r>
            <a:r>
              <a:rPr lang="ru-RU" sz="1200" u="sng" dirty="0">
                <a:solidFill>
                  <a:srgbClr val="0563C1"/>
                </a:solidFill>
                <a:ea typeface="Calibri" panose="020F0502020204030204" pitchFamily="34" charset="0"/>
                <a:cs typeface="Times New Roman" panose="02020603050405020304" pitchFamily="18" charset="0"/>
                <a:hlinkClick r:id="rId3"/>
              </a:rPr>
              <a:t>://rosuchebnik.ru/material/opasnosti-v-internete-kak-ne-popastsya-na-ulovki-moshennikov/?utm_campaign=news_may_2021_vypusk_1&amp;utm_medium=email&amp;utm_source=Sendsay</a:t>
            </a:r>
            <a:r>
              <a:rPr lang="ru-RU" sz="1200" u="sng" dirty="0">
                <a:solidFill>
                  <a:srgbClr val="0563C1"/>
                </a:solidFill>
                <a:ea typeface="Calibri" panose="020F0502020204030204" pitchFamily="34" charset="0"/>
                <a:cs typeface="Times New Roman" panose="02020603050405020304" pitchFamily="18" charset="0"/>
              </a:rPr>
              <a:t>  </a:t>
            </a:r>
            <a:endParaRPr lang="ru-RU" sz="1200" u="sng" dirty="0" smtClean="0">
              <a:solidFill>
                <a:srgbClr val="0563C1"/>
              </a:solidFill>
              <a:ea typeface="Calibri" panose="020F0502020204030204" pitchFamily="34" charset="0"/>
              <a:cs typeface="Times New Roman" panose="02020603050405020304" pitchFamily="18" charset="0"/>
            </a:endParaRPr>
          </a:p>
        </p:txBody>
      </p:sp>
      <p:sp>
        <p:nvSpPr>
          <p:cNvPr id="6" name="Прямоугольник 5"/>
          <p:cNvSpPr/>
          <p:nvPr/>
        </p:nvSpPr>
        <p:spPr>
          <a:xfrm>
            <a:off x="5778317" y="4748608"/>
            <a:ext cx="6108883" cy="15696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200" b="1" dirty="0"/>
              <a:t>Мошенники придумали новый способ похищения данных на </a:t>
            </a:r>
            <a:r>
              <a:rPr lang="ru-RU" sz="1200" b="1" dirty="0" err="1" smtClean="0"/>
              <a:t>госуслугах</a:t>
            </a:r>
            <a:endParaRPr lang="ru-RU" sz="1200" b="1" dirty="0" smtClean="0"/>
          </a:p>
          <a:p>
            <a:r>
              <a:rPr lang="en-US" sz="1200" b="1" dirty="0">
                <a:hlinkClick r:id="rId4"/>
              </a:rPr>
              <a:t>https://</a:t>
            </a:r>
            <a:r>
              <a:rPr lang="en-US" sz="1200" b="1" dirty="0" smtClean="0">
                <a:hlinkClick r:id="rId4"/>
              </a:rPr>
              <a:t>rg.ru/2021/09/09/moshenniki-pridumali-novyj-sposob-ukrast-dannye-rossiian-na-gosuslugah.html</a:t>
            </a:r>
            <a:endParaRPr lang="ru-RU" sz="1200" b="1" dirty="0" smtClean="0"/>
          </a:p>
          <a:p>
            <a:r>
              <a:rPr lang="ru-RU" sz="1200" b="1" dirty="0"/>
              <a:t>Как защитить себя от мошенников, крадущих данные на сайте </a:t>
            </a:r>
            <a:r>
              <a:rPr lang="ru-RU" sz="1200" b="1" dirty="0" err="1" smtClean="0"/>
              <a:t>госуслуг</a:t>
            </a:r>
            <a:endParaRPr lang="ru-RU" sz="1200" dirty="0"/>
          </a:p>
          <a:p>
            <a:pPr marL="285750" indent="-285750" algn="just">
              <a:buFont typeface="Wingdings" panose="05000000000000000000" pitchFamily="2" charset="2"/>
              <a:buChar char="§"/>
            </a:pPr>
            <a:r>
              <a:rPr lang="ru-RU" sz="1200" u="sng" dirty="0">
                <a:hlinkClick r:id="rId5"/>
              </a:rPr>
              <a:t>https://rskrf.ru/consumer_rights/solutions/communication_internet/kak-zashchitit-sebya-ot-moshennikov-na-sayte-gosuslug/</a:t>
            </a:r>
            <a:endParaRPr lang="ru-RU" sz="1200" dirty="0"/>
          </a:p>
          <a:p>
            <a:pPr marL="285750" indent="-285750" algn="just">
              <a:buFont typeface="Wingdings" panose="05000000000000000000" pitchFamily="2" charset="2"/>
              <a:buChar char="§"/>
            </a:pPr>
            <a:r>
              <a:rPr lang="ru-RU" sz="1200" u="sng" dirty="0">
                <a:hlinkClick r:id="rId6"/>
              </a:rPr>
              <a:t>https://</a:t>
            </a:r>
            <a:r>
              <a:rPr lang="ru-RU" sz="1200" u="sng" dirty="0" smtClean="0">
                <a:hlinkClick r:id="rId6"/>
              </a:rPr>
              <a:t>rg.ru/2021/09/09/kak-zashchititsia-ot-novoj-shemy-moshennichestva-s-ispolzovaniem-gosulslug.html</a:t>
            </a:r>
            <a:endParaRPr lang="ru-RU" sz="1200" dirty="0"/>
          </a:p>
        </p:txBody>
      </p:sp>
      <p:sp>
        <p:nvSpPr>
          <p:cNvPr id="8" name="Прямоугольник 7"/>
          <p:cNvSpPr/>
          <p:nvPr/>
        </p:nvSpPr>
        <p:spPr>
          <a:xfrm>
            <a:off x="4714612" y="784239"/>
            <a:ext cx="7382312" cy="393729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1500" b="1" dirty="0" smtClean="0">
                <a:solidFill>
                  <a:srgbClr val="FF0000"/>
                </a:solidFill>
              </a:rPr>
              <a:t>Полезные статьи</a:t>
            </a:r>
            <a:endParaRPr lang="ru-RU" sz="1500" b="1" dirty="0">
              <a:solidFill>
                <a:srgbClr val="FF0000"/>
              </a:solidFill>
            </a:endParaRPr>
          </a:p>
          <a:p>
            <a:pPr algn="l"/>
            <a:r>
              <a:rPr lang="ru-RU" sz="1100" b="1" dirty="0" smtClean="0"/>
              <a:t>Как </a:t>
            </a:r>
            <a:r>
              <a:rPr lang="ru-RU" sz="1100" b="1" dirty="0"/>
              <a:t>защитить личные данные в Интернете: 10 </a:t>
            </a:r>
            <a:r>
              <a:rPr lang="ru-RU" sz="1100" b="1" dirty="0" smtClean="0"/>
              <a:t>советов </a:t>
            </a:r>
            <a:r>
              <a:rPr lang="en-US" sz="1100" dirty="0" smtClean="0">
                <a:solidFill>
                  <a:srgbClr val="C00000"/>
                </a:solidFill>
                <a:latin typeface="Calibri" panose="020F0502020204030204" pitchFamily="34" charset="0"/>
              </a:rPr>
              <a:t>https</a:t>
            </a:r>
            <a:r>
              <a:rPr lang="en-US" sz="1100" dirty="0">
                <a:solidFill>
                  <a:srgbClr val="C00000"/>
                </a:solidFill>
                <a:latin typeface="Calibri" panose="020F0502020204030204" pitchFamily="34" charset="0"/>
              </a:rPr>
              <a:t>://www.kaspersky.ru/blog/privacy-ten-tips/10390</a:t>
            </a:r>
            <a:r>
              <a:rPr lang="en-US" sz="1100" dirty="0" smtClean="0">
                <a:solidFill>
                  <a:srgbClr val="C00000"/>
                </a:solidFill>
                <a:latin typeface="Calibri" panose="020F0502020204030204" pitchFamily="34" charset="0"/>
              </a:rPr>
              <a:t>/</a:t>
            </a:r>
            <a:endParaRPr lang="ru-RU" sz="1100" dirty="0"/>
          </a:p>
          <a:p>
            <a:pPr algn="l"/>
            <a:r>
              <a:rPr lang="ru-RU" sz="1100" b="1" dirty="0" smtClean="0"/>
              <a:t>Как владельцам сайтов работать с персональными данными, чтобы избежать штрафа </a:t>
            </a:r>
            <a:r>
              <a:rPr lang="en-US" sz="1100" dirty="0" smtClean="0">
                <a:solidFill>
                  <a:srgbClr val="C00000"/>
                </a:solidFill>
                <a:latin typeface="Calibri" panose="020F0502020204030204" pitchFamily="34" charset="0"/>
              </a:rPr>
              <a:t>https://makeagency.ru/blog/kak-vladeltsam-saytov-rabotat-s-personalnymi-dannymi-chtoby-izbezhat-shtrafa</a:t>
            </a:r>
            <a:endParaRPr lang="ru-RU" sz="1100" dirty="0" smtClean="0"/>
          </a:p>
          <a:p>
            <a:pPr algn="just"/>
            <a:r>
              <a:rPr lang="ru-RU" sz="1100" b="1" dirty="0" smtClean="0"/>
              <a:t>Основы </a:t>
            </a:r>
            <a:r>
              <a:rPr lang="ru-RU" sz="1100" b="1" dirty="0"/>
              <a:t>информационной безопасности. Часть 1: Виды </a:t>
            </a:r>
            <a:r>
              <a:rPr lang="ru-RU" sz="1100" b="1" dirty="0" smtClean="0"/>
              <a:t>угроз </a:t>
            </a:r>
            <a:r>
              <a:rPr lang="en-US" sz="1100" dirty="0" smtClean="0">
                <a:solidFill>
                  <a:srgbClr val="C00000"/>
                </a:solidFill>
                <a:latin typeface="Calibri" panose="020F0502020204030204" pitchFamily="34" charset="0"/>
              </a:rPr>
              <a:t>https</a:t>
            </a:r>
            <a:r>
              <a:rPr lang="en-US" sz="1100" dirty="0">
                <a:solidFill>
                  <a:srgbClr val="C00000"/>
                </a:solidFill>
                <a:latin typeface="Calibri" panose="020F0502020204030204" pitchFamily="34" charset="0"/>
              </a:rPr>
              <a:t>://habr.com/ru/company/vps_house/blog/343110</a:t>
            </a:r>
            <a:r>
              <a:rPr lang="en-US" sz="1100" dirty="0" smtClean="0">
                <a:solidFill>
                  <a:srgbClr val="C00000"/>
                </a:solidFill>
                <a:latin typeface="Calibri" panose="020F0502020204030204" pitchFamily="34" charset="0"/>
              </a:rPr>
              <a:t>/</a:t>
            </a:r>
            <a:endParaRPr lang="ru-RU" sz="1100" dirty="0"/>
          </a:p>
          <a:p>
            <a:pPr algn="just"/>
            <a:r>
              <a:rPr lang="ru-RU" sz="1100" b="1" dirty="0"/>
              <a:t>Основы информационной безопасности. Часть 2. Информация и средства её </a:t>
            </a:r>
            <a:r>
              <a:rPr lang="ru-RU" sz="1100" b="1" dirty="0" smtClean="0"/>
              <a:t>защиты </a:t>
            </a:r>
            <a:r>
              <a:rPr lang="en-US" sz="1100" dirty="0" smtClean="0">
                <a:solidFill>
                  <a:srgbClr val="C00000"/>
                </a:solidFill>
                <a:latin typeface="Calibri" panose="020F0502020204030204" pitchFamily="34" charset="0"/>
              </a:rPr>
              <a:t>https</a:t>
            </a:r>
            <a:r>
              <a:rPr lang="en-US" sz="1100" dirty="0">
                <a:solidFill>
                  <a:srgbClr val="C00000"/>
                </a:solidFill>
                <a:latin typeface="Calibri" panose="020F0502020204030204" pitchFamily="34" charset="0"/>
              </a:rPr>
              <a:t>://habr.com/ru/company/vps_house/blog/343498</a:t>
            </a:r>
            <a:r>
              <a:rPr lang="en-US" sz="1100" dirty="0" smtClean="0">
                <a:solidFill>
                  <a:srgbClr val="C00000"/>
                </a:solidFill>
                <a:latin typeface="Calibri" panose="020F0502020204030204" pitchFamily="34" charset="0"/>
              </a:rPr>
              <a:t>/</a:t>
            </a:r>
            <a:endParaRPr lang="ru-RU" sz="1100" dirty="0">
              <a:solidFill>
                <a:srgbClr val="C00000"/>
              </a:solidFill>
              <a:latin typeface="Calibri" panose="020F0502020204030204" pitchFamily="34" charset="0"/>
            </a:endParaRPr>
          </a:p>
          <a:p>
            <a:pPr algn="just"/>
            <a:r>
              <a:rPr lang="ru-RU" sz="1100" b="1" dirty="0"/>
              <a:t>Памятка по безопасной работе в сети </a:t>
            </a:r>
            <a:r>
              <a:rPr lang="ru-RU" sz="1100" b="1" dirty="0" smtClean="0"/>
              <a:t>Интернет </a:t>
            </a:r>
            <a:r>
              <a:rPr lang="en-US" sz="1100" dirty="0" smtClean="0">
                <a:solidFill>
                  <a:srgbClr val="C00000"/>
                </a:solidFill>
                <a:latin typeface="Calibri" panose="020F0502020204030204" pitchFamily="34" charset="0"/>
              </a:rPr>
              <a:t>https</a:t>
            </a:r>
            <a:r>
              <a:rPr lang="en-US" sz="1100" dirty="0">
                <a:solidFill>
                  <a:srgbClr val="C00000"/>
                </a:solidFill>
                <a:latin typeface="Calibri" panose="020F0502020204030204" pitchFamily="34" charset="0"/>
              </a:rPr>
              <a:t>://troickschool4.siteedu.ru/forstudents/480</a:t>
            </a:r>
            <a:r>
              <a:rPr lang="en-US" sz="1100" dirty="0" smtClean="0">
                <a:solidFill>
                  <a:srgbClr val="C00000"/>
                </a:solidFill>
                <a:latin typeface="Calibri" panose="020F0502020204030204" pitchFamily="34" charset="0"/>
              </a:rPr>
              <a:t>/</a:t>
            </a:r>
            <a:endParaRPr lang="ru-RU" sz="1100" dirty="0">
              <a:solidFill>
                <a:srgbClr val="C00000"/>
              </a:solidFill>
              <a:latin typeface="Calibri" panose="020F0502020204030204" pitchFamily="34" charset="0"/>
            </a:endParaRPr>
          </a:p>
          <a:p>
            <a:pPr algn="just"/>
            <a:r>
              <a:rPr lang="ru-RU" sz="1100" b="1" dirty="0"/>
              <a:t>Как защитить свои персональные данные в Интернете? Несколько полезных </a:t>
            </a:r>
            <a:r>
              <a:rPr lang="ru-RU" sz="1100" b="1" dirty="0" smtClean="0"/>
              <a:t>советов </a:t>
            </a:r>
            <a:r>
              <a:rPr lang="en-US" sz="1100" dirty="0" smtClean="0">
                <a:solidFill>
                  <a:srgbClr val="C00000"/>
                </a:solidFill>
                <a:latin typeface="Calibri" panose="020F0502020204030204" pitchFamily="34" charset="0"/>
              </a:rPr>
              <a:t>https</a:t>
            </a:r>
            <a:r>
              <a:rPr lang="en-US" sz="1100" dirty="0">
                <a:solidFill>
                  <a:srgbClr val="C00000"/>
                </a:solidFill>
                <a:latin typeface="Calibri" panose="020F0502020204030204" pitchFamily="34" charset="0"/>
              </a:rPr>
              <a:t>://</a:t>
            </a:r>
            <a:r>
              <a:rPr lang="en-US" sz="1100" dirty="0" smtClean="0">
                <a:solidFill>
                  <a:srgbClr val="C00000"/>
                </a:solidFill>
                <a:latin typeface="Calibri" panose="020F0502020204030204" pitchFamily="34" charset="0"/>
              </a:rPr>
              <a:t>zen.yandex.ru/media/id/5db6fb9fa660d700ac95d711/kak-zascitit-svoi-personalnye-dannye-v-internete-neskolko-poleznyh-sovetov-5dde352f6c428f7920c2e840</a:t>
            </a:r>
            <a:endParaRPr lang="ru-RU" sz="1100" dirty="0">
              <a:solidFill>
                <a:srgbClr val="C00000"/>
              </a:solidFill>
              <a:latin typeface="Calibri" panose="020F0502020204030204" pitchFamily="34" charset="0"/>
            </a:endParaRPr>
          </a:p>
          <a:p>
            <a:pPr algn="just"/>
            <a:r>
              <a:rPr lang="ru-RU" sz="1100" b="1" dirty="0"/>
              <a:t>Журнал Т-Ж</a:t>
            </a:r>
          </a:p>
          <a:p>
            <a:pPr algn="just"/>
            <a:r>
              <a:rPr lang="en-US" sz="1100" dirty="0">
                <a:solidFill>
                  <a:srgbClr val="C00000"/>
                </a:solidFill>
                <a:latin typeface="Calibri" panose="020F0502020204030204" pitchFamily="34" charset="0"/>
              </a:rPr>
              <a:t>https://journal.tinkoff.ru/tag/personalnye-dannye/</a:t>
            </a:r>
            <a:endParaRPr lang="ru-RU" sz="1100" dirty="0" smtClean="0">
              <a:solidFill>
                <a:srgbClr val="C00000"/>
              </a:solidFill>
              <a:latin typeface="Calibri" panose="020F0502020204030204" pitchFamily="34" charset="0"/>
            </a:endParaRPr>
          </a:p>
          <a:p>
            <a:pPr algn="just"/>
            <a:r>
              <a:rPr lang="en-US" sz="1100" dirty="0">
                <a:solidFill>
                  <a:srgbClr val="C00000"/>
                </a:solidFill>
                <a:latin typeface="Calibri" panose="020F0502020204030204" pitchFamily="34" charset="0"/>
              </a:rPr>
              <a:t>https://journal.tinkoff.ru/news/personalnye-dannye</a:t>
            </a:r>
            <a:r>
              <a:rPr lang="en-US" sz="1100" dirty="0" smtClean="0">
                <a:solidFill>
                  <a:srgbClr val="C00000"/>
                </a:solidFill>
                <a:latin typeface="Calibri" panose="020F0502020204030204" pitchFamily="34" charset="0"/>
              </a:rPr>
              <a:t>/</a:t>
            </a:r>
            <a:endParaRPr lang="ru-RU" sz="1100" dirty="0" smtClean="0">
              <a:solidFill>
                <a:srgbClr val="C00000"/>
              </a:solidFill>
              <a:latin typeface="Calibri" panose="020F0502020204030204" pitchFamily="34" charset="0"/>
            </a:endParaRPr>
          </a:p>
          <a:p>
            <a:pPr algn="just"/>
            <a:r>
              <a:rPr lang="en-US" sz="1100" dirty="0">
                <a:solidFill>
                  <a:srgbClr val="C00000"/>
                </a:solidFill>
                <a:latin typeface="Calibri" panose="020F0502020204030204" pitchFamily="34" charset="0"/>
                <a:hlinkClick r:id="rId7"/>
              </a:rPr>
              <a:t>https://</a:t>
            </a:r>
            <a:r>
              <a:rPr lang="en-US" sz="1100" dirty="0" smtClean="0">
                <a:solidFill>
                  <a:srgbClr val="C00000"/>
                </a:solidFill>
                <a:latin typeface="Calibri" panose="020F0502020204030204" pitchFamily="34" charset="0"/>
                <a:hlinkClick r:id="rId7"/>
              </a:rPr>
              <a:t>journal.tinkoff.ru/slozhno/personal-data/</a:t>
            </a:r>
            <a:endParaRPr lang="ru-RU" sz="1100" dirty="0">
              <a:solidFill>
                <a:srgbClr val="C00000"/>
              </a:solidFill>
              <a:latin typeface="Calibri" panose="020F0502020204030204" pitchFamily="34" charset="0"/>
            </a:endParaRPr>
          </a:p>
          <a:p>
            <a:pPr algn="just"/>
            <a:r>
              <a:rPr lang="ru-RU" sz="1100" b="1" dirty="0" smtClean="0"/>
              <a:t>5</a:t>
            </a:r>
            <a:r>
              <a:rPr lang="ru-RU" sz="1100" b="1" dirty="0"/>
              <a:t> способов узнать о вас абсолютно все по номеру телефона за </a:t>
            </a:r>
            <a:r>
              <a:rPr lang="ru-RU" sz="1100" b="1" dirty="0" smtClean="0"/>
              <a:t>полчаса. </a:t>
            </a:r>
            <a:r>
              <a:rPr lang="ru-RU" sz="1100" dirty="0" smtClean="0"/>
              <a:t>И</a:t>
            </a:r>
            <a:r>
              <a:rPr lang="ru-RU" sz="1100" dirty="0"/>
              <a:t> как защитить личные </a:t>
            </a:r>
            <a:r>
              <a:rPr lang="ru-RU" sz="1100" dirty="0" smtClean="0"/>
              <a:t>данные </a:t>
            </a:r>
            <a:r>
              <a:rPr lang="en-US" sz="1100" dirty="0" smtClean="0">
                <a:hlinkClick r:id="rId8"/>
              </a:rPr>
              <a:t>https</a:t>
            </a:r>
            <a:r>
              <a:rPr lang="en-US" sz="1100" dirty="0">
                <a:hlinkClick r:id="rId8"/>
              </a:rPr>
              <a:t>://journal.tinkoff.ru/list/waaaaazzzuuuuppp</a:t>
            </a:r>
            <a:r>
              <a:rPr lang="en-US" sz="1100" dirty="0" smtClean="0">
                <a:hlinkClick r:id="rId8"/>
              </a:rPr>
              <a:t>/</a:t>
            </a:r>
            <a:endParaRPr lang="ru-RU" sz="1100" dirty="0" smtClean="0"/>
          </a:p>
          <a:p>
            <a:pPr algn="just">
              <a:lnSpc>
                <a:spcPct val="107000"/>
              </a:lnSpc>
            </a:pPr>
            <a:r>
              <a:rPr lang="ru-RU" sz="1100" b="1" spc="15" dirty="0">
                <a:ea typeface="Calibri" panose="020F0502020204030204" pitchFamily="34" charset="0"/>
                <a:cs typeface="Times New Roman" panose="02020603050405020304" pitchFamily="18" charset="0"/>
              </a:rPr>
              <a:t>Как можно вычислить домашний адрес по IP адресу компьютера или </a:t>
            </a:r>
            <a:r>
              <a:rPr lang="ru-RU" sz="1100" b="1" spc="15" dirty="0" smtClean="0">
                <a:ea typeface="Calibri" panose="020F0502020204030204" pitchFamily="34" charset="0"/>
                <a:cs typeface="Times New Roman" panose="02020603050405020304" pitchFamily="18" charset="0"/>
              </a:rPr>
              <a:t>смартфона </a:t>
            </a:r>
            <a:r>
              <a:rPr lang="ru-RU" sz="1100" u="sng" dirty="0" smtClean="0">
                <a:solidFill>
                  <a:srgbClr val="0563C1"/>
                </a:solidFill>
                <a:ea typeface="Calibri" panose="020F0502020204030204" pitchFamily="34" charset="0"/>
                <a:cs typeface="Times New Roman" panose="02020603050405020304" pitchFamily="18" charset="0"/>
                <a:hlinkClick r:id="rId9"/>
              </a:rPr>
              <a:t>https</a:t>
            </a:r>
            <a:r>
              <a:rPr lang="ru-RU" sz="1100" u="sng" dirty="0">
                <a:solidFill>
                  <a:srgbClr val="0563C1"/>
                </a:solidFill>
                <a:ea typeface="Calibri" panose="020F0502020204030204" pitchFamily="34" charset="0"/>
                <a:cs typeface="Times New Roman" panose="02020603050405020304" pitchFamily="18" charset="0"/>
                <a:hlinkClick r:id="rId9"/>
              </a:rPr>
              <a:t>://</a:t>
            </a:r>
            <a:r>
              <a:rPr lang="ru-RU" sz="1100" u="sng" dirty="0" smtClean="0">
                <a:solidFill>
                  <a:srgbClr val="0563C1"/>
                </a:solidFill>
                <a:ea typeface="Calibri" panose="020F0502020204030204" pitchFamily="34" charset="0"/>
                <a:cs typeface="Times New Roman" panose="02020603050405020304" pitchFamily="18" charset="0"/>
                <a:hlinkClick r:id="rId9"/>
              </a:rPr>
              <a:t>zen.yandex.ru/media/poznyaevru/kak-mojno-vychislit-domashnii-adres-po-ip-adresu-kompiutera-ili-smartfona-6065b2e1608d5c2073b2415d</a:t>
            </a:r>
            <a:endParaRPr lang="ru-RU" sz="1100" u="sng" dirty="0" smtClean="0">
              <a:solidFill>
                <a:srgbClr val="0563C1"/>
              </a:solidFill>
              <a:ea typeface="Calibri" panose="020F0502020204030204" pitchFamily="34" charset="0"/>
              <a:cs typeface="Times New Roman" panose="02020603050405020304" pitchFamily="18" charset="0"/>
            </a:endParaRPr>
          </a:p>
          <a:p>
            <a:pPr algn="just">
              <a:lnSpc>
                <a:spcPct val="107000"/>
              </a:lnSpc>
            </a:pPr>
            <a:r>
              <a:rPr lang="ru-RU" sz="1100" b="1" dirty="0"/>
              <a:t>Что происходит, когда пользователь набирает в браузере адрес сайта </a:t>
            </a:r>
            <a:r>
              <a:rPr lang="ru-RU" sz="1100" u="sng" dirty="0">
                <a:hlinkClick r:id="rId10"/>
              </a:rPr>
              <a:t>https://</a:t>
            </a:r>
            <a:r>
              <a:rPr lang="ru-RU" sz="1100" u="sng" dirty="0" smtClean="0">
                <a:hlinkClick r:id="rId10"/>
              </a:rPr>
              <a:t>vc.ru/selectel/76371-chto-proishodit-kogda-polzovatel-nabiraet-v-brauzere-adres-sayta</a:t>
            </a:r>
            <a:endParaRPr lang="ru-RU" sz="1100" dirty="0"/>
          </a:p>
        </p:txBody>
      </p:sp>
    </p:spTree>
    <p:extLst>
      <p:ext uri="{BB962C8B-B14F-4D97-AF65-F5344CB8AC3E}">
        <p14:creationId xmlns:p14="http://schemas.microsoft.com/office/powerpoint/2010/main" val="1838605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90" y="106738"/>
            <a:ext cx="11920756" cy="776349"/>
          </a:xfrm>
        </p:spPr>
        <p:txBody>
          <a:bodyPr>
            <a:noAutofit/>
          </a:bodyPr>
          <a:lstStyle/>
          <a:p>
            <a:r>
              <a:rPr lang="ru-RU" sz="1800" b="1" dirty="0">
                <a:solidFill>
                  <a:srgbClr val="C00000"/>
                </a:solidFill>
                <a:latin typeface="+mn-lt"/>
              </a:rPr>
              <a:t>3. Основные принципы противодействия фин. мошенникам</a:t>
            </a:r>
            <a:r>
              <a:rPr lang="ru-RU" sz="1800" b="1" dirty="0" smtClean="0">
                <a:solidFill>
                  <a:srgbClr val="C00000"/>
                </a:solidFill>
                <a:latin typeface="+mn-lt"/>
              </a:rPr>
              <a:t>.</a:t>
            </a:r>
            <a:r>
              <a:rPr lang="ru-RU" sz="1800" b="1" dirty="0" smtClean="0">
                <a:latin typeface="+mn-lt"/>
              </a:rPr>
              <a:t/>
            </a:r>
            <a:br>
              <a:rPr lang="ru-RU" sz="1800" b="1" dirty="0" smtClean="0">
                <a:latin typeface="+mn-lt"/>
              </a:rPr>
            </a:br>
            <a:r>
              <a:rPr lang="ru-RU" sz="1600" b="1" dirty="0" smtClean="0">
                <a:solidFill>
                  <a:schemeClr val="accent5">
                    <a:lumMod val="75000"/>
                  </a:schemeClr>
                </a:solidFill>
                <a:latin typeface="+mn-lt"/>
              </a:rPr>
              <a:t>Как </a:t>
            </a:r>
            <a:r>
              <a:rPr lang="ru-RU" sz="1600" b="1" dirty="0">
                <a:solidFill>
                  <a:schemeClr val="accent5">
                    <a:lumMod val="75000"/>
                  </a:schemeClr>
                </a:solidFill>
                <a:latin typeface="+mn-lt"/>
              </a:rPr>
              <a:t>хранить данные о банковской </a:t>
            </a:r>
            <a:r>
              <a:rPr lang="ru-RU" sz="1600" b="1" dirty="0" smtClean="0">
                <a:solidFill>
                  <a:schemeClr val="accent5">
                    <a:lumMod val="75000"/>
                  </a:schemeClr>
                </a:solidFill>
                <a:latin typeface="+mn-lt"/>
              </a:rPr>
              <a:t>карте, </a:t>
            </a:r>
            <a:r>
              <a:rPr lang="ru-RU" sz="1600" b="1" dirty="0" smtClean="0">
                <a:solidFill>
                  <a:srgbClr val="C00000"/>
                </a:solidFill>
                <a:latin typeface="+mn-lt"/>
              </a:rPr>
              <a:t>принцип </a:t>
            </a:r>
            <a:r>
              <a:rPr lang="ru-RU" sz="1600" b="1" dirty="0" smtClean="0">
                <a:solidFill>
                  <a:srgbClr val="C00000"/>
                </a:solidFill>
                <a:latin typeface="+mn-lt"/>
              </a:rPr>
              <a:t>конфиденциальности, осмотрительности </a:t>
            </a:r>
            <a:r>
              <a:rPr lang="ru-RU" sz="1600" b="1" dirty="0">
                <a:solidFill>
                  <a:schemeClr val="accent5">
                    <a:lumMod val="75000"/>
                  </a:schemeClr>
                </a:solidFill>
              </a:rPr>
              <a:t/>
            </a:r>
            <a:br>
              <a:rPr lang="ru-RU" sz="1600" b="1" dirty="0">
                <a:solidFill>
                  <a:schemeClr val="accent5">
                    <a:lumMod val="75000"/>
                  </a:schemeClr>
                </a:solidFill>
              </a:rPr>
            </a:br>
            <a:endParaRPr lang="ru-RU" sz="1600" b="1" dirty="0">
              <a:solidFill>
                <a:schemeClr val="accent3">
                  <a:lumMod val="75000"/>
                </a:schemeClr>
              </a:solidFill>
              <a:latin typeface="Arial" panose="020B0604020202020204" pitchFamily="34" charset="0"/>
              <a:cs typeface="Arial" panose="020B0604020202020204" pitchFamily="34" charset="0"/>
            </a:endParaRPr>
          </a:p>
        </p:txBody>
      </p:sp>
      <p:sp>
        <p:nvSpPr>
          <p:cNvPr id="7" name="TextBox 6"/>
          <p:cNvSpPr txBox="1"/>
          <p:nvPr/>
        </p:nvSpPr>
        <p:spPr>
          <a:xfrm>
            <a:off x="167782" y="883087"/>
            <a:ext cx="11920756" cy="512448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ru-RU" sz="1300" b="1" dirty="0"/>
              <a:t>Рекомендации при использовании </a:t>
            </a:r>
            <a:r>
              <a:rPr lang="ru-RU" sz="1300" b="1" dirty="0" smtClean="0"/>
              <a:t>банковских карт</a:t>
            </a:r>
            <a:endParaRPr lang="ru-RU" sz="1300" b="1" dirty="0"/>
          </a:p>
          <a:p>
            <a:pPr algn="ctr"/>
            <a:r>
              <a:rPr lang="ru-RU" sz="1300" b="1" dirty="0">
                <a:solidFill>
                  <a:srgbClr val="C00000"/>
                </a:solidFill>
              </a:rPr>
              <a:t>Одна карта (дебетовая\виртуальная!) для </a:t>
            </a:r>
            <a:r>
              <a:rPr lang="en-US" sz="1300" b="1" dirty="0">
                <a:solidFill>
                  <a:srgbClr val="C00000"/>
                </a:solidFill>
              </a:rPr>
              <a:t>on-line </a:t>
            </a:r>
            <a:r>
              <a:rPr lang="ru-RU" sz="1300" b="1" dirty="0">
                <a:solidFill>
                  <a:srgbClr val="C00000"/>
                </a:solidFill>
              </a:rPr>
              <a:t>покупок, внесение денег на нее непосредственно перед совершением такой покупки, не привязываете зарплатную карту к мобильным приложениям банка, страхуйте карту, лучше не отправлять деньги по номеру </a:t>
            </a:r>
            <a:r>
              <a:rPr lang="ru-RU" sz="1300" b="1" dirty="0" smtClean="0">
                <a:solidFill>
                  <a:srgbClr val="C00000"/>
                </a:solidFill>
              </a:rPr>
              <a:t>телефона</a:t>
            </a:r>
            <a:endParaRPr lang="ru-RU" sz="1200" dirty="0">
              <a:solidFill>
                <a:srgbClr val="C00000"/>
              </a:solidFill>
            </a:endParaRPr>
          </a:p>
          <a:p>
            <a:pPr marL="342900" indent="-342900" algn="just">
              <a:buAutoNum type="arabicParenR"/>
            </a:pPr>
            <a:r>
              <a:rPr lang="ru-RU" sz="1200" dirty="0"/>
              <a:t>Старайтесь пользоваться одними и теми же банкоматами, которые Вам хорошо </a:t>
            </a:r>
            <a:r>
              <a:rPr lang="ru-RU" sz="1200" dirty="0" smtClean="0"/>
              <a:t>известны</a:t>
            </a:r>
            <a:endParaRPr lang="ru-RU" sz="1200" dirty="0"/>
          </a:p>
          <a:p>
            <a:pPr algn="just"/>
            <a:r>
              <a:rPr lang="ru-RU" sz="1200" dirty="0"/>
              <a:t>2) В случае необходимости использовать новый банкомат, выбирайте хорошо освещенный и установленный в удобном </a:t>
            </a:r>
            <a:r>
              <a:rPr lang="ru-RU" sz="1200" dirty="0" smtClean="0"/>
              <a:t>месте</a:t>
            </a:r>
            <a:endParaRPr lang="ru-RU" sz="1200" dirty="0"/>
          </a:p>
          <a:p>
            <a:pPr algn="just"/>
            <a:r>
              <a:rPr lang="ru-RU" sz="1200" dirty="0"/>
              <a:t>3) Прежде чем подойти к банкомату, осмотрите окружающее пространство. В случае нахождения поблизости подозрительных людей, воспользуйтесь другим </a:t>
            </a:r>
            <a:r>
              <a:rPr lang="ru-RU" sz="1200" dirty="0" smtClean="0"/>
              <a:t>банкоматом</a:t>
            </a:r>
            <a:endParaRPr lang="ru-RU" sz="1200" dirty="0"/>
          </a:p>
          <a:p>
            <a:pPr algn="just"/>
            <a:r>
              <a:rPr lang="ru-RU" sz="1200" dirty="0"/>
              <a:t>4) Перед тем как подойти к банкомату, достаньте свою карточку и держите ее в руках. Не</a:t>
            </a:r>
            <a:r>
              <a:rPr lang="en-US" sz="1200" dirty="0"/>
              <a:t> </a:t>
            </a:r>
            <a:r>
              <a:rPr lang="ru-RU" sz="1200" dirty="0"/>
              <a:t>открывайте бумажник, кошелёк, сумку, борсетку непосредственно около банкомата или в очереди</a:t>
            </a:r>
            <a:r>
              <a:rPr lang="en-US" sz="1200" dirty="0"/>
              <a:t> </a:t>
            </a:r>
            <a:r>
              <a:rPr lang="ru-RU" sz="1200" dirty="0"/>
              <a:t>к </a:t>
            </a:r>
            <a:r>
              <a:rPr lang="ru-RU" sz="1200" dirty="0" smtClean="0"/>
              <a:t>нему</a:t>
            </a:r>
            <a:endParaRPr lang="ru-RU" sz="1200" dirty="0"/>
          </a:p>
          <a:p>
            <a:pPr algn="just"/>
            <a:r>
              <a:rPr lang="ru-RU" sz="1200" dirty="0"/>
              <a:t>5) Перед использованием банкомата осмотрите его внешний вид. Если Вы обнаружите наличие</a:t>
            </a:r>
            <a:r>
              <a:rPr lang="en-US" sz="1200" dirty="0"/>
              <a:t> </a:t>
            </a:r>
            <a:r>
              <a:rPr lang="ru-RU" sz="1200" dirty="0"/>
              <a:t>каких–либо посторонних изделий, предметов, проводов, следов конструктивных изменений,</a:t>
            </a:r>
            <a:r>
              <a:rPr lang="en-US" sz="1200" dirty="0"/>
              <a:t> </a:t>
            </a:r>
            <a:r>
              <a:rPr lang="ru-RU" sz="1200" dirty="0"/>
              <a:t>воспользуйтесь другим </a:t>
            </a:r>
            <a:r>
              <a:rPr lang="ru-RU" sz="1200" dirty="0" smtClean="0"/>
              <a:t>банкоматом</a:t>
            </a:r>
          </a:p>
          <a:p>
            <a:pPr algn="just"/>
            <a:r>
              <a:rPr lang="ru-RU" sz="1200" dirty="0"/>
              <a:t>6) Будьте особенно осторожны, если кто-то посторонний предлагает Вам около банкомата помощь,</a:t>
            </a:r>
            <a:r>
              <a:rPr lang="en-US" sz="1200" dirty="0"/>
              <a:t> </a:t>
            </a:r>
            <a:r>
              <a:rPr lang="ru-RU" sz="1200" dirty="0"/>
              <a:t>даже если у Вас застряла карточка или возникли проблемы с проведением операции. Не</a:t>
            </a:r>
            <a:r>
              <a:rPr lang="en-US" sz="1200" dirty="0"/>
              <a:t> </a:t>
            </a:r>
            <a:r>
              <a:rPr lang="ru-RU" sz="1200" dirty="0"/>
              <a:t>набирайте ПИН-код на виду у «помощника», не позволяйте себя отвлечь, т.к. в этот момент</a:t>
            </a:r>
            <a:r>
              <a:rPr lang="en-US" sz="1200" dirty="0"/>
              <a:t> </a:t>
            </a:r>
            <a:r>
              <a:rPr lang="ru-RU" sz="1200" dirty="0"/>
              <a:t>мошенники могут забрать из банкомата Вашу карточку или выданные денежные средства</a:t>
            </a:r>
          </a:p>
          <a:p>
            <a:pPr algn="just"/>
            <a:r>
              <a:rPr lang="ru-RU" sz="1200" dirty="0"/>
              <a:t>7) Если у банкомата за Вами находиться очередь, убедитесь, что никто не может увидеть Ваш</a:t>
            </a:r>
            <a:r>
              <a:rPr lang="en-US" sz="1200" dirty="0"/>
              <a:t> </a:t>
            </a:r>
            <a:r>
              <a:rPr lang="ru-RU" sz="1200" dirty="0"/>
              <a:t>ПИН-код</a:t>
            </a:r>
          </a:p>
          <a:p>
            <a:pPr algn="just"/>
            <a:r>
              <a:rPr lang="ru-RU" sz="1200" dirty="0"/>
              <a:t>8) При вводе ПИН-кода находитесь как можно ближе к банкомату, вводите ПИН-код средним</a:t>
            </a:r>
            <a:r>
              <a:rPr lang="en-US" sz="1200" dirty="0"/>
              <a:t> </a:t>
            </a:r>
            <a:r>
              <a:rPr lang="ru-RU" sz="1200" dirty="0"/>
              <a:t>пальцем руки (при этом, ладонь руки оказывается раскрытой и злоумышленнику гораздо сложнее</a:t>
            </a:r>
            <a:r>
              <a:rPr lang="en-US" sz="1200" dirty="0"/>
              <a:t> </a:t>
            </a:r>
            <a:r>
              <a:rPr lang="ru-RU" sz="1200" dirty="0"/>
              <a:t>увидеть, какие кнопки Вы нажимаете), </a:t>
            </a:r>
            <a:r>
              <a:rPr lang="en-US" sz="1200" dirty="0"/>
              <a:t>a</a:t>
            </a:r>
            <a:r>
              <a:rPr lang="ru-RU" sz="1200" dirty="0"/>
              <a:t> второй рукой закрывайте клавиатуру от</a:t>
            </a:r>
            <a:r>
              <a:rPr lang="en-US" sz="1200" dirty="0"/>
              <a:t> </a:t>
            </a:r>
            <a:r>
              <a:rPr lang="ru-RU" sz="1200" dirty="0"/>
              <a:t>постороннего обзора</a:t>
            </a:r>
          </a:p>
          <a:p>
            <a:pPr algn="just"/>
            <a:r>
              <a:rPr lang="ru-RU" sz="1200" dirty="0"/>
              <a:t>9) Вводите ПИН-код только после того как банкомат попросит Вас об этом</a:t>
            </a:r>
          </a:p>
          <a:p>
            <a:pPr algn="just"/>
            <a:r>
              <a:rPr lang="ru-RU" sz="1200" dirty="0"/>
              <a:t>10) Не применяйте физическую силу, чтобы вставить карточку в банкомат</a:t>
            </a:r>
          </a:p>
          <a:p>
            <a:pPr algn="just"/>
            <a:r>
              <a:rPr lang="ru-RU" sz="1200" dirty="0"/>
              <a:t>11) Всегда сохраняйте все распечатанные банкоматом </a:t>
            </a:r>
            <a:r>
              <a:rPr lang="ru-RU" sz="1200" dirty="0" smtClean="0"/>
              <a:t>квитанции</a:t>
            </a:r>
          </a:p>
          <a:p>
            <a:pPr algn="just"/>
            <a:r>
              <a:rPr lang="ru-RU" sz="1200" dirty="0"/>
              <a:t>12) Если Вам кажется, что банкомат работает неправильно, нажните кнопку «отмена», заберите свою карточку и воспользуйтесь другим банкоматом. Если проблемы возникли после момента ввода запрошенной суммы, не отходите от банкомата до тех пор, пока не убедитесь в завершении операции, отказе в выдаче или в появлении на экране приглашения провести новую операцию</a:t>
            </a:r>
          </a:p>
          <a:p>
            <a:pPr algn="just"/>
            <a:r>
              <a:rPr lang="ru-RU" sz="1200" dirty="0"/>
              <a:t>13) После получения денежных средств, положите наличность и карточку в бумажник, кошелек, сумку и т.п. и только после этого отходите от банкомата</a:t>
            </a:r>
          </a:p>
          <a:p>
            <a:pPr algn="just"/>
            <a:r>
              <a:rPr lang="ru-RU" sz="1200" dirty="0"/>
              <a:t>14) Запомните свой ПИН-код. Если Вы его запишите, всегда будет вероятность, что кто-нибудь сможет его узнать, при этом ответственность за операции с использованием ПИН-кода всегда возлагается на клиента</a:t>
            </a:r>
          </a:p>
          <a:p>
            <a:pPr algn="just"/>
            <a:r>
              <a:rPr lang="ru-RU" sz="1200" dirty="0"/>
              <a:t>15) Никогда и ни при каких-либо обстоятельствах не сообщайте никому свой ПИН-код, в том числе родственникам, знакомым, сотрудникам банка или правоохранительных </a:t>
            </a:r>
            <a:r>
              <a:rPr lang="ru-RU" sz="1200" dirty="0" smtClean="0"/>
              <a:t>органов</a:t>
            </a:r>
            <a:endParaRPr lang="ru-RU" sz="1200" dirty="0"/>
          </a:p>
        </p:txBody>
      </p:sp>
      <p:sp>
        <p:nvSpPr>
          <p:cNvPr id="3" name="Номер слайда 2"/>
          <p:cNvSpPr>
            <a:spLocks noGrp="1"/>
          </p:cNvSpPr>
          <p:nvPr>
            <p:ph type="sldNum" sz="quarter" idx="12"/>
          </p:nvPr>
        </p:nvSpPr>
        <p:spPr>
          <a:xfrm>
            <a:off x="6216242" y="6521265"/>
            <a:ext cx="461395" cy="298661"/>
          </a:xfrm>
        </p:spPr>
        <p:txBody>
          <a:bodyPr/>
          <a:lstStyle/>
          <a:p>
            <a:fld id="{86CB4B4D-7CA3-9044-876B-883B54F8677D}" type="slidenum">
              <a:rPr lang="ru-RU" smtClean="0">
                <a:solidFill>
                  <a:schemeClr val="tx1"/>
                </a:solidFill>
              </a:rPr>
              <a:t>19</a:t>
            </a:fld>
            <a:endParaRPr lang="ru-RU" dirty="0">
              <a:solidFill>
                <a:schemeClr val="tx1"/>
              </a:solidFill>
            </a:endParaRPr>
          </a:p>
        </p:txBody>
      </p:sp>
      <p:sp>
        <p:nvSpPr>
          <p:cNvPr id="4" name="Прямоугольник 3"/>
          <p:cNvSpPr/>
          <p:nvPr/>
        </p:nvSpPr>
        <p:spPr>
          <a:xfrm>
            <a:off x="9429226" y="0"/>
            <a:ext cx="2659312"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ru-RU" sz="1200" b="1" spc="15" dirty="0">
                <a:solidFill>
                  <a:srgbClr val="C00000"/>
                </a:solidFill>
                <a:ea typeface="Calibri" panose="020F0502020204030204" pitchFamily="34" charset="0"/>
                <a:cs typeface="Times New Roman" panose="02020603050405020304" pitchFamily="18" charset="0"/>
              </a:rPr>
              <a:t>Безопасность пользования кредитной картой</a:t>
            </a:r>
          </a:p>
          <a:p>
            <a:pPr algn="ctr"/>
            <a:r>
              <a:rPr lang="ru-RU" sz="1200" u="sng" dirty="0">
                <a:solidFill>
                  <a:srgbClr val="0563C1"/>
                </a:solidFill>
                <a:ea typeface="Calibri" panose="020F0502020204030204" pitchFamily="34" charset="0"/>
                <a:cs typeface="Times New Roman" panose="02020603050405020304" pitchFamily="18" charset="0"/>
                <a:hlinkClick r:id="rId3"/>
              </a:rPr>
              <a:t>http://zpp.rospotrebnadzor.ru/news/federal/187175</a:t>
            </a:r>
            <a:endParaRPr lang="ru-RU" sz="1200" u="sng" dirty="0">
              <a:solidFill>
                <a:srgbClr val="0563C1"/>
              </a:solidFill>
              <a:ea typeface="Calibri" panose="020F0502020204030204" pitchFamily="34" charset="0"/>
              <a:cs typeface="Times New Roman" panose="02020603050405020304" pitchFamily="18" charset="0"/>
            </a:endParaRPr>
          </a:p>
          <a:p>
            <a:pPr algn="ctr"/>
            <a:r>
              <a:rPr lang="ru-RU" sz="1200" b="1" spc="15" dirty="0" err="1" smtClean="0">
                <a:solidFill>
                  <a:srgbClr val="C00000"/>
                </a:solidFill>
                <a:ea typeface="Calibri" panose="020F0502020204030204" pitchFamily="34" charset="0"/>
                <a:cs typeface="Times New Roman" panose="02020603050405020304" pitchFamily="18" charset="0"/>
              </a:rPr>
              <a:t>Траппинг</a:t>
            </a:r>
            <a:r>
              <a:rPr lang="ru-RU" sz="1200" b="1" spc="15" dirty="0">
                <a:solidFill>
                  <a:srgbClr val="000000"/>
                </a:solidFill>
                <a:ea typeface="Calibri" panose="020F0502020204030204" pitchFamily="34" charset="0"/>
                <a:cs typeface="Times New Roman" panose="02020603050405020304" pitchFamily="18" charset="0"/>
              </a:rPr>
              <a:t> </a:t>
            </a:r>
            <a:r>
              <a:rPr lang="ru-RU" sz="1200" u="sng" dirty="0" smtClean="0">
                <a:solidFill>
                  <a:srgbClr val="0563C1"/>
                </a:solidFill>
                <a:ea typeface="Calibri" panose="020F0502020204030204" pitchFamily="34" charset="0"/>
                <a:cs typeface="Times New Roman" panose="02020603050405020304" pitchFamily="18" charset="0"/>
                <a:hlinkClick r:id="rId4"/>
              </a:rPr>
              <a:t>https</a:t>
            </a:r>
            <a:r>
              <a:rPr lang="ru-RU" sz="1200" u="sng" dirty="0">
                <a:solidFill>
                  <a:srgbClr val="0563C1"/>
                </a:solidFill>
                <a:ea typeface="Calibri" panose="020F0502020204030204" pitchFamily="34" charset="0"/>
                <a:cs typeface="Times New Roman" panose="02020603050405020304" pitchFamily="18" charset="0"/>
                <a:hlinkClick r:id="rId4"/>
              </a:rPr>
              <a:t>://</a:t>
            </a:r>
            <a:r>
              <a:rPr lang="ru-RU" sz="1200" u="sng" dirty="0" smtClean="0">
                <a:solidFill>
                  <a:srgbClr val="0563C1"/>
                </a:solidFill>
                <a:ea typeface="Calibri" panose="020F0502020204030204" pitchFamily="34" charset="0"/>
                <a:cs typeface="Times New Roman" panose="02020603050405020304" pitchFamily="18" charset="0"/>
                <a:hlinkClick r:id="rId4"/>
              </a:rPr>
              <a:t>finuslugi.ru/glossariy/trapping</a:t>
            </a:r>
            <a:endParaRPr lang="ru-RU" sz="1200" dirty="0">
              <a:ea typeface="Calibri" panose="020F0502020204030204" pitchFamily="34" charset="0"/>
              <a:cs typeface="Times New Roman" panose="02020603050405020304" pitchFamily="18" charset="0"/>
            </a:endParaRPr>
          </a:p>
        </p:txBody>
      </p:sp>
      <p:sp>
        <p:nvSpPr>
          <p:cNvPr id="5" name="Прямоугольник 4"/>
          <p:cNvSpPr/>
          <p:nvPr/>
        </p:nvSpPr>
        <p:spPr>
          <a:xfrm>
            <a:off x="7508147" y="5856182"/>
            <a:ext cx="4496499" cy="83099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sz="1200" b="1" dirty="0"/>
              <a:t>Эксперт назвал самые популярные мошеннические схемы с банковскими </a:t>
            </a:r>
            <a:r>
              <a:rPr lang="ru-RU" sz="1200" b="1" dirty="0" smtClean="0"/>
              <a:t>картами </a:t>
            </a:r>
            <a:r>
              <a:rPr lang="en-US" sz="1200" dirty="0" smtClean="0">
                <a:hlinkClick r:id="rId5"/>
              </a:rPr>
              <a:t>https</a:t>
            </a:r>
            <a:r>
              <a:rPr lang="en-US" sz="1200" dirty="0">
                <a:hlinkClick r:id="rId5"/>
              </a:rPr>
              <a:t>://</a:t>
            </a:r>
            <a:r>
              <a:rPr lang="en-US" sz="1200" dirty="0" smtClean="0">
                <a:hlinkClick r:id="rId5"/>
              </a:rPr>
              <a:t>tass.ru/ekonomika/10747131</a:t>
            </a:r>
            <a:endParaRPr lang="ru-RU" sz="1200" dirty="0" smtClean="0"/>
          </a:p>
          <a:p>
            <a:r>
              <a:rPr lang="ru-RU" sz="1200" b="1" spc="15" dirty="0">
                <a:solidFill>
                  <a:srgbClr val="C00000"/>
                </a:solidFill>
                <a:ea typeface="Calibri" panose="020F0502020204030204" pitchFamily="34" charset="0"/>
                <a:cs typeface="Times New Roman" panose="02020603050405020304" pitchFamily="18" charset="0"/>
              </a:rPr>
              <a:t>Как защититься от </a:t>
            </a:r>
            <a:r>
              <a:rPr lang="ru-RU" sz="1200" b="1" spc="15" dirty="0" err="1">
                <a:solidFill>
                  <a:srgbClr val="C00000"/>
                </a:solidFill>
                <a:ea typeface="Calibri" panose="020F0502020204030204" pitchFamily="34" charset="0"/>
                <a:cs typeface="Times New Roman" panose="02020603050405020304" pitchFamily="18" charset="0"/>
              </a:rPr>
              <a:t>скимминга</a:t>
            </a:r>
            <a:r>
              <a:rPr lang="ru-RU" sz="1200" b="1" spc="15" dirty="0">
                <a:solidFill>
                  <a:srgbClr val="C00000"/>
                </a:solidFill>
                <a:ea typeface="Calibri" panose="020F0502020204030204" pitchFamily="34" charset="0"/>
                <a:cs typeface="Times New Roman" panose="02020603050405020304" pitchFamily="18" charset="0"/>
              </a:rPr>
              <a:t>. </a:t>
            </a:r>
            <a:r>
              <a:rPr lang="ru-RU" sz="1200" b="1" spc="15" dirty="0">
                <a:solidFill>
                  <a:srgbClr val="000000"/>
                </a:solidFill>
                <a:ea typeface="Calibri" panose="020F0502020204030204" pitchFamily="34" charset="0"/>
                <a:cs typeface="Times New Roman" panose="02020603050405020304" pitchFamily="18" charset="0"/>
              </a:rPr>
              <a:t>Что нужно знать, чтобы не стать жертвой мошенников </a:t>
            </a:r>
            <a:r>
              <a:rPr lang="ru-RU" sz="1200" u="sng" dirty="0">
                <a:solidFill>
                  <a:srgbClr val="0563C1"/>
                </a:solidFill>
                <a:ea typeface="Calibri" panose="020F0502020204030204" pitchFamily="34" charset="0"/>
                <a:cs typeface="Times New Roman" panose="02020603050405020304" pitchFamily="18" charset="0"/>
              </a:rPr>
              <a:t>https://journal.tinkoff.ru/skimming</a:t>
            </a:r>
            <a:r>
              <a:rPr lang="ru-RU" sz="1200" u="sng" dirty="0" smtClean="0">
                <a:solidFill>
                  <a:srgbClr val="0563C1"/>
                </a:solidFill>
                <a:ea typeface="Calibri" panose="020F0502020204030204" pitchFamily="34" charset="0"/>
                <a:cs typeface="Times New Roman" panose="02020603050405020304" pitchFamily="18" charset="0"/>
              </a:rPr>
              <a:t>/</a:t>
            </a:r>
            <a:endParaRPr lang="ru-RU" sz="1200" dirty="0">
              <a:ea typeface="Calibri" panose="020F0502020204030204" pitchFamily="34" charset="0"/>
              <a:cs typeface="Times New Roman" panose="02020603050405020304" pitchFamily="18" charset="0"/>
            </a:endParaRPr>
          </a:p>
        </p:txBody>
      </p:sp>
      <p:sp>
        <p:nvSpPr>
          <p:cNvPr id="8" name="Прямоугольник 7"/>
          <p:cNvSpPr/>
          <p:nvPr/>
        </p:nvSpPr>
        <p:spPr>
          <a:xfrm>
            <a:off x="167782" y="6107335"/>
            <a:ext cx="4939717"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sz="1200" b="1" dirty="0"/>
              <a:t>Расплачиваясь картой в магазине, оглянитесь на </a:t>
            </a:r>
            <a:r>
              <a:rPr lang="ru-RU" sz="1200" b="1" dirty="0" smtClean="0"/>
              <a:t>камеры</a:t>
            </a:r>
          </a:p>
          <a:p>
            <a:r>
              <a:rPr lang="en-US" sz="1200" b="1" dirty="0">
                <a:hlinkClick r:id="rId6"/>
              </a:rPr>
              <a:t>https://</a:t>
            </a:r>
            <a:r>
              <a:rPr lang="en-US" sz="1200" b="1" dirty="0" smtClean="0">
                <a:hlinkClick r:id="rId6"/>
              </a:rPr>
              <a:t>zen.yandex.ru/media/id/5e3c28c16a2d430435041c95/rasplachivaias-kartoi-v-magazine-oglianites-na-kamery-607f45d6b7e87914025446e2</a:t>
            </a:r>
            <a:endParaRPr lang="ru-RU" sz="1200" b="1" dirty="0" smtClean="0"/>
          </a:p>
        </p:txBody>
      </p:sp>
    </p:spTree>
    <p:extLst>
      <p:ext uri="{BB962C8B-B14F-4D97-AF65-F5344CB8AC3E}">
        <p14:creationId xmlns:p14="http://schemas.microsoft.com/office/powerpoint/2010/main" val="3899697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2"/>
          </p:nvPr>
        </p:nvSpPr>
        <p:spPr>
          <a:xfrm>
            <a:off x="6912290" y="6453083"/>
            <a:ext cx="313320" cy="232745"/>
          </a:xfrm>
        </p:spPr>
        <p:txBody>
          <a:bodyPr/>
          <a:lstStyle/>
          <a:p>
            <a:fld id="{86CB4B4D-7CA3-9044-876B-883B54F8677D}" type="slidenum">
              <a:rPr lang="ru-RU" smtClean="0"/>
              <a:t>2</a:t>
            </a:fld>
            <a:endParaRPr lang="ru-RU" dirty="0"/>
          </a:p>
        </p:txBody>
      </p:sp>
      <p:sp>
        <p:nvSpPr>
          <p:cNvPr id="5" name="Прямоугольник 4"/>
          <p:cNvSpPr/>
          <p:nvPr/>
        </p:nvSpPr>
        <p:spPr>
          <a:xfrm>
            <a:off x="3048000" y="-500281"/>
            <a:ext cx="6096000" cy="307777"/>
          </a:xfrm>
          <a:prstGeom prst="rect">
            <a:avLst/>
          </a:prstGeom>
        </p:spPr>
        <p:txBody>
          <a:bodyPr>
            <a:spAutoFit/>
          </a:bodyPr>
          <a:lstStyle/>
          <a:p>
            <a:endParaRPr lang="ru-RU" sz="1400" dirty="0">
              <a:ea typeface="Calibri" panose="020F0502020204030204" pitchFamily="34" charset="0"/>
              <a:cs typeface="Times New Roman" panose="02020603050405020304" pitchFamily="18" charset="0"/>
            </a:endParaRPr>
          </a:p>
        </p:txBody>
      </p:sp>
      <p:sp>
        <p:nvSpPr>
          <p:cNvPr id="11" name="Прямоугольник 10"/>
          <p:cNvSpPr/>
          <p:nvPr/>
        </p:nvSpPr>
        <p:spPr>
          <a:xfrm>
            <a:off x="1655427" y="615446"/>
            <a:ext cx="8881145" cy="923330"/>
          </a:xfrm>
          <a:prstGeom prst="rect">
            <a:avLst/>
          </a:prstGeom>
        </p:spPr>
        <p:txBody>
          <a:bodyPr wrap="square">
            <a:spAutoFit/>
          </a:bodyPr>
          <a:lstStyle/>
          <a:p>
            <a:pPr algn="ctr"/>
            <a:r>
              <a:rPr lang="ru-RU" b="1" dirty="0" smtClean="0">
                <a:solidFill>
                  <a:srgbClr val="C00000"/>
                </a:solidFill>
              </a:rPr>
              <a:t>Цель </a:t>
            </a:r>
            <a:r>
              <a:rPr lang="ru-RU" b="1" dirty="0" err="1" smtClean="0">
                <a:solidFill>
                  <a:srgbClr val="C00000"/>
                </a:solidFill>
              </a:rPr>
              <a:t>вебинара</a:t>
            </a:r>
            <a:r>
              <a:rPr lang="ru-RU" b="1" dirty="0" smtClean="0">
                <a:solidFill>
                  <a:srgbClr val="C00000"/>
                </a:solidFill>
              </a:rPr>
              <a:t>: </a:t>
            </a:r>
            <a:r>
              <a:rPr lang="ru-RU" b="1" dirty="0">
                <a:solidFill>
                  <a:srgbClr val="C00000"/>
                </a:solidFill>
              </a:rPr>
              <a:t>формирование у обучающихся базовых </a:t>
            </a:r>
            <a:r>
              <a:rPr lang="ru-RU" b="1" dirty="0" smtClean="0">
                <a:solidFill>
                  <a:srgbClr val="C00000"/>
                </a:solidFill>
              </a:rPr>
              <a:t> (углубленных представлений </a:t>
            </a:r>
            <a:r>
              <a:rPr lang="ru-RU" b="1" dirty="0">
                <a:solidFill>
                  <a:srgbClr val="C00000"/>
                </a:solidFill>
              </a:rPr>
              <a:t>о различных видах финансового мошенничества и </a:t>
            </a:r>
            <a:r>
              <a:rPr lang="ru-RU" b="1" dirty="0" smtClean="0">
                <a:solidFill>
                  <a:srgbClr val="C00000"/>
                </a:solidFill>
              </a:rPr>
              <a:t>основных </a:t>
            </a:r>
            <a:r>
              <a:rPr lang="ru-RU" b="1" dirty="0">
                <a:solidFill>
                  <a:srgbClr val="C00000"/>
                </a:solidFill>
              </a:rPr>
              <a:t>правилах финансовой </a:t>
            </a:r>
            <a:r>
              <a:rPr lang="ru-RU" b="1" dirty="0" smtClean="0">
                <a:solidFill>
                  <a:srgbClr val="C00000"/>
                </a:solidFill>
              </a:rPr>
              <a:t>безопасности</a:t>
            </a:r>
            <a:endParaRPr lang="ru-RU" b="1" dirty="0">
              <a:solidFill>
                <a:srgbClr val="C00000"/>
              </a:solidFill>
            </a:endParaRPr>
          </a:p>
        </p:txBody>
      </p:sp>
      <p:sp>
        <p:nvSpPr>
          <p:cNvPr id="14" name="Прямоугольник 13"/>
          <p:cNvSpPr/>
          <p:nvPr/>
        </p:nvSpPr>
        <p:spPr>
          <a:xfrm>
            <a:off x="1929468" y="1935003"/>
            <a:ext cx="8909108" cy="3693319"/>
          </a:xfrm>
          <a:prstGeom prst="rect">
            <a:avLst/>
          </a:prstGeom>
        </p:spPr>
        <p:txBody>
          <a:bodyPr wrap="square">
            <a:spAutoFit/>
          </a:bodyPr>
          <a:lstStyle/>
          <a:p>
            <a:pPr marL="342900" indent="-342900" algn="just">
              <a:buAutoNum type="arabicPeriod"/>
            </a:pPr>
            <a:r>
              <a:rPr lang="ru-RU" dirty="0" smtClean="0"/>
              <a:t>Мир вокруг нас: предпосылки для реализации мошенниками своих планов.</a:t>
            </a:r>
          </a:p>
          <a:p>
            <a:pPr marL="342900" indent="-342900" algn="just">
              <a:buAutoNum type="arabicPeriod"/>
            </a:pPr>
            <a:endParaRPr lang="ru-RU" dirty="0" smtClean="0"/>
          </a:p>
          <a:p>
            <a:pPr marL="342900" indent="-342900" algn="just">
              <a:buAutoNum type="arabicPeriod"/>
            </a:pPr>
            <a:r>
              <a:rPr lang="ru-RU" dirty="0" smtClean="0"/>
              <a:t>Классификация фин. мошенничеств:</a:t>
            </a:r>
          </a:p>
          <a:p>
            <a:pPr marL="1200150" lvl="2" indent="-285750" algn="just">
              <a:buFont typeface="Wingdings" panose="05000000000000000000" pitchFamily="2" charset="2"/>
              <a:buChar char="Ø"/>
            </a:pPr>
            <a:r>
              <a:rPr lang="ru-RU" dirty="0" smtClean="0"/>
              <a:t>базовая;</a:t>
            </a:r>
          </a:p>
          <a:p>
            <a:pPr marL="1200150" lvl="2" indent="-285750" algn="just">
              <a:buFont typeface="Wingdings" panose="05000000000000000000" pitchFamily="2" charset="2"/>
              <a:buChar char="Ø"/>
            </a:pPr>
            <a:r>
              <a:rPr lang="ru-RU" dirty="0"/>
              <a:t>п</a:t>
            </a:r>
            <a:r>
              <a:rPr lang="ru-RU" dirty="0" smtClean="0"/>
              <a:t>о способу взаимодействия с «жертвой».</a:t>
            </a:r>
          </a:p>
          <a:p>
            <a:pPr algn="just"/>
            <a:endParaRPr lang="ru-RU" dirty="0" smtClean="0"/>
          </a:p>
          <a:p>
            <a:pPr algn="just"/>
            <a:r>
              <a:rPr lang="ru-RU" dirty="0" smtClean="0"/>
              <a:t>3. Основные принципы противодействия фин. мошенникам.</a:t>
            </a:r>
          </a:p>
          <a:p>
            <a:pPr algn="just"/>
            <a:endParaRPr lang="ru-RU" dirty="0" smtClean="0"/>
          </a:p>
          <a:p>
            <a:pPr algn="just"/>
            <a:r>
              <a:rPr lang="ru-RU" dirty="0" smtClean="0"/>
              <a:t>4. О чем Слайды с по 21 по 63. </a:t>
            </a:r>
            <a:endParaRPr lang="ru-RU" i="1" dirty="0" smtClean="0"/>
          </a:p>
          <a:p>
            <a:pPr algn="just"/>
            <a:r>
              <a:rPr lang="ru-RU" i="1" dirty="0">
                <a:solidFill>
                  <a:srgbClr val="C00000"/>
                </a:solidFill>
              </a:rPr>
              <a:t>Углубленное понимание, только надо проявить </a:t>
            </a:r>
            <a:r>
              <a:rPr lang="ru-RU" i="1" dirty="0" smtClean="0">
                <a:solidFill>
                  <a:srgbClr val="C00000"/>
                </a:solidFill>
              </a:rPr>
              <a:t>усилие!</a:t>
            </a:r>
            <a:endParaRPr lang="ru-RU" i="1" dirty="0">
              <a:solidFill>
                <a:srgbClr val="C00000"/>
              </a:solidFill>
            </a:endParaRPr>
          </a:p>
          <a:p>
            <a:pPr algn="just"/>
            <a:endParaRPr lang="ru-RU" dirty="0" smtClean="0"/>
          </a:p>
          <a:p>
            <a:pPr algn="just"/>
            <a:r>
              <a:rPr lang="ru-RU" dirty="0" smtClean="0"/>
              <a:t>5. Виды заданий по фин. безопасности, с примером.</a:t>
            </a:r>
          </a:p>
          <a:p>
            <a:pPr algn="just"/>
            <a:endParaRPr lang="ru-RU" dirty="0"/>
          </a:p>
        </p:txBody>
      </p:sp>
    </p:spTree>
    <p:extLst>
      <p:ext uri="{BB962C8B-B14F-4D97-AF65-F5344CB8AC3E}">
        <p14:creationId xmlns:p14="http://schemas.microsoft.com/office/powerpoint/2010/main" val="4250711183"/>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11631335" y="6477559"/>
            <a:ext cx="461395" cy="298661"/>
          </a:xfrm>
        </p:spPr>
        <p:txBody>
          <a:bodyPr/>
          <a:lstStyle/>
          <a:p>
            <a:fld id="{86CB4B4D-7CA3-9044-876B-883B54F8677D}" type="slidenum">
              <a:rPr lang="ru-RU" smtClean="0">
                <a:solidFill>
                  <a:schemeClr val="tx1"/>
                </a:solidFill>
              </a:rPr>
              <a:t>20</a:t>
            </a:fld>
            <a:endParaRPr lang="ru-RU" dirty="0">
              <a:solidFill>
                <a:schemeClr val="tx1"/>
              </a:solidFill>
            </a:endParaRPr>
          </a:p>
        </p:txBody>
      </p:sp>
      <p:sp>
        <p:nvSpPr>
          <p:cNvPr id="6" name="TextBox 5"/>
          <p:cNvSpPr txBox="1"/>
          <p:nvPr/>
        </p:nvSpPr>
        <p:spPr>
          <a:xfrm>
            <a:off x="171973" y="888088"/>
            <a:ext cx="11690059" cy="34778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ru-RU" sz="1300" b="1" dirty="0">
                <a:solidFill>
                  <a:srgbClr val="C00000"/>
                </a:solidFill>
              </a:rPr>
              <a:t>НАФИ</a:t>
            </a:r>
            <a:r>
              <a:rPr lang="ru-RU" sz="1300" b="1" dirty="0" smtClean="0">
                <a:solidFill>
                  <a:srgbClr val="C00000"/>
                </a:solidFill>
              </a:rPr>
              <a:t>. Анализ. </a:t>
            </a:r>
            <a:r>
              <a:rPr lang="ru-RU" sz="1300" b="1" dirty="0">
                <a:solidFill>
                  <a:srgbClr val="C00000"/>
                </a:solidFill>
              </a:rPr>
              <a:t>В 2020 году держатели банковских карт в полтора раза чаще сталкивались с мошенниками </a:t>
            </a:r>
            <a:endParaRPr lang="ru-RU" sz="1300" b="1" dirty="0" smtClean="0">
              <a:solidFill>
                <a:srgbClr val="C00000"/>
              </a:solidFill>
            </a:endParaRPr>
          </a:p>
          <a:p>
            <a:r>
              <a:rPr lang="en-US" sz="1200" b="1" dirty="0" smtClean="0">
                <a:hlinkClick r:id="rId3"/>
              </a:rPr>
              <a:t>https</a:t>
            </a:r>
            <a:r>
              <a:rPr lang="en-US" sz="1200" b="1" dirty="0">
                <a:hlinkClick r:id="rId3"/>
              </a:rPr>
              <a:t>://nafi.ru/analytics/v-2020-godu-derzhateli-bankovskikh-kart-v-poltora-raza-chashche-stalkivalis-s-moshennikami</a:t>
            </a:r>
            <a:r>
              <a:rPr lang="en-US" sz="1200" b="1" dirty="0" smtClean="0">
                <a:hlinkClick r:id="rId3"/>
              </a:rPr>
              <a:t>/</a:t>
            </a:r>
            <a:endParaRPr lang="ru-RU" sz="1500" b="1" dirty="0" smtClean="0"/>
          </a:p>
          <a:p>
            <a:pPr algn="ctr"/>
            <a:r>
              <a:rPr lang="ru-RU" sz="1500" b="1" dirty="0" smtClean="0"/>
              <a:t>Рекомендации </a:t>
            </a:r>
            <a:r>
              <a:rPr lang="ru-RU" sz="1500" b="1" dirty="0"/>
              <a:t>при использовании </a:t>
            </a:r>
            <a:r>
              <a:rPr lang="ru-RU" sz="1500" b="1" dirty="0" smtClean="0"/>
              <a:t>банковских карт</a:t>
            </a:r>
            <a:endParaRPr lang="ru-RU" sz="1500" b="1" dirty="0"/>
          </a:p>
          <a:p>
            <a:pPr algn="just"/>
            <a:r>
              <a:rPr lang="ru-RU" sz="1200" dirty="0"/>
              <a:t>16) Обратитесь в свой банк и установите ежедневный лимит снятия денежных средств. Если Вам понадобится снять сумму, превышающую разрешенную, всегда можно позвонить в банк и на время повысить или совсем снять </a:t>
            </a:r>
            <a:r>
              <a:rPr lang="ru-RU" sz="1200" dirty="0" smtClean="0"/>
              <a:t>лимит</a:t>
            </a:r>
            <a:endParaRPr lang="ru-RU" sz="1200" dirty="0"/>
          </a:p>
          <a:p>
            <a:pPr algn="just"/>
            <a:r>
              <a:rPr lang="ru-RU" sz="1200" dirty="0" smtClean="0"/>
              <a:t>17) Подключитесь к системе информирования об операциях по карточке по мобильному телефону при помощи SMS-сообщений. Это позволит не только сразу же узнать о несанкционированной Вами операции по карте, но и самостоятельно ее сразу же заблокировать. Дополнительно Вы можете самостоятельно управлять лимитами снятия (п.16)</a:t>
            </a:r>
          </a:p>
          <a:p>
            <a:pPr algn="just"/>
            <a:r>
              <a:rPr lang="ru-RU" sz="1200" dirty="0" smtClean="0"/>
              <a:t>18</a:t>
            </a:r>
            <a:r>
              <a:rPr lang="ru-RU" sz="1200" dirty="0"/>
              <a:t>) Ежемесячно получайте и проверяйте выписки по Вашему карточному </a:t>
            </a:r>
            <a:r>
              <a:rPr lang="ru-RU" sz="1200" dirty="0" smtClean="0"/>
              <a:t>счету</a:t>
            </a:r>
            <a:endParaRPr lang="ru-RU" sz="1200" dirty="0"/>
          </a:p>
          <a:p>
            <a:pPr algn="just"/>
            <a:r>
              <a:rPr lang="ru-RU" sz="1200" dirty="0"/>
              <a:t>19) Относитесь к хранению карточки также как Вы относитесь к наличным денежным </a:t>
            </a:r>
            <a:r>
              <a:rPr lang="ru-RU" sz="1200" dirty="0" smtClean="0"/>
              <a:t>средствам</a:t>
            </a:r>
          </a:p>
          <a:p>
            <a:pPr algn="just"/>
            <a:r>
              <a:rPr lang="ru-RU" sz="1200" dirty="0"/>
              <a:t>20) При пользовании карточкой в торговых предприятиях, следите, чтобы карточка не исчезала из Вашего поля зрения. При необходимости ввести ПИН-код, закройте клавиатуру рукой так, чтобы ни продавец, ни находящиеся рядом с Вами клиенты не видели введенных цифр. Если кто-то увидит Ваш ПИН-код, после этого карточку могут украсть и быстро снять все денежные средства в банкомате. Не вводите ПИН-код для выдачи наличных в местах, не обозначенных как пункт выдачи наличных какого-либо (желательно знакомого Вам по названию) банка</a:t>
            </a:r>
          </a:p>
          <a:p>
            <a:pPr algn="just"/>
            <a:r>
              <a:rPr lang="ru-RU" sz="1200" dirty="0"/>
              <a:t>21) Запишите и всегда храните с собой, но отдельно от карточки, номер Вашей карты, номер телефона Вашего банка, кодовое слово, по которому банк аутентифицирует Вас как законного держателя. Эта информация будет необходима Вам в случае возникновения каких-либо проблем с карточкой (например, в случае ее утраты)</a:t>
            </a:r>
          </a:p>
          <a:p>
            <a:pPr algn="just"/>
            <a:r>
              <a:rPr lang="ru-RU" sz="1200" dirty="0"/>
              <a:t>22) Если в результате какой-либо подозрительной ситуации Вам показалось, что Ваш ПИН-код стал известен посторонним людям, обратитесь в Банк для блокировки и </a:t>
            </a:r>
            <a:r>
              <a:rPr lang="ru-RU" sz="1200" dirty="0" err="1"/>
              <a:t>перевыпуска</a:t>
            </a:r>
            <a:r>
              <a:rPr lang="ru-RU" sz="1200" dirty="0"/>
              <a:t> </a:t>
            </a:r>
            <a:r>
              <a:rPr lang="ru-RU" sz="1200" dirty="0" smtClean="0"/>
              <a:t>карты</a:t>
            </a:r>
            <a:endParaRPr lang="ru-RU" sz="1200" dirty="0"/>
          </a:p>
        </p:txBody>
      </p:sp>
      <p:sp>
        <p:nvSpPr>
          <p:cNvPr id="8" name="Прямоугольник 7"/>
          <p:cNvSpPr/>
          <p:nvPr/>
        </p:nvSpPr>
        <p:spPr>
          <a:xfrm>
            <a:off x="171973" y="4447196"/>
            <a:ext cx="6438551" cy="206210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200" b="1" dirty="0"/>
              <a:t>Безнал без опасности. Как расплачиваться картой и не потерять деньги</a:t>
            </a:r>
            <a:endParaRPr lang="ru-RU" sz="1200" dirty="0"/>
          </a:p>
          <a:p>
            <a:r>
              <a:rPr lang="ru-RU" sz="1200" b="1" u="sng" dirty="0">
                <a:hlinkClick r:id="rId4"/>
              </a:rPr>
              <a:t>https://vashifinancy.ru/for-smi/press/news/beznal-bez-opasnosti-kak-rasplachivatsya-kartoy-i-ne-poteryat-dengi/</a:t>
            </a:r>
            <a:endParaRPr lang="ru-RU" sz="1200" dirty="0"/>
          </a:p>
          <a:p>
            <a:r>
              <a:rPr lang="ru-RU" sz="1200" b="1" dirty="0"/>
              <a:t>Как платить картой в интернете и не стать жертвой аферистов. 6 правил</a:t>
            </a:r>
            <a:endParaRPr lang="ru-RU" sz="1200" dirty="0"/>
          </a:p>
          <a:p>
            <a:r>
              <a:rPr lang="ru-RU" sz="1200" b="1" u="sng" dirty="0">
                <a:hlinkClick r:id="rId5"/>
              </a:rPr>
              <a:t>https://</a:t>
            </a:r>
            <a:r>
              <a:rPr lang="ru-RU" sz="1200" b="1" u="sng" dirty="0" smtClean="0">
                <a:hlinkClick r:id="rId5"/>
              </a:rPr>
              <a:t>vashifinancy.ru/for-smi/press/news/kak-platit-kartoy-v-internete-i-ne-stat-zhertvoy-aferistov-6-pravil/</a:t>
            </a:r>
            <a:endParaRPr lang="ru-RU" sz="1200" b="1" u="sng" dirty="0"/>
          </a:p>
          <a:p>
            <a:r>
              <a:rPr lang="ru-RU" sz="1200" b="1" dirty="0">
                <a:solidFill>
                  <a:srgbClr val="C00000"/>
                </a:solidFill>
              </a:rPr>
              <a:t>Ознакомьтесь </a:t>
            </a:r>
          </a:p>
          <a:p>
            <a:r>
              <a:rPr lang="en-US" sz="1200" dirty="0">
                <a:solidFill>
                  <a:srgbClr val="7030A0"/>
                </a:solidFill>
                <a:hlinkClick r:id="rId6"/>
              </a:rPr>
              <a:t>https://news.mail.ru/economics/34613364/</a:t>
            </a:r>
            <a:r>
              <a:rPr lang="ru-RU" sz="1200" dirty="0">
                <a:solidFill>
                  <a:srgbClr val="7030A0"/>
                </a:solidFill>
              </a:rPr>
              <a:t>  </a:t>
            </a:r>
            <a:r>
              <a:rPr lang="en-US" sz="1200" dirty="0" smtClean="0">
                <a:solidFill>
                  <a:srgbClr val="7030A0"/>
                </a:solidFill>
                <a:hlinkClick r:id="rId7"/>
              </a:rPr>
              <a:t>https</a:t>
            </a:r>
            <a:r>
              <a:rPr lang="en-US" sz="1200" dirty="0">
                <a:solidFill>
                  <a:srgbClr val="7030A0"/>
                </a:solidFill>
                <a:hlinkClick r:id="rId7"/>
              </a:rPr>
              <a:t>://news.mail.ru/incident/34631183/?</a:t>
            </a:r>
            <a:r>
              <a:rPr lang="en-US" sz="1200" dirty="0" smtClean="0">
                <a:solidFill>
                  <a:srgbClr val="7030A0"/>
                </a:solidFill>
                <a:hlinkClick r:id="rId7"/>
              </a:rPr>
              <a:t>frommail=1</a:t>
            </a:r>
            <a:endParaRPr lang="ru-RU" sz="1200" dirty="0" smtClean="0">
              <a:solidFill>
                <a:srgbClr val="7030A0"/>
              </a:solidFill>
            </a:endParaRPr>
          </a:p>
          <a:p>
            <a:pPr fontAlgn="base"/>
            <a:r>
              <a:rPr lang="ru-RU" sz="1200" b="1" dirty="0"/>
              <a:t>Что делать, если мошенники украли деньги с банковской карты</a:t>
            </a:r>
            <a:r>
              <a:rPr lang="ru-RU" sz="1200" b="1" dirty="0" smtClean="0"/>
              <a:t>?</a:t>
            </a:r>
          </a:p>
          <a:p>
            <a:r>
              <a:rPr lang="en-US" sz="1000" b="1" dirty="0">
                <a:hlinkClick r:id="rId8"/>
              </a:rPr>
              <a:t>https://www.klerk.ru/buh/articles/477952</a:t>
            </a:r>
            <a:r>
              <a:rPr lang="en-US" sz="1000" b="1" dirty="0" smtClean="0">
                <a:hlinkClick r:id="rId8"/>
              </a:rPr>
              <a:t>/</a:t>
            </a:r>
            <a:r>
              <a:rPr lang="ru-RU" sz="1000" b="1" dirty="0" smtClean="0"/>
              <a:t> и </a:t>
            </a:r>
            <a:r>
              <a:rPr lang="en-US" sz="1000" b="1" dirty="0">
                <a:hlinkClick r:id="rId9"/>
              </a:rPr>
              <a:t>https://</a:t>
            </a:r>
            <a:r>
              <a:rPr lang="en-US" sz="1000" b="1" dirty="0" smtClean="0">
                <a:hlinkClick r:id="rId9"/>
              </a:rPr>
              <a:t>fincult.info/article/chto-delat-esli-s-bankovskoy-karty-ukrali-dengi/</a:t>
            </a:r>
            <a:r>
              <a:rPr lang="ru-RU" sz="1000" b="1" dirty="0"/>
              <a:t> </a:t>
            </a:r>
            <a:r>
              <a:rPr lang="ru-RU" sz="1000" b="1" dirty="0" smtClean="0"/>
              <a:t>и </a:t>
            </a:r>
            <a:r>
              <a:rPr lang="en-US" sz="1000" b="1" u="sng" dirty="0" smtClean="0">
                <a:hlinkClick r:id="rId10"/>
              </a:rPr>
              <a:t>https</a:t>
            </a:r>
            <a:r>
              <a:rPr lang="en-US" sz="1000" b="1" u="sng" dirty="0">
                <a:hlinkClick r:id="rId10"/>
              </a:rPr>
              <a:t>://</a:t>
            </a:r>
            <a:r>
              <a:rPr lang="en-US" sz="1000" b="1" u="sng" dirty="0" smtClean="0">
                <a:hlinkClick r:id="rId10"/>
              </a:rPr>
              <a:t>www.rbc.ru/finances/05/12/2020/5fca354d9a794777a1d1473e</a:t>
            </a:r>
            <a:endParaRPr lang="ru-RU" sz="1000" b="1" u="sng" dirty="0" smtClean="0"/>
          </a:p>
        </p:txBody>
      </p:sp>
      <p:sp>
        <p:nvSpPr>
          <p:cNvPr id="9" name="Прямоугольник 8"/>
          <p:cNvSpPr/>
          <p:nvPr/>
        </p:nvSpPr>
        <p:spPr>
          <a:xfrm>
            <a:off x="6736360" y="4636931"/>
            <a:ext cx="5356370" cy="15696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200" b="1" dirty="0" smtClean="0">
                <a:solidFill>
                  <a:srgbClr val="00B050"/>
                </a:solidFill>
                <a:ea typeface="Times New Roman" panose="02020603050405020304" pitchFamily="18" charset="0"/>
              </a:rPr>
              <a:t>Ваша </a:t>
            </a:r>
            <a:r>
              <a:rPr lang="ru-RU" sz="1200" b="1" dirty="0">
                <a:solidFill>
                  <a:srgbClr val="00B050"/>
                </a:solidFill>
                <a:ea typeface="Times New Roman" panose="02020603050405020304" pitchFamily="18" charset="0"/>
              </a:rPr>
              <a:t>карта </a:t>
            </a:r>
            <a:r>
              <a:rPr lang="ru-RU" sz="1200" b="1" dirty="0" smtClean="0">
                <a:solidFill>
                  <a:srgbClr val="00B050"/>
                </a:solidFill>
                <a:ea typeface="Times New Roman" panose="02020603050405020304" pitchFamily="18" charset="0"/>
              </a:rPr>
              <a:t>(банковская) бита</a:t>
            </a:r>
            <a:r>
              <a:rPr lang="ru-RU" sz="1200" b="1" dirty="0">
                <a:solidFill>
                  <a:srgbClr val="00B050"/>
                </a:solidFill>
                <a:ea typeface="Times New Roman" panose="02020603050405020304" pitchFamily="18" charset="0"/>
              </a:rPr>
              <a:t>. Так ли страшны утечки </a:t>
            </a:r>
            <a:r>
              <a:rPr lang="ru-RU" sz="1200" b="1" dirty="0" smtClean="0">
                <a:solidFill>
                  <a:srgbClr val="00B050"/>
                </a:solidFill>
                <a:ea typeface="Times New Roman" panose="02020603050405020304" pitchFamily="18" charset="0"/>
              </a:rPr>
              <a:t>данных?</a:t>
            </a:r>
            <a:endParaRPr lang="ru-RU" sz="1200" b="1" dirty="0">
              <a:solidFill>
                <a:srgbClr val="00B050"/>
              </a:solidFill>
              <a:ea typeface="Times New Roman" panose="02020603050405020304" pitchFamily="18" charset="0"/>
            </a:endParaRPr>
          </a:p>
          <a:p>
            <a:r>
              <a:rPr lang="ru-RU" sz="1200" u="sng" dirty="0">
                <a:solidFill>
                  <a:srgbClr val="076A53"/>
                </a:solidFill>
                <a:ea typeface="Times New Roman" panose="02020603050405020304" pitchFamily="18" charset="0"/>
                <a:hlinkClick r:id="rId11"/>
              </a:rPr>
              <a:t>https://www.banki.ru/news/daytheme/?</a:t>
            </a:r>
            <a:r>
              <a:rPr lang="ru-RU" sz="1200" u="sng" dirty="0" smtClean="0">
                <a:solidFill>
                  <a:srgbClr val="076A53"/>
                </a:solidFill>
                <a:ea typeface="Times New Roman" panose="02020603050405020304" pitchFamily="18" charset="0"/>
                <a:hlinkClick r:id="rId11"/>
              </a:rPr>
              <a:t>id=10907888</a:t>
            </a:r>
            <a:endParaRPr lang="ru-RU" sz="1200" u="sng" dirty="0" smtClean="0">
              <a:solidFill>
                <a:srgbClr val="076A53"/>
              </a:solidFill>
              <a:ea typeface="Times New Roman" panose="02020603050405020304" pitchFamily="18" charset="0"/>
            </a:endParaRPr>
          </a:p>
          <a:p>
            <a:pPr fontAlgn="ctr"/>
            <a:r>
              <a:rPr lang="ru-RU" sz="1200" b="1" dirty="0">
                <a:solidFill>
                  <a:srgbClr val="C00000"/>
                </a:solidFill>
              </a:rPr>
              <a:t>Мы собрали 9 новых видов мошенничества с банковскими картами и способы защиты от них</a:t>
            </a:r>
          </a:p>
          <a:p>
            <a:pPr fontAlgn="ctr"/>
            <a:r>
              <a:rPr lang="en-US" sz="1200" b="1" dirty="0">
                <a:hlinkClick r:id="rId12"/>
              </a:rPr>
              <a:t>https://www.adme.ru/zhizn-nauka/9-novyh-moshennicheskih-shem-ne-znaya-kotorye-mozhno-ostatsya-bez-deneg-na-karte-1855915/</a:t>
            </a:r>
            <a:endParaRPr lang="ru-RU" sz="1200" b="1" dirty="0"/>
          </a:p>
          <a:p>
            <a:pPr fontAlgn="ctr"/>
            <a:r>
              <a:rPr lang="ru-RU" sz="1200" b="1" dirty="0">
                <a:solidFill>
                  <a:srgbClr val="C00000"/>
                </a:solidFill>
              </a:rPr>
              <a:t>Новый элегантный развод на деньги с банковской карты: будьте осторожны!</a:t>
            </a:r>
          </a:p>
          <a:p>
            <a:pPr fontAlgn="ctr"/>
            <a:r>
              <a:rPr lang="en-US" sz="1200" b="1" dirty="0">
                <a:hlinkClick r:id="rId13"/>
              </a:rPr>
              <a:t>https://</a:t>
            </a:r>
            <a:r>
              <a:rPr lang="en-US" sz="1200" b="1" dirty="0" smtClean="0">
                <a:hlinkClick r:id="rId13"/>
              </a:rPr>
              <a:t>dave-aka-doc.livejournal.com/700003.html</a:t>
            </a:r>
            <a:endParaRPr lang="ru-RU" sz="1200" b="1" dirty="0" smtClean="0"/>
          </a:p>
        </p:txBody>
      </p:sp>
      <p:sp>
        <p:nvSpPr>
          <p:cNvPr id="7" name="Заголовок 1"/>
          <p:cNvSpPr txBox="1">
            <a:spLocks/>
          </p:cNvSpPr>
          <p:nvPr/>
        </p:nvSpPr>
        <p:spPr>
          <a:xfrm>
            <a:off x="255864" y="100289"/>
            <a:ext cx="11920756" cy="7763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1800" b="1" dirty="0" smtClean="0">
                <a:solidFill>
                  <a:srgbClr val="C00000"/>
                </a:solidFill>
                <a:latin typeface="+mn-lt"/>
              </a:rPr>
              <a:t>3. Основные принципы противодействия фин. мошенникам.</a:t>
            </a:r>
            <a:r>
              <a:rPr lang="ru-RU" sz="1800" b="1" dirty="0" smtClean="0">
                <a:latin typeface="+mn-lt"/>
              </a:rPr>
              <a:t/>
            </a:r>
            <a:br>
              <a:rPr lang="ru-RU" sz="1800" b="1" dirty="0" smtClean="0">
                <a:latin typeface="+mn-lt"/>
              </a:rPr>
            </a:br>
            <a:r>
              <a:rPr lang="ru-RU" sz="1600" b="1" dirty="0" smtClean="0">
                <a:solidFill>
                  <a:schemeClr val="accent5">
                    <a:lumMod val="75000"/>
                  </a:schemeClr>
                </a:solidFill>
                <a:latin typeface="+mn-lt"/>
              </a:rPr>
              <a:t>Как хранить данные о банковской карте, </a:t>
            </a:r>
            <a:r>
              <a:rPr lang="ru-RU" sz="1600" b="1" dirty="0" smtClean="0">
                <a:solidFill>
                  <a:srgbClr val="C00000"/>
                </a:solidFill>
                <a:latin typeface="+mn-lt"/>
              </a:rPr>
              <a:t>принцип </a:t>
            </a:r>
            <a:r>
              <a:rPr lang="ru-RU" sz="1600" b="1" dirty="0">
                <a:solidFill>
                  <a:srgbClr val="C00000"/>
                </a:solidFill>
                <a:latin typeface="+mn-lt"/>
              </a:rPr>
              <a:t>конфиденциальности</a:t>
            </a:r>
            <a:r>
              <a:rPr lang="ru-RU" sz="1600" b="1" dirty="0">
                <a:solidFill>
                  <a:srgbClr val="C00000"/>
                </a:solidFill>
                <a:latin typeface="+mn-lt"/>
              </a:rPr>
              <a:t> </a:t>
            </a:r>
            <a:r>
              <a:rPr lang="ru-RU" sz="1600" b="1" dirty="0">
                <a:solidFill>
                  <a:srgbClr val="C00000"/>
                </a:solidFill>
                <a:latin typeface="+mn-lt"/>
              </a:rPr>
              <a:t>и </a:t>
            </a:r>
            <a:r>
              <a:rPr lang="ru-RU" sz="1600" b="1" dirty="0">
                <a:solidFill>
                  <a:srgbClr val="C00000"/>
                </a:solidFill>
                <a:latin typeface="+mn-lt"/>
              </a:rPr>
              <a:t>осмотрительности </a:t>
            </a:r>
          </a:p>
        </p:txBody>
      </p:sp>
    </p:spTree>
    <p:extLst>
      <p:ext uri="{BB962C8B-B14F-4D97-AF65-F5344CB8AC3E}">
        <p14:creationId xmlns:p14="http://schemas.microsoft.com/office/powerpoint/2010/main" val="3610733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2820" y="109052"/>
            <a:ext cx="11400156" cy="637568"/>
          </a:xfrm>
        </p:spPr>
        <p:txBody>
          <a:bodyPr>
            <a:noAutofit/>
          </a:bodyPr>
          <a:lstStyle/>
          <a:p>
            <a:r>
              <a:rPr lang="ru-RU" sz="1800" b="1" dirty="0">
                <a:solidFill>
                  <a:srgbClr val="C00000"/>
                </a:solidFill>
                <a:latin typeface="+mn-lt"/>
              </a:rPr>
              <a:t>3. Основные </a:t>
            </a:r>
            <a:r>
              <a:rPr lang="ru-RU" sz="1800" b="1" dirty="0" smtClean="0">
                <a:solidFill>
                  <a:srgbClr val="C00000"/>
                </a:solidFill>
                <a:latin typeface="+mn-lt"/>
              </a:rPr>
              <a:t>принципы </a:t>
            </a:r>
            <a:r>
              <a:rPr lang="ru-RU" sz="1800" b="1" dirty="0">
                <a:solidFill>
                  <a:srgbClr val="C00000"/>
                </a:solidFill>
                <a:latin typeface="+mn-lt"/>
              </a:rPr>
              <a:t>противодействия фин. </a:t>
            </a:r>
            <a:r>
              <a:rPr lang="ru-RU" sz="1800" b="1" dirty="0" smtClean="0">
                <a:solidFill>
                  <a:srgbClr val="C00000"/>
                </a:solidFill>
                <a:latin typeface="+mn-lt"/>
              </a:rPr>
              <a:t>мошенникам</a:t>
            </a:r>
            <a:r>
              <a:rPr lang="ru-RU" sz="1800" b="1" dirty="0" smtClean="0">
                <a:solidFill>
                  <a:schemeClr val="accent5">
                    <a:lumMod val="75000"/>
                  </a:schemeClr>
                </a:solidFill>
                <a:latin typeface="+mn-lt"/>
              </a:rPr>
              <a:t/>
            </a:r>
            <a:br>
              <a:rPr lang="ru-RU" sz="1800" b="1" dirty="0" smtClean="0">
                <a:solidFill>
                  <a:schemeClr val="accent5">
                    <a:lumMod val="75000"/>
                  </a:schemeClr>
                </a:solidFill>
                <a:latin typeface="+mn-lt"/>
              </a:rPr>
            </a:br>
            <a:r>
              <a:rPr lang="ru-RU" sz="1600" b="1" dirty="0" smtClean="0">
                <a:solidFill>
                  <a:schemeClr val="accent5">
                    <a:lumMod val="75000"/>
                  </a:schemeClr>
                </a:solidFill>
                <a:latin typeface="+mn-lt"/>
              </a:rPr>
              <a:t>Схема (обобщенная) </a:t>
            </a:r>
            <a:r>
              <a:rPr lang="ru-RU" sz="1600" b="1" dirty="0" smtClean="0">
                <a:solidFill>
                  <a:schemeClr val="accent5">
                    <a:lumMod val="75000"/>
                  </a:schemeClr>
                </a:solidFill>
                <a:latin typeface="+mn-lt"/>
              </a:rPr>
              <a:t>безопасной работы на финансовых рынках</a:t>
            </a:r>
            <a:r>
              <a:rPr lang="ru-RU" sz="1400" b="1" dirty="0">
                <a:solidFill>
                  <a:schemeClr val="accent5">
                    <a:lumMod val="75000"/>
                  </a:schemeClr>
                </a:solidFill>
              </a:rPr>
              <a:t/>
            </a:r>
            <a:br>
              <a:rPr lang="ru-RU" sz="1400" b="1" dirty="0">
                <a:solidFill>
                  <a:schemeClr val="accent5">
                    <a:lumMod val="75000"/>
                  </a:schemeClr>
                </a:solidFill>
              </a:rPr>
            </a:br>
            <a:endParaRPr lang="ru-RU" sz="1400" b="1" dirty="0">
              <a:solidFill>
                <a:schemeClr val="accent3">
                  <a:lumMod val="75000"/>
                </a:schemeClr>
              </a:solidFill>
              <a:latin typeface="Arial" panose="020B0604020202020204" pitchFamily="34" charset="0"/>
              <a:cs typeface="Arial" panose="020B0604020202020204" pitchFamily="34" charset="0"/>
            </a:endParaRPr>
          </a:p>
        </p:txBody>
      </p:sp>
      <p:sp>
        <p:nvSpPr>
          <p:cNvPr id="7" name="TextBox 6"/>
          <p:cNvSpPr txBox="1"/>
          <p:nvPr/>
        </p:nvSpPr>
        <p:spPr>
          <a:xfrm>
            <a:off x="2844109" y="916592"/>
            <a:ext cx="6417578" cy="73866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sz="1400" b="1" dirty="0" smtClean="0"/>
              <a:t>Соблюдение </a:t>
            </a:r>
            <a:r>
              <a:rPr lang="ru-RU" sz="1400" b="1" dirty="0"/>
              <a:t>конфиденциальности (защита информации) </a:t>
            </a:r>
          </a:p>
          <a:p>
            <a:r>
              <a:rPr lang="ru-RU" sz="1400" b="1" dirty="0" smtClean="0"/>
              <a:t>Осмотрительность </a:t>
            </a:r>
            <a:r>
              <a:rPr lang="ru-RU" sz="1400" b="1" dirty="0"/>
              <a:t>при осуществлении действий на финансовом рынке </a:t>
            </a:r>
          </a:p>
          <a:p>
            <a:r>
              <a:rPr lang="ru-RU" sz="1400" b="1" dirty="0" smtClean="0"/>
              <a:t>Активное </a:t>
            </a:r>
            <a:r>
              <a:rPr lang="ru-RU" sz="1400" b="1" dirty="0"/>
              <a:t>изучение законодательства в финансовой сфере и судебной </a:t>
            </a:r>
            <a:r>
              <a:rPr lang="ru-RU" sz="1400" b="1" dirty="0" smtClean="0"/>
              <a:t>практики  </a:t>
            </a:r>
            <a:endParaRPr lang="ru-RU" sz="1400" b="1" dirty="0"/>
          </a:p>
        </p:txBody>
      </p:sp>
      <p:sp>
        <p:nvSpPr>
          <p:cNvPr id="3" name="Номер слайда 2"/>
          <p:cNvSpPr>
            <a:spLocks noGrp="1"/>
          </p:cNvSpPr>
          <p:nvPr>
            <p:ph type="sldNum" sz="quarter" idx="12"/>
          </p:nvPr>
        </p:nvSpPr>
        <p:spPr>
          <a:xfrm>
            <a:off x="9660429" y="6296920"/>
            <a:ext cx="2133600" cy="365125"/>
          </a:xfrm>
        </p:spPr>
        <p:txBody>
          <a:bodyPr/>
          <a:lstStyle/>
          <a:p>
            <a:fld id="{86CB4B4D-7CA3-9044-876B-883B54F8677D}" type="slidenum">
              <a:rPr lang="ru-RU" smtClean="0">
                <a:solidFill>
                  <a:schemeClr val="tx1"/>
                </a:solidFill>
              </a:rPr>
              <a:t>21</a:t>
            </a:fld>
            <a:endParaRPr lang="ru-RU" dirty="0">
              <a:solidFill>
                <a:schemeClr val="tx1"/>
              </a:solidFill>
            </a:endParaRPr>
          </a:p>
        </p:txBody>
      </p:sp>
      <p:sp>
        <p:nvSpPr>
          <p:cNvPr id="4" name="TextBox 3"/>
          <p:cNvSpPr txBox="1"/>
          <p:nvPr/>
        </p:nvSpPr>
        <p:spPr>
          <a:xfrm>
            <a:off x="337590" y="1269840"/>
            <a:ext cx="2409666"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sz="1400" b="1" dirty="0" smtClean="0"/>
              <a:t>Банк ВТБ. Памятка. Правила </a:t>
            </a:r>
            <a:r>
              <a:rPr lang="ru-RU" sz="1400" b="1" dirty="0"/>
              <a:t>финансовой </a:t>
            </a:r>
            <a:r>
              <a:rPr lang="ru-RU" sz="1400" b="1" dirty="0" smtClean="0"/>
              <a:t>безопасности </a:t>
            </a:r>
            <a:endParaRPr lang="ru-RU" sz="1400" b="1" dirty="0"/>
          </a:p>
          <a:p>
            <a:r>
              <a:rPr lang="ru-RU" sz="1200" dirty="0" smtClean="0"/>
              <a:t> </a:t>
            </a:r>
            <a:r>
              <a:rPr lang="en-US" sz="1200" dirty="0" smtClean="0">
                <a:hlinkClick r:id="rId2"/>
              </a:rPr>
              <a:t>https</a:t>
            </a:r>
            <a:r>
              <a:rPr lang="en-US" sz="1200" dirty="0">
                <a:hlinkClick r:id="rId2"/>
              </a:rPr>
              <a:t>://www.vtb.ru/bezopasnost</a:t>
            </a:r>
            <a:r>
              <a:rPr lang="en-US" sz="1200" dirty="0" smtClean="0">
                <a:hlinkClick r:id="rId2"/>
              </a:rPr>
              <a:t>/</a:t>
            </a:r>
            <a:endParaRPr lang="ru-RU" sz="1200" dirty="0" smtClean="0"/>
          </a:p>
        </p:txBody>
      </p:sp>
      <p:sp>
        <p:nvSpPr>
          <p:cNvPr id="6" name="TextBox 5"/>
          <p:cNvSpPr txBox="1"/>
          <p:nvPr/>
        </p:nvSpPr>
        <p:spPr>
          <a:xfrm>
            <a:off x="9358540" y="746620"/>
            <a:ext cx="2737379" cy="153888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ru-RU" sz="1400" b="1" dirty="0" smtClean="0">
                <a:solidFill>
                  <a:srgbClr val="C00000"/>
                </a:solidFill>
              </a:rPr>
              <a:t>Тенденции</a:t>
            </a:r>
          </a:p>
          <a:p>
            <a:r>
              <a:rPr lang="ru-RU" sz="1400" b="1" dirty="0" smtClean="0"/>
              <a:t>Известия</a:t>
            </a:r>
            <a:r>
              <a:rPr lang="ru-RU" sz="1400" b="1" dirty="0"/>
              <a:t>: Глава </a:t>
            </a:r>
            <a:r>
              <a:rPr lang="ru-RU" sz="1400" b="1" dirty="0" smtClean="0"/>
              <a:t>(бывшая) </a:t>
            </a:r>
            <a:r>
              <a:rPr lang="ru-RU" sz="1400" b="1" dirty="0" err="1" smtClean="0"/>
              <a:t>Роспотребнадзора</a:t>
            </a:r>
            <a:r>
              <a:rPr lang="ru-RU" sz="1400" b="1" dirty="0" smtClean="0"/>
              <a:t> </a:t>
            </a:r>
            <a:r>
              <a:rPr lang="ru-RU" sz="1400" b="1" dirty="0"/>
              <a:t>Анна Попова — о том, как защитить потребителя в цифровую </a:t>
            </a:r>
            <a:r>
              <a:rPr lang="ru-RU" sz="1400" b="1" dirty="0" smtClean="0"/>
              <a:t>эпоху</a:t>
            </a:r>
            <a:endParaRPr lang="ru-RU" sz="1400" b="1" dirty="0"/>
          </a:p>
          <a:p>
            <a:r>
              <a:rPr lang="en-US" sz="1200" dirty="0">
                <a:hlinkClick r:id="rId3"/>
              </a:rPr>
              <a:t>http://rospotrebnadzor.ru/press_service/publications/?</a:t>
            </a:r>
            <a:r>
              <a:rPr lang="en-US" sz="1200" dirty="0" smtClean="0">
                <a:hlinkClick r:id="rId3"/>
              </a:rPr>
              <a:t>ELEMENT_ID=9746</a:t>
            </a:r>
            <a:endParaRPr lang="ru-RU" sz="1200" dirty="0" smtClean="0"/>
          </a:p>
        </p:txBody>
      </p:sp>
      <p:pic>
        <p:nvPicPr>
          <p:cNvPr id="10" name="Рисунок 9"/>
          <p:cNvPicPr>
            <a:picLocks noChangeAspect="1"/>
          </p:cNvPicPr>
          <p:nvPr/>
        </p:nvPicPr>
        <p:blipFill>
          <a:blip r:embed="rId4"/>
          <a:stretch>
            <a:fillRect/>
          </a:stretch>
        </p:blipFill>
        <p:spPr>
          <a:xfrm>
            <a:off x="581893" y="2227377"/>
            <a:ext cx="5176466" cy="4316035"/>
          </a:xfrm>
          <a:prstGeom prst="rect">
            <a:avLst/>
          </a:prstGeom>
        </p:spPr>
        <p:style>
          <a:lnRef idx="2">
            <a:schemeClr val="accent6"/>
          </a:lnRef>
          <a:fillRef idx="1">
            <a:schemeClr val="lt1"/>
          </a:fillRef>
          <a:effectRef idx="0">
            <a:schemeClr val="accent6"/>
          </a:effectRef>
          <a:fontRef idx="minor">
            <a:schemeClr val="dk1"/>
          </a:fontRef>
        </p:style>
      </p:pic>
      <p:pic>
        <p:nvPicPr>
          <p:cNvPr id="11" name="Рисунок 10"/>
          <p:cNvPicPr>
            <a:picLocks noChangeAspect="1"/>
          </p:cNvPicPr>
          <p:nvPr/>
        </p:nvPicPr>
        <p:blipFill>
          <a:blip r:embed="rId5"/>
          <a:stretch>
            <a:fillRect/>
          </a:stretch>
        </p:blipFill>
        <p:spPr>
          <a:xfrm>
            <a:off x="6054314" y="2455475"/>
            <a:ext cx="5895962" cy="2879923"/>
          </a:xfrm>
          <a:prstGeom prst="rect">
            <a:avLst/>
          </a:prstGeom>
        </p:spPr>
        <p:style>
          <a:lnRef idx="1">
            <a:schemeClr val="accent6"/>
          </a:lnRef>
          <a:fillRef idx="2">
            <a:schemeClr val="accent6"/>
          </a:fillRef>
          <a:effectRef idx="1">
            <a:schemeClr val="accent6"/>
          </a:effectRef>
          <a:fontRef idx="minor">
            <a:schemeClr val="dk1"/>
          </a:fontRef>
        </p:style>
      </p:pic>
      <p:sp>
        <p:nvSpPr>
          <p:cNvPr id="12" name="TextBox 11"/>
          <p:cNvSpPr txBox="1"/>
          <p:nvPr/>
        </p:nvSpPr>
        <p:spPr>
          <a:xfrm>
            <a:off x="7726501" y="5505370"/>
            <a:ext cx="3070371" cy="113877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sz="1400" b="1" dirty="0" smtClean="0">
                <a:solidFill>
                  <a:srgbClr val="C00000"/>
                </a:solidFill>
              </a:rPr>
              <a:t>Изучите материалы на сайте </a:t>
            </a:r>
            <a:r>
              <a:rPr lang="en-US" sz="1200" dirty="0">
                <a:hlinkClick r:id="rId6"/>
              </a:rPr>
              <a:t>https://vashifinancy.ru/materials</a:t>
            </a:r>
            <a:r>
              <a:rPr lang="en-US" sz="1200" dirty="0" smtClean="0">
                <a:hlinkClick r:id="rId6"/>
              </a:rPr>
              <a:t>/</a:t>
            </a:r>
            <a:endParaRPr lang="ru-RU" sz="1200" dirty="0"/>
          </a:p>
          <a:p>
            <a:r>
              <a:rPr lang="ru-RU" sz="1400" b="1" dirty="0" smtClean="0"/>
              <a:t>Выбирая в меню фильтра темы про защиту прав потребителей или </a:t>
            </a:r>
            <a:r>
              <a:rPr lang="ru-RU" sz="1400" b="1" dirty="0" err="1" smtClean="0"/>
              <a:t>финаносовую</a:t>
            </a:r>
            <a:r>
              <a:rPr lang="ru-RU" sz="1400" b="1" dirty="0" smtClean="0"/>
              <a:t> безопасность </a:t>
            </a:r>
          </a:p>
        </p:txBody>
      </p:sp>
      <p:sp>
        <p:nvSpPr>
          <p:cNvPr id="5" name="TextBox 4"/>
          <p:cNvSpPr txBox="1"/>
          <p:nvPr/>
        </p:nvSpPr>
        <p:spPr>
          <a:xfrm>
            <a:off x="1602297" y="5209563"/>
            <a:ext cx="897622" cy="369332"/>
          </a:xfrm>
          <a:prstGeom prst="rect">
            <a:avLst/>
          </a:prstGeom>
          <a:solidFill>
            <a:schemeClr val="bg1"/>
          </a:solidFill>
        </p:spPr>
        <p:txBody>
          <a:bodyPr wrap="square" rtlCol="0">
            <a:spAutoFit/>
          </a:bodyPr>
          <a:lstStyle/>
          <a:p>
            <a:r>
              <a:rPr lang="ru-RU" dirty="0" smtClean="0">
                <a:solidFill>
                  <a:schemeClr val="bg1"/>
                </a:solidFill>
              </a:rPr>
              <a:t>О</a:t>
            </a:r>
          </a:p>
        </p:txBody>
      </p:sp>
    </p:spTree>
    <p:extLst>
      <p:ext uri="{BB962C8B-B14F-4D97-AF65-F5344CB8AC3E}">
        <p14:creationId xmlns:p14="http://schemas.microsoft.com/office/powerpoint/2010/main" val="1095722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2"/>
          </p:nvPr>
        </p:nvSpPr>
        <p:spPr>
          <a:xfrm>
            <a:off x="6912290" y="6453083"/>
            <a:ext cx="313320" cy="232745"/>
          </a:xfrm>
        </p:spPr>
        <p:txBody>
          <a:bodyPr/>
          <a:lstStyle/>
          <a:p>
            <a:fld id="{86CB4B4D-7CA3-9044-876B-883B54F8677D}" type="slidenum">
              <a:rPr lang="ru-RU" smtClean="0"/>
              <a:t>22</a:t>
            </a:fld>
            <a:endParaRPr lang="ru-RU" dirty="0"/>
          </a:p>
        </p:txBody>
      </p:sp>
      <p:sp>
        <p:nvSpPr>
          <p:cNvPr id="5" name="Прямоугольник 4"/>
          <p:cNvSpPr/>
          <p:nvPr/>
        </p:nvSpPr>
        <p:spPr>
          <a:xfrm>
            <a:off x="3048000" y="-500281"/>
            <a:ext cx="6096000" cy="307777"/>
          </a:xfrm>
          <a:prstGeom prst="rect">
            <a:avLst/>
          </a:prstGeom>
        </p:spPr>
        <p:txBody>
          <a:bodyPr>
            <a:spAutoFit/>
          </a:bodyPr>
          <a:lstStyle/>
          <a:p>
            <a:endParaRPr lang="ru-RU" sz="1400" dirty="0">
              <a:ea typeface="Calibri" panose="020F0502020204030204" pitchFamily="34" charset="0"/>
              <a:cs typeface="Times New Roman" panose="02020603050405020304" pitchFamily="18" charset="0"/>
            </a:endParaRPr>
          </a:p>
        </p:txBody>
      </p:sp>
      <p:sp>
        <p:nvSpPr>
          <p:cNvPr id="7" name="Прямоугольник 6"/>
          <p:cNvSpPr/>
          <p:nvPr/>
        </p:nvSpPr>
        <p:spPr>
          <a:xfrm>
            <a:off x="4517273" y="199090"/>
            <a:ext cx="3687160" cy="400110"/>
          </a:xfrm>
          <a:prstGeom prst="rect">
            <a:avLst/>
          </a:prstGeom>
        </p:spPr>
        <p:txBody>
          <a:bodyPr wrap="square">
            <a:spAutoFit/>
          </a:bodyPr>
          <a:lstStyle/>
          <a:p>
            <a:pPr algn="just"/>
            <a:r>
              <a:rPr lang="ru-RU" sz="2000" b="1" dirty="0" smtClean="0">
                <a:solidFill>
                  <a:srgbClr val="C00000"/>
                </a:solidFill>
              </a:rPr>
              <a:t>4. О чем Слайды с 22 по 63</a:t>
            </a:r>
            <a:endParaRPr lang="ru-RU" sz="2000" b="1" dirty="0">
              <a:solidFill>
                <a:srgbClr val="C00000"/>
              </a:solidFill>
            </a:endParaRPr>
          </a:p>
        </p:txBody>
      </p:sp>
      <p:sp>
        <p:nvSpPr>
          <p:cNvPr id="2" name="Прямоугольник 1"/>
          <p:cNvSpPr/>
          <p:nvPr/>
        </p:nvSpPr>
        <p:spPr>
          <a:xfrm>
            <a:off x="304100" y="726331"/>
            <a:ext cx="11583799" cy="5832366"/>
          </a:xfrm>
          <a:prstGeom prst="rect">
            <a:avLst/>
          </a:prstGeom>
        </p:spPr>
        <p:txBody>
          <a:bodyPr wrap="square">
            <a:spAutoFit/>
          </a:bodyPr>
          <a:lstStyle/>
          <a:p>
            <a:pPr lvl="0"/>
            <a:r>
              <a:rPr lang="ru-RU" sz="1700" dirty="0" smtClean="0">
                <a:solidFill>
                  <a:srgbClr val="C00000"/>
                </a:solidFill>
              </a:rPr>
              <a:t>Слайды — 23–34, Тип мошеннических действий: личное взаимодействие: личное и по телефону:</a:t>
            </a:r>
          </a:p>
          <a:p>
            <a:pPr marL="285750" lvl="0" indent="-285750">
              <a:buFont typeface="Wingdings" panose="05000000000000000000" pitchFamily="2" charset="2"/>
              <a:buChar char="Ø"/>
            </a:pPr>
            <a:r>
              <a:rPr lang="ru-RU" sz="1700" dirty="0" smtClean="0"/>
              <a:t>24 </a:t>
            </a:r>
            <a:r>
              <a:rPr lang="ru-RU" sz="1700" dirty="0"/>
              <a:t>—</a:t>
            </a:r>
            <a:r>
              <a:rPr lang="ru-RU" sz="1700" dirty="0" smtClean="0"/>
              <a:t> </a:t>
            </a:r>
            <a:r>
              <a:rPr lang="ru-RU" sz="1700" dirty="0" err="1" smtClean="0"/>
              <a:t>мисселинг</a:t>
            </a:r>
            <a:endParaRPr lang="ru-RU" sz="1700" dirty="0" smtClean="0"/>
          </a:p>
          <a:p>
            <a:pPr marL="285750" lvl="0" indent="-285750">
              <a:buFont typeface="Wingdings" panose="05000000000000000000" pitchFamily="2" charset="2"/>
              <a:buChar char="Ø"/>
            </a:pPr>
            <a:r>
              <a:rPr lang="ru-RU" sz="1700" dirty="0" smtClean="0"/>
              <a:t>25-26 </a:t>
            </a:r>
            <a:r>
              <a:rPr lang="ru-RU" sz="1700" dirty="0"/>
              <a:t>—</a:t>
            </a:r>
            <a:r>
              <a:rPr lang="ru-RU" sz="1700" dirty="0" smtClean="0"/>
              <a:t> финансовые пирамиды</a:t>
            </a:r>
          </a:p>
          <a:p>
            <a:pPr marL="285750" indent="-285750">
              <a:buFont typeface="Wingdings" panose="05000000000000000000" pitchFamily="2" charset="2"/>
              <a:buChar char="Ø"/>
            </a:pPr>
            <a:r>
              <a:rPr lang="ru-RU" sz="1700" dirty="0" smtClean="0"/>
              <a:t>27 — «</a:t>
            </a:r>
            <a:r>
              <a:rPr lang="ru-RU" sz="1700" dirty="0"/>
              <a:t>черные» </a:t>
            </a:r>
            <a:r>
              <a:rPr lang="ru-RU" sz="1700" dirty="0" smtClean="0"/>
              <a:t>кредиторы</a:t>
            </a:r>
          </a:p>
          <a:p>
            <a:pPr marL="285750" lvl="0" indent="-285750">
              <a:buFont typeface="Wingdings" panose="05000000000000000000" pitchFamily="2" charset="2"/>
              <a:buChar char="Ø"/>
            </a:pPr>
            <a:r>
              <a:rPr lang="ru-RU" sz="1700" dirty="0" smtClean="0"/>
              <a:t>28 </a:t>
            </a:r>
            <a:r>
              <a:rPr lang="ru-RU" sz="1700" dirty="0"/>
              <a:t>— </a:t>
            </a:r>
            <a:r>
              <a:rPr lang="ru-RU" sz="1700" dirty="0" smtClean="0"/>
              <a:t>юристы-</a:t>
            </a:r>
            <a:r>
              <a:rPr lang="ru-RU" sz="1700" dirty="0" err="1" smtClean="0"/>
              <a:t>раздолжнители</a:t>
            </a:r>
            <a:endParaRPr lang="ru-RU" sz="1700" dirty="0" smtClean="0"/>
          </a:p>
          <a:p>
            <a:pPr marL="285750" lvl="0" indent="-285750">
              <a:buFont typeface="Wingdings" panose="05000000000000000000" pitchFamily="2" charset="2"/>
              <a:buChar char="Ø"/>
            </a:pPr>
            <a:r>
              <a:rPr lang="ru-RU" sz="1700" dirty="0" smtClean="0"/>
              <a:t>29 — мошенники при приеме на работу</a:t>
            </a:r>
          </a:p>
          <a:p>
            <a:pPr marL="285750" indent="-285750">
              <a:buFont typeface="Wingdings" panose="05000000000000000000" pitchFamily="2" charset="2"/>
              <a:buChar char="Ø"/>
            </a:pPr>
            <a:r>
              <a:rPr lang="ru-RU" sz="1700" dirty="0" smtClean="0"/>
              <a:t>30-31 — мошенничество по телефону, смс… (бич сегодняшнего дня)</a:t>
            </a:r>
          </a:p>
          <a:p>
            <a:pPr marL="285750" indent="-285750">
              <a:buFont typeface="Wingdings" panose="05000000000000000000" pitchFamily="2" charset="2"/>
              <a:buChar char="Ø"/>
            </a:pPr>
            <a:r>
              <a:rPr lang="ru-RU" sz="1700" dirty="0" smtClean="0"/>
              <a:t>32 —33 мошенники в обучении работе на фондовом рынке, на </a:t>
            </a:r>
            <a:r>
              <a:rPr lang="ru-RU" sz="1700" dirty="0" err="1" smtClean="0"/>
              <a:t>Форекс</a:t>
            </a:r>
            <a:endParaRPr lang="ru-RU" sz="1700" dirty="0"/>
          </a:p>
          <a:p>
            <a:pPr marL="285750" indent="-285750">
              <a:buFont typeface="Wingdings" panose="05000000000000000000" pitchFamily="2" charset="2"/>
              <a:buChar char="Ø"/>
            </a:pPr>
            <a:r>
              <a:rPr lang="ru-RU" sz="1700" dirty="0" smtClean="0"/>
              <a:t>34 — права при взаимодействии со страховой компанией.</a:t>
            </a:r>
            <a:endParaRPr lang="ru-RU" sz="1700" dirty="0"/>
          </a:p>
          <a:p>
            <a:pPr lvl="0"/>
            <a:endParaRPr lang="ru-RU" sz="1700" dirty="0" smtClean="0"/>
          </a:p>
          <a:p>
            <a:pPr lvl="0"/>
            <a:r>
              <a:rPr lang="ru-RU" sz="1700" dirty="0">
                <a:solidFill>
                  <a:srgbClr val="C00000"/>
                </a:solidFill>
              </a:rPr>
              <a:t>Слайды </a:t>
            </a:r>
            <a:r>
              <a:rPr lang="ru-RU" sz="1700" dirty="0">
                <a:solidFill>
                  <a:srgbClr val="C00000"/>
                </a:solidFill>
              </a:rPr>
              <a:t>— </a:t>
            </a:r>
            <a:r>
              <a:rPr lang="ru-RU" sz="1700" dirty="0">
                <a:solidFill>
                  <a:srgbClr val="C00000"/>
                </a:solidFill>
              </a:rPr>
              <a:t> 35-36, </a:t>
            </a:r>
            <a:r>
              <a:rPr lang="ru-RU" sz="1700" dirty="0">
                <a:solidFill>
                  <a:srgbClr val="C00000"/>
                </a:solidFill>
              </a:rPr>
              <a:t>Типы мошеннических действий на финансовом рынке: использование поддельных </a:t>
            </a:r>
            <a:r>
              <a:rPr lang="ru-RU" sz="1700" dirty="0" smtClean="0">
                <a:solidFill>
                  <a:srgbClr val="C00000"/>
                </a:solidFill>
              </a:rPr>
              <a:t>документов в финансовой сфере за спиной человека</a:t>
            </a:r>
          </a:p>
          <a:p>
            <a:pPr lvl="0"/>
            <a:endParaRPr lang="ru-RU" sz="1700" dirty="0">
              <a:solidFill>
                <a:srgbClr val="C00000"/>
              </a:solidFill>
            </a:endParaRPr>
          </a:p>
          <a:p>
            <a:r>
              <a:rPr lang="ru-RU" sz="1700" dirty="0">
                <a:solidFill>
                  <a:srgbClr val="C00000"/>
                </a:solidFill>
              </a:rPr>
              <a:t>Слайды —  </a:t>
            </a:r>
            <a:r>
              <a:rPr lang="ru-RU" sz="1700" dirty="0" smtClean="0">
                <a:solidFill>
                  <a:srgbClr val="C00000"/>
                </a:solidFill>
              </a:rPr>
              <a:t>37</a:t>
            </a:r>
            <a:r>
              <a:rPr lang="ru-RU" sz="1700" dirty="0">
                <a:solidFill>
                  <a:srgbClr val="C00000"/>
                </a:solidFill>
              </a:rPr>
              <a:t>–</a:t>
            </a:r>
            <a:r>
              <a:rPr lang="ru-RU" sz="1700" dirty="0" smtClean="0">
                <a:solidFill>
                  <a:srgbClr val="C00000"/>
                </a:solidFill>
              </a:rPr>
              <a:t>42, </a:t>
            </a:r>
            <a:r>
              <a:rPr lang="ru-RU" sz="1700" dirty="0">
                <a:solidFill>
                  <a:srgbClr val="C00000"/>
                </a:solidFill>
              </a:rPr>
              <a:t>Типы мошеннических действий на финансовом рынке: </a:t>
            </a:r>
            <a:r>
              <a:rPr lang="ru-RU" sz="1700" dirty="0" smtClean="0">
                <a:solidFill>
                  <a:srgbClr val="C00000"/>
                </a:solidFill>
              </a:rPr>
              <a:t>мошенничество в социальных сетях и сети Интернет </a:t>
            </a:r>
            <a:r>
              <a:rPr lang="ru-RU" sz="1700" dirty="0">
                <a:solidFill>
                  <a:srgbClr val="C00000"/>
                </a:solidFill>
              </a:rPr>
              <a:t>(</a:t>
            </a:r>
            <a:r>
              <a:rPr lang="ru-RU" sz="1700" dirty="0" err="1">
                <a:solidFill>
                  <a:srgbClr val="C00000"/>
                </a:solidFill>
              </a:rPr>
              <a:t>фишинг</a:t>
            </a:r>
            <a:r>
              <a:rPr lang="ru-RU" sz="1700" dirty="0">
                <a:solidFill>
                  <a:srgbClr val="C00000"/>
                </a:solidFill>
              </a:rPr>
              <a:t>, </a:t>
            </a:r>
            <a:r>
              <a:rPr lang="ru-RU" sz="1700" dirty="0" err="1">
                <a:solidFill>
                  <a:srgbClr val="C00000"/>
                </a:solidFill>
              </a:rPr>
              <a:t>фарминг</a:t>
            </a:r>
            <a:r>
              <a:rPr lang="ru-RU" sz="1700" dirty="0">
                <a:solidFill>
                  <a:srgbClr val="C00000"/>
                </a:solidFill>
              </a:rPr>
              <a:t>, </a:t>
            </a:r>
            <a:r>
              <a:rPr lang="ru-RU" sz="1700" dirty="0" err="1">
                <a:solidFill>
                  <a:srgbClr val="C00000"/>
                </a:solidFill>
              </a:rPr>
              <a:t>вишинг</a:t>
            </a:r>
            <a:r>
              <a:rPr lang="ru-RU" sz="1700" dirty="0">
                <a:solidFill>
                  <a:srgbClr val="C00000"/>
                </a:solidFill>
              </a:rPr>
              <a:t>, социальная инженерия</a:t>
            </a:r>
            <a:r>
              <a:rPr lang="ru-RU" sz="1700" dirty="0" smtClean="0">
                <a:solidFill>
                  <a:srgbClr val="C00000"/>
                </a:solidFill>
              </a:rPr>
              <a:t>)</a:t>
            </a:r>
          </a:p>
          <a:p>
            <a:endParaRPr lang="ru-RU" sz="1700" dirty="0" smtClean="0">
              <a:solidFill>
                <a:srgbClr val="C00000"/>
              </a:solidFill>
            </a:endParaRPr>
          </a:p>
          <a:p>
            <a:r>
              <a:rPr lang="ru-RU" sz="1700" dirty="0" smtClean="0">
                <a:solidFill>
                  <a:srgbClr val="C00000"/>
                </a:solidFill>
              </a:rPr>
              <a:t>Слайды —  43–52, </a:t>
            </a:r>
            <a:r>
              <a:rPr lang="ru-RU" sz="1700" b="1" dirty="0">
                <a:solidFill>
                  <a:srgbClr val="C00000"/>
                </a:solidFill>
              </a:rPr>
              <a:t>Актуализация знаний в области финансовой безопасности и защиты прав </a:t>
            </a:r>
            <a:endParaRPr lang="ru-RU" sz="1700" b="1" dirty="0" smtClean="0">
              <a:solidFill>
                <a:srgbClr val="C00000"/>
              </a:solidFill>
            </a:endParaRPr>
          </a:p>
          <a:p>
            <a:endParaRPr lang="ru-RU" sz="1700" b="1" dirty="0" smtClean="0">
              <a:solidFill>
                <a:srgbClr val="C00000"/>
              </a:solidFill>
            </a:endParaRPr>
          </a:p>
          <a:p>
            <a:r>
              <a:rPr lang="ru-RU" sz="1700" dirty="0" smtClean="0">
                <a:solidFill>
                  <a:srgbClr val="C00000"/>
                </a:solidFill>
              </a:rPr>
              <a:t>Слайды </a:t>
            </a:r>
            <a:r>
              <a:rPr lang="ru-RU" sz="1700" dirty="0">
                <a:solidFill>
                  <a:srgbClr val="C00000"/>
                </a:solidFill>
              </a:rPr>
              <a:t>—  </a:t>
            </a:r>
            <a:r>
              <a:rPr lang="ru-RU" sz="1700" dirty="0" smtClean="0">
                <a:solidFill>
                  <a:srgbClr val="C00000"/>
                </a:solidFill>
              </a:rPr>
              <a:t>53</a:t>
            </a:r>
            <a:r>
              <a:rPr lang="ru-RU" sz="1700" dirty="0">
                <a:solidFill>
                  <a:srgbClr val="C00000"/>
                </a:solidFill>
              </a:rPr>
              <a:t>–</a:t>
            </a:r>
            <a:r>
              <a:rPr lang="ru-RU" sz="1700" dirty="0" smtClean="0">
                <a:solidFill>
                  <a:srgbClr val="C00000"/>
                </a:solidFill>
              </a:rPr>
              <a:t>59, Примеры мошеннических действий </a:t>
            </a:r>
          </a:p>
          <a:p>
            <a:endParaRPr lang="ru-RU" sz="1700" b="1" dirty="0">
              <a:solidFill>
                <a:srgbClr val="C00000"/>
              </a:solidFill>
            </a:endParaRPr>
          </a:p>
          <a:p>
            <a:r>
              <a:rPr lang="ru-RU" sz="1700" dirty="0" smtClean="0">
                <a:solidFill>
                  <a:srgbClr val="C00000"/>
                </a:solidFill>
              </a:rPr>
              <a:t>Слайды </a:t>
            </a:r>
            <a:r>
              <a:rPr lang="ru-RU" sz="1700" dirty="0">
                <a:solidFill>
                  <a:srgbClr val="C00000"/>
                </a:solidFill>
              </a:rPr>
              <a:t>—  </a:t>
            </a:r>
            <a:r>
              <a:rPr lang="ru-RU" sz="1700" dirty="0" smtClean="0">
                <a:solidFill>
                  <a:srgbClr val="C00000"/>
                </a:solidFill>
              </a:rPr>
              <a:t>60</a:t>
            </a:r>
            <a:r>
              <a:rPr lang="ru-RU" sz="1700" dirty="0">
                <a:solidFill>
                  <a:srgbClr val="C00000"/>
                </a:solidFill>
              </a:rPr>
              <a:t>–</a:t>
            </a:r>
            <a:r>
              <a:rPr lang="ru-RU" sz="1700" dirty="0" smtClean="0">
                <a:solidFill>
                  <a:srgbClr val="C00000"/>
                </a:solidFill>
              </a:rPr>
              <a:t>63, Полезные ссылки про финансовую грамотность вообще </a:t>
            </a:r>
          </a:p>
          <a:p>
            <a:endParaRPr lang="ru-RU" sz="1600" dirty="0">
              <a:solidFill>
                <a:srgbClr val="C00000"/>
              </a:solidFill>
            </a:endParaRPr>
          </a:p>
        </p:txBody>
      </p:sp>
    </p:spTree>
    <p:extLst>
      <p:ext uri="{BB962C8B-B14F-4D97-AF65-F5344CB8AC3E}">
        <p14:creationId xmlns:p14="http://schemas.microsoft.com/office/powerpoint/2010/main" val="932216006"/>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7504" y="53691"/>
            <a:ext cx="11601974" cy="844731"/>
          </a:xfrm>
        </p:spPr>
        <p:txBody>
          <a:bodyPr>
            <a:normAutofit/>
          </a:bodyPr>
          <a:lstStyle/>
          <a:p>
            <a:pPr algn="l"/>
            <a:r>
              <a:rPr lang="ru-RU" sz="1400" b="1" dirty="0" smtClean="0">
                <a:solidFill>
                  <a:schemeClr val="accent5">
                    <a:lumMod val="75000"/>
                  </a:schemeClr>
                </a:solidFill>
              </a:rPr>
              <a:t>Типы </a:t>
            </a:r>
            <a:r>
              <a:rPr lang="ru-RU" sz="1400" b="1" dirty="0">
                <a:solidFill>
                  <a:schemeClr val="accent5">
                    <a:lumMod val="75000"/>
                  </a:schemeClr>
                </a:solidFill>
              </a:rPr>
              <a:t>мошеннических действий на финансовом </a:t>
            </a:r>
            <a:r>
              <a:rPr lang="ru-RU" sz="1400" b="1" dirty="0" smtClean="0">
                <a:solidFill>
                  <a:schemeClr val="accent5">
                    <a:lumMod val="75000"/>
                  </a:schemeClr>
                </a:solidFill>
              </a:rPr>
              <a:t>рынке: личное взаимодействие…</a:t>
            </a:r>
            <a:r>
              <a:rPr lang="ru-RU" sz="1400" b="1" dirty="0">
                <a:solidFill>
                  <a:schemeClr val="accent5">
                    <a:lumMod val="75000"/>
                  </a:schemeClr>
                </a:solidFill>
              </a:rPr>
              <a:t/>
            </a:r>
            <a:br>
              <a:rPr lang="ru-RU" sz="1400" b="1" dirty="0">
                <a:solidFill>
                  <a:schemeClr val="accent5">
                    <a:lumMod val="75000"/>
                  </a:schemeClr>
                </a:solidFill>
              </a:rPr>
            </a:br>
            <a:endParaRPr lang="ru-RU" sz="1400" dirty="0"/>
          </a:p>
        </p:txBody>
      </p:sp>
      <p:sp>
        <p:nvSpPr>
          <p:cNvPr id="3" name="Номер слайда 2"/>
          <p:cNvSpPr>
            <a:spLocks noGrp="1"/>
          </p:cNvSpPr>
          <p:nvPr>
            <p:ph type="sldNum" sz="quarter" idx="12"/>
          </p:nvPr>
        </p:nvSpPr>
        <p:spPr>
          <a:xfrm>
            <a:off x="8052262" y="6354406"/>
            <a:ext cx="2133600" cy="365125"/>
          </a:xfrm>
        </p:spPr>
        <p:txBody>
          <a:bodyPr/>
          <a:lstStyle/>
          <a:p>
            <a:fld id="{D2262854-76B3-4C12-B0EA-DC0BF3BEA880}" type="slidenum">
              <a:rPr lang="ru-RU" smtClean="0">
                <a:solidFill>
                  <a:schemeClr val="tx1"/>
                </a:solidFill>
              </a:rPr>
              <a:pPr/>
              <a:t>23</a:t>
            </a:fld>
            <a:endParaRPr lang="ru-RU" dirty="0">
              <a:solidFill>
                <a:schemeClr val="tx1"/>
              </a:solidFill>
            </a:endParaRPr>
          </a:p>
        </p:txBody>
      </p:sp>
      <p:pic>
        <p:nvPicPr>
          <p:cNvPr id="8" name="Рисунок 7"/>
          <p:cNvPicPr>
            <a:picLocks noChangeAspect="1"/>
          </p:cNvPicPr>
          <p:nvPr/>
        </p:nvPicPr>
        <p:blipFill>
          <a:blip r:embed="rId2"/>
          <a:stretch>
            <a:fillRect/>
          </a:stretch>
        </p:blipFill>
        <p:spPr>
          <a:xfrm>
            <a:off x="4179461" y="1320282"/>
            <a:ext cx="7567240" cy="4786944"/>
          </a:xfrm>
          <a:prstGeom prst="rect">
            <a:avLst/>
          </a:prstGeom>
        </p:spPr>
        <p:style>
          <a:lnRef idx="2">
            <a:schemeClr val="accent6"/>
          </a:lnRef>
          <a:fillRef idx="1">
            <a:schemeClr val="lt1"/>
          </a:fillRef>
          <a:effectRef idx="0">
            <a:schemeClr val="accent6"/>
          </a:effectRef>
          <a:fontRef idx="minor">
            <a:schemeClr val="dk1"/>
          </a:fontRef>
        </p:style>
      </p:pic>
      <p:sp>
        <p:nvSpPr>
          <p:cNvPr id="9" name="TextBox 8"/>
          <p:cNvSpPr txBox="1"/>
          <p:nvPr/>
        </p:nvSpPr>
        <p:spPr>
          <a:xfrm>
            <a:off x="5180992" y="1078200"/>
            <a:ext cx="757645" cy="3231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sz="1500" b="1" dirty="0" smtClean="0"/>
              <a:t>Тип</a:t>
            </a:r>
            <a:endParaRPr lang="ru-RU" sz="1500" b="1" dirty="0"/>
          </a:p>
        </p:txBody>
      </p:sp>
      <p:sp>
        <p:nvSpPr>
          <p:cNvPr id="10" name="TextBox 9"/>
          <p:cNvSpPr txBox="1"/>
          <p:nvPr/>
        </p:nvSpPr>
        <p:spPr>
          <a:xfrm>
            <a:off x="4560813" y="3914743"/>
            <a:ext cx="415498" cy="570412"/>
          </a:xfrm>
          <a:prstGeom prst="rect">
            <a:avLst/>
          </a:prstGeom>
        </p:spPr>
        <p:style>
          <a:lnRef idx="1">
            <a:schemeClr val="accent6"/>
          </a:lnRef>
          <a:fillRef idx="2">
            <a:schemeClr val="accent6"/>
          </a:fillRef>
          <a:effectRef idx="1">
            <a:schemeClr val="accent6"/>
          </a:effectRef>
          <a:fontRef idx="minor">
            <a:schemeClr val="dk1"/>
          </a:fontRef>
        </p:style>
        <p:txBody>
          <a:bodyPr vert="vert270" wrap="square" rtlCol="0">
            <a:spAutoFit/>
          </a:bodyPr>
          <a:lstStyle/>
          <a:p>
            <a:r>
              <a:rPr lang="ru-RU" sz="1500" b="1" dirty="0" smtClean="0"/>
              <a:t>Виды</a:t>
            </a:r>
            <a:endParaRPr lang="ru-RU" sz="1500" b="1" dirty="0"/>
          </a:p>
        </p:txBody>
      </p:sp>
      <p:sp>
        <p:nvSpPr>
          <p:cNvPr id="11" name="TextBox 10"/>
          <p:cNvSpPr txBox="1"/>
          <p:nvPr/>
        </p:nvSpPr>
        <p:spPr>
          <a:xfrm>
            <a:off x="9422464" y="1756509"/>
            <a:ext cx="1526796" cy="523220"/>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sz="1400" b="1" dirty="0" smtClean="0"/>
              <a:t>Мошенническое обучение </a:t>
            </a:r>
            <a:endParaRPr lang="ru-RU" sz="1400" b="1" dirty="0"/>
          </a:p>
        </p:txBody>
      </p:sp>
      <p:sp>
        <p:nvSpPr>
          <p:cNvPr id="12" name="Прямоугольник 11"/>
          <p:cNvSpPr/>
          <p:nvPr/>
        </p:nvSpPr>
        <p:spPr>
          <a:xfrm>
            <a:off x="317504" y="1059690"/>
            <a:ext cx="3361191" cy="483209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400" b="1" dirty="0"/>
              <a:t>При личном взаимодействии получение критически важной информации, обеспечивающей доступ к финансовым активам </a:t>
            </a:r>
            <a:r>
              <a:rPr lang="ru-RU" sz="1400" b="1" dirty="0" smtClean="0"/>
              <a:t>человека</a:t>
            </a:r>
            <a:endParaRPr lang="ru-RU" sz="1400" b="1" dirty="0"/>
          </a:p>
          <a:p>
            <a:pPr algn="just"/>
            <a:r>
              <a:rPr lang="ru-RU" sz="1400" dirty="0" smtClean="0"/>
              <a:t>при </a:t>
            </a:r>
            <a:r>
              <a:rPr lang="ru-RU" sz="1400" dirty="0"/>
              <a:t>встрече, посредством SMS или телефонного звонка (звонка о тяжелом положении родственников) якобы от сотрудника банка или должностного лица ЛЮБОЙ организации, от родственников, из полиции, из больницы… Важно помнить, что ни сотрудники банка, ни сотрудники государственных органов не имеют права и необходимости запрашивать CVV/CVC-код, PIN-код, просить зачитать или переслать SMS-сообщения с секретными паролями </a:t>
            </a:r>
          </a:p>
          <a:p>
            <a:pPr algn="ctr"/>
            <a:r>
              <a:rPr lang="ru-RU" sz="1400" b="1" dirty="0">
                <a:solidFill>
                  <a:srgbClr val="FF0000"/>
                </a:solidFill>
              </a:rPr>
              <a:t>	</a:t>
            </a:r>
            <a:r>
              <a:rPr lang="ru-RU" sz="1400" b="1" dirty="0">
                <a:solidFill>
                  <a:srgbClr val="C00000"/>
                </a:solidFill>
              </a:rPr>
              <a:t>Любой интерес к данным обеспечивающим доступ  к финансовым активам человека третьим лицом — необходимо рассматривать как попытку мошенничества </a:t>
            </a:r>
          </a:p>
        </p:txBody>
      </p:sp>
    </p:spTree>
    <p:extLst>
      <p:ext uri="{BB962C8B-B14F-4D97-AF65-F5344CB8AC3E}">
        <p14:creationId xmlns:p14="http://schemas.microsoft.com/office/powerpoint/2010/main" val="2079506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50" y="118040"/>
            <a:ext cx="11864618" cy="490066"/>
          </a:xfrm>
        </p:spPr>
        <p:txBody>
          <a:bodyPr>
            <a:noAutofit/>
          </a:bodyPr>
          <a:lstStyle/>
          <a:p>
            <a:pPr algn="l"/>
            <a:r>
              <a:rPr lang="ru-RU" sz="1400" b="1" dirty="0" smtClean="0">
                <a:solidFill>
                  <a:schemeClr val="accent5">
                    <a:lumMod val="75000"/>
                  </a:schemeClr>
                </a:solidFill>
              </a:rPr>
              <a:t>Вид </a:t>
            </a:r>
            <a:r>
              <a:rPr lang="ru-RU" sz="1400" b="1" dirty="0">
                <a:solidFill>
                  <a:schemeClr val="accent5">
                    <a:lumMod val="75000"/>
                  </a:schemeClr>
                </a:solidFill>
              </a:rPr>
              <a:t>мошеннических действий,  </a:t>
            </a:r>
            <a:r>
              <a:rPr lang="ru-RU" sz="1400" b="1" dirty="0" err="1" smtClean="0">
                <a:solidFill>
                  <a:schemeClr val="accent5">
                    <a:lumMod val="75000"/>
                  </a:schemeClr>
                </a:solidFill>
              </a:rPr>
              <a:t>Мисселинг</a:t>
            </a:r>
            <a:r>
              <a:rPr lang="ru-RU" sz="1400" b="1" dirty="0" smtClean="0">
                <a:solidFill>
                  <a:schemeClr val="accent5">
                    <a:lumMod val="75000"/>
                  </a:schemeClr>
                </a:solidFill>
              </a:rPr>
              <a:t> </a:t>
            </a:r>
            <a:r>
              <a:rPr lang="ru-RU" sz="1400" b="1" dirty="0">
                <a:solidFill>
                  <a:schemeClr val="accent5">
                    <a:lumMod val="75000"/>
                  </a:schemeClr>
                </a:solidFill>
              </a:rPr>
              <a:t/>
            </a:r>
            <a:br>
              <a:rPr lang="ru-RU" sz="1400" b="1" dirty="0">
                <a:solidFill>
                  <a:schemeClr val="accent5">
                    <a:lumMod val="75000"/>
                  </a:schemeClr>
                </a:solidFill>
              </a:rPr>
            </a:br>
            <a:endParaRPr lang="ru-RU" sz="1400" b="1" dirty="0">
              <a:solidFill>
                <a:schemeClr val="accent3">
                  <a:lumMod val="75000"/>
                </a:schemeClr>
              </a:solidFill>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2"/>
          </p:nvPr>
        </p:nvSpPr>
        <p:spPr>
          <a:xfrm>
            <a:off x="11375472" y="6535934"/>
            <a:ext cx="561396" cy="175259"/>
          </a:xfrm>
        </p:spPr>
        <p:txBody>
          <a:bodyPr/>
          <a:lstStyle/>
          <a:p>
            <a:fld id="{86CB4B4D-7CA3-9044-876B-883B54F8677D}" type="slidenum">
              <a:rPr lang="ru-RU" smtClean="0">
                <a:solidFill>
                  <a:schemeClr val="tx1"/>
                </a:solidFill>
              </a:rPr>
              <a:t>24</a:t>
            </a:fld>
            <a:endParaRPr lang="ru-RU" dirty="0">
              <a:solidFill>
                <a:schemeClr val="tx1"/>
              </a:solidFill>
            </a:endParaRPr>
          </a:p>
        </p:txBody>
      </p:sp>
      <p:sp>
        <p:nvSpPr>
          <p:cNvPr id="6" name="Заголовок 3"/>
          <p:cNvSpPr txBox="1">
            <a:spLocks/>
          </p:cNvSpPr>
          <p:nvPr/>
        </p:nvSpPr>
        <p:spPr>
          <a:xfrm>
            <a:off x="87938" y="591468"/>
            <a:ext cx="11848930" cy="4832092"/>
          </a:xfrm>
          <a:prstGeom prst="rect">
            <a:avLst/>
          </a:prstGeom>
        </p:spPr>
        <p:style>
          <a:lnRef idx="2">
            <a:schemeClr val="accent6"/>
          </a:lnRef>
          <a:fillRef idx="1">
            <a:schemeClr val="lt1"/>
          </a:fillRef>
          <a:effectRef idx="0">
            <a:schemeClr val="accent6"/>
          </a:effectRef>
          <a:fontRef idx="minor">
            <a:schemeClr val="dk1"/>
          </a:fontRef>
        </p:style>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500" b="1" dirty="0" err="1" smtClean="0">
                <a:solidFill>
                  <a:srgbClr val="C00000"/>
                </a:solidFill>
                <a:ea typeface="Times New Roman" panose="02020603050405020304" pitchFamily="18" charset="0"/>
              </a:rPr>
              <a:t>Мисселинг</a:t>
            </a:r>
            <a:endParaRPr lang="ru-RU" sz="1500" b="1" dirty="0" smtClean="0">
              <a:ea typeface="Times New Roman" panose="02020603050405020304" pitchFamily="18" charset="0"/>
            </a:endParaRPr>
          </a:p>
          <a:p>
            <a:r>
              <a:rPr lang="ru-RU" sz="1300" b="1" dirty="0">
                <a:solidFill>
                  <a:srgbClr val="C00000"/>
                </a:solidFill>
                <a:ea typeface="Times New Roman" panose="02020603050405020304" pitchFamily="18" charset="0"/>
              </a:rPr>
              <a:t>Что такое </a:t>
            </a:r>
            <a:r>
              <a:rPr lang="ru-RU" sz="1300" b="1" dirty="0" err="1">
                <a:solidFill>
                  <a:srgbClr val="C00000"/>
                </a:solidFill>
                <a:ea typeface="Times New Roman" panose="02020603050405020304" pitchFamily="18" charset="0"/>
              </a:rPr>
              <a:t>мисселинг</a:t>
            </a:r>
            <a:r>
              <a:rPr lang="ru-RU" sz="1300" b="1" dirty="0">
                <a:solidFill>
                  <a:srgbClr val="C00000"/>
                </a:solidFill>
                <a:ea typeface="Times New Roman" panose="02020603050405020304" pitchFamily="18" charset="0"/>
              </a:rPr>
              <a:t>? </a:t>
            </a:r>
            <a:r>
              <a:rPr lang="ru-RU" sz="1300" dirty="0">
                <a:solidFill>
                  <a:srgbClr val="C00000"/>
                </a:solidFill>
                <a:ea typeface="Times New Roman" panose="02020603050405020304" pitchFamily="18" charset="0"/>
              </a:rPr>
              <a:t> </a:t>
            </a:r>
            <a:r>
              <a:rPr lang="ru-RU" sz="1200" u="sng" dirty="0">
                <a:ea typeface="Times New Roman" panose="02020603050405020304" pitchFamily="18" charset="0"/>
                <a:hlinkClick r:id="rId3"/>
              </a:rPr>
              <a:t>https://fincult.info/article/misseling-ili-kak-ne-kupit-kota-v-meshke</a:t>
            </a:r>
            <a:r>
              <a:rPr lang="ru-RU" sz="1200" u="sng" dirty="0" smtClean="0">
                <a:ea typeface="Times New Roman" panose="02020603050405020304" pitchFamily="18" charset="0"/>
                <a:hlinkClick r:id="rId3"/>
              </a:rPr>
              <a:t>/</a:t>
            </a:r>
            <a:endParaRPr lang="ru-RU" sz="1200" u="sng" dirty="0">
              <a:ea typeface="Times New Roman" panose="02020603050405020304" pitchFamily="18" charset="0"/>
            </a:endParaRPr>
          </a:p>
          <a:p>
            <a:r>
              <a:rPr lang="ru-RU" sz="1000" b="1" dirty="0" smtClean="0">
                <a:ea typeface="Times New Roman" panose="02020603050405020304" pitchFamily="18" charset="0"/>
              </a:rPr>
              <a:t>…Банк </a:t>
            </a:r>
            <a:r>
              <a:rPr lang="ru-RU" sz="1000" b="1" dirty="0">
                <a:ea typeface="Times New Roman" panose="02020603050405020304" pitchFamily="18" charset="0"/>
              </a:rPr>
              <a:t>России … разработает 30 ключевых информационных документов (КИД), которые станут своего рода паспортами </a:t>
            </a:r>
            <a:r>
              <a:rPr lang="ru-RU" sz="1000" b="1" dirty="0" err="1">
                <a:ea typeface="Times New Roman" panose="02020603050405020304" pitchFamily="18" charset="0"/>
              </a:rPr>
              <a:t>финуслуг</a:t>
            </a:r>
            <a:r>
              <a:rPr lang="ru-RU" sz="1000" b="1" dirty="0">
                <a:ea typeface="Times New Roman" panose="02020603050405020304" pitchFamily="18" charset="0"/>
              </a:rPr>
              <a:t>, они начнут применяться в страховом сегменте и на рынке ценных бумаг, а также в банковском секторе…</a:t>
            </a:r>
            <a:r>
              <a:rPr lang="en-US" sz="1000" u="sng" dirty="0">
                <a:solidFill>
                  <a:srgbClr val="076A53"/>
                </a:solidFill>
                <a:ea typeface="Calibri" panose="020F0502020204030204" pitchFamily="34" charset="0"/>
                <a:cs typeface="Times New Roman" panose="02020603050405020304" pitchFamily="18" charset="0"/>
              </a:rPr>
              <a:t> </a:t>
            </a:r>
            <a:endParaRPr lang="ru-RU" sz="1000" u="sng" dirty="0">
              <a:solidFill>
                <a:srgbClr val="076A53"/>
              </a:solidFill>
              <a:ea typeface="Calibri" panose="020F0502020204030204" pitchFamily="34" charset="0"/>
              <a:cs typeface="Times New Roman" panose="02020603050405020304" pitchFamily="18" charset="0"/>
            </a:endParaRPr>
          </a:p>
          <a:p>
            <a:r>
              <a:rPr lang="ru-RU" sz="1000" b="1" dirty="0">
                <a:solidFill>
                  <a:srgbClr val="C00000"/>
                </a:solidFill>
              </a:rPr>
              <a:t>Банк России ввел стандарт предоставления информации о вкладах, картах и ячейках (паспорта </a:t>
            </a:r>
            <a:r>
              <a:rPr lang="ru-RU" sz="1000" b="1" dirty="0" err="1">
                <a:solidFill>
                  <a:srgbClr val="C00000"/>
                </a:solidFill>
              </a:rPr>
              <a:t>финпродуктов</a:t>
            </a:r>
            <a:r>
              <a:rPr lang="ru-RU" sz="1000" b="1" dirty="0">
                <a:solidFill>
                  <a:srgbClr val="C00000"/>
                </a:solidFill>
              </a:rPr>
              <a:t>) </a:t>
            </a:r>
            <a:r>
              <a:rPr lang="en-US" sz="1000" dirty="0">
                <a:ea typeface="Times New Roman" panose="02020603050405020304" pitchFamily="18" charset="0"/>
                <a:hlinkClick r:id="rId4"/>
              </a:rPr>
              <a:t>https://www.kommersant.ru/doc/4493035</a:t>
            </a:r>
            <a:r>
              <a:rPr lang="ru-RU" sz="1000" dirty="0">
                <a:ea typeface="Times New Roman" panose="02020603050405020304" pitchFamily="18" charset="0"/>
              </a:rPr>
              <a:t> </a:t>
            </a:r>
            <a:r>
              <a:rPr lang="ru-RU" sz="1000" b="1" dirty="0">
                <a:solidFill>
                  <a:srgbClr val="C00000"/>
                </a:solidFill>
              </a:rPr>
              <a:t>или </a:t>
            </a:r>
            <a:r>
              <a:rPr lang="en-US" sz="1000" dirty="0">
                <a:ea typeface="Times New Roman" panose="02020603050405020304" pitchFamily="18" charset="0"/>
                <a:hlinkClick r:id="rId5"/>
              </a:rPr>
              <a:t>https://cbr.ru/press/event/?id=8224</a:t>
            </a:r>
            <a:r>
              <a:rPr lang="ru-RU" sz="1000" dirty="0">
                <a:ea typeface="Times New Roman" panose="02020603050405020304" pitchFamily="18" charset="0"/>
              </a:rPr>
              <a:t> </a:t>
            </a:r>
            <a:r>
              <a:rPr lang="ru-RU" sz="1000" b="1" dirty="0">
                <a:solidFill>
                  <a:srgbClr val="C00000"/>
                </a:solidFill>
              </a:rPr>
              <a:t>или </a:t>
            </a:r>
            <a:r>
              <a:rPr lang="en-US" sz="1000" dirty="0">
                <a:ea typeface="Times New Roman" panose="02020603050405020304" pitchFamily="18" charset="0"/>
                <a:hlinkClick r:id="rId6"/>
              </a:rPr>
              <a:t>https://www.rbc.ru/finances/29/05/2020/5ed0da2d9a79474adb888f18</a:t>
            </a:r>
            <a:r>
              <a:rPr lang="en-US" sz="1000" dirty="0">
                <a:ea typeface="Times New Roman" panose="02020603050405020304" pitchFamily="18" charset="0"/>
              </a:rPr>
              <a:t> </a:t>
            </a:r>
            <a:endParaRPr lang="ru-RU" sz="1000" dirty="0">
              <a:ea typeface="Times New Roman" panose="02020603050405020304" pitchFamily="18" charset="0"/>
            </a:endParaRPr>
          </a:p>
          <a:p>
            <a:r>
              <a:rPr lang="ru-RU" sz="1000" b="1" dirty="0">
                <a:solidFill>
                  <a:srgbClr val="C00000"/>
                </a:solidFill>
              </a:rPr>
              <a:t>РСА ФИКСИРУЕТ СОКРАЩЕНИЕ НЕДОБРОСОВЕСТНЫХ ПРАКТИК В ОСАГО БЛАГОДАРЯ ПОЯВЛЕНИЮ СТРАХОВОГО ОМБУДСМЕНА </a:t>
            </a:r>
          </a:p>
          <a:p>
            <a:r>
              <a:rPr lang="ru-RU" sz="1000" u="sng" dirty="0" smtClean="0">
                <a:hlinkClick r:id="rId7"/>
              </a:rPr>
              <a:t>https</a:t>
            </a:r>
            <a:r>
              <a:rPr lang="ru-RU" sz="1000" u="sng" dirty="0">
                <a:hlinkClick r:id="rId7"/>
              </a:rPr>
              <a:t>://autoins.ru/press-tsentr/press-relizy/?</a:t>
            </a:r>
            <a:r>
              <a:rPr lang="ru-RU" sz="1000" u="sng" dirty="0" smtClean="0">
                <a:hlinkClick r:id="rId7"/>
              </a:rPr>
              <a:t>ELEMENT_ID=476651</a:t>
            </a:r>
            <a:endParaRPr lang="ru-RU" sz="1000" b="1" dirty="0">
              <a:solidFill>
                <a:srgbClr val="C00000"/>
              </a:solidFill>
              <a:ea typeface="Times New Roman" panose="02020603050405020304" pitchFamily="18" charset="0"/>
            </a:endParaRPr>
          </a:p>
          <a:p>
            <a:pPr algn="just"/>
            <a:r>
              <a:rPr lang="ru-RU" sz="1000" b="1" dirty="0" err="1" smtClean="0">
                <a:solidFill>
                  <a:srgbClr val="C00000"/>
                </a:solidFill>
                <a:ea typeface="Times New Roman" panose="02020603050405020304" pitchFamily="18" charset="0"/>
              </a:rPr>
              <a:t>Мисселинг</a:t>
            </a:r>
            <a:r>
              <a:rPr lang="ru-RU" sz="1000" b="1" dirty="0" smtClean="0">
                <a:solidFill>
                  <a:srgbClr val="C00000"/>
                </a:solidFill>
                <a:ea typeface="Times New Roman" panose="02020603050405020304" pitchFamily="18" charset="0"/>
              </a:rPr>
              <a:t> </a:t>
            </a:r>
            <a:r>
              <a:rPr lang="ru-RU" sz="1000" b="1" dirty="0">
                <a:solidFill>
                  <a:srgbClr val="C00000"/>
                </a:solidFill>
                <a:ea typeface="Times New Roman" panose="02020603050405020304" pitchFamily="18" charset="0"/>
              </a:rPr>
              <a:t>в информационном вакууме: </a:t>
            </a:r>
            <a:r>
              <a:rPr lang="ru-RU" sz="1000" dirty="0">
                <a:ea typeface="Times New Roman" panose="02020603050405020304" pitchFamily="18" charset="0"/>
              </a:rPr>
              <a:t>потребители не могут получить информацию о вкладах и инвестиционных продуктах ни на сайтах, ни у сотрудников финансовых организаций </a:t>
            </a:r>
            <a:r>
              <a:rPr lang="ru-RU" sz="1000" u="sng" dirty="0">
                <a:ea typeface="Times New Roman" panose="02020603050405020304" pitchFamily="18" charset="0"/>
                <a:hlinkClick r:id="rId8"/>
              </a:rPr>
              <a:t>https://vashifinancy.ru/for-smi/press/news/misseling-v-informatsionnom-vakuume-potrebiteli-ne-mogut-poluchit-informatsiyu-o-vkladakh-i-investits/?sphrase_id=16463</a:t>
            </a:r>
            <a:endParaRPr lang="ru-RU" sz="1000" dirty="0">
              <a:ea typeface="Times New Roman" panose="02020603050405020304" pitchFamily="18" charset="0"/>
            </a:endParaRPr>
          </a:p>
          <a:p>
            <a:pPr algn="just"/>
            <a:r>
              <a:rPr lang="ru-RU" sz="1000" b="1" dirty="0">
                <a:solidFill>
                  <a:srgbClr val="C00000"/>
                </a:solidFill>
                <a:ea typeface="Times New Roman" panose="02020603050405020304" pitchFamily="18" charset="0"/>
              </a:rPr>
              <a:t>Как россиян обманывают в банках </a:t>
            </a:r>
            <a:r>
              <a:rPr lang="ru-RU" sz="1000" u="sng" dirty="0">
                <a:solidFill>
                  <a:srgbClr val="076A53"/>
                </a:solidFill>
                <a:ea typeface="Times New Roman" panose="02020603050405020304" pitchFamily="18" charset="0"/>
                <a:hlinkClick r:id="rId9"/>
              </a:rPr>
              <a:t>https://vashifinancy.ru/for-smi/press/news/kak-rossiyan-obmanyvayut-v-bankakh/?sphrase_id=16463</a:t>
            </a:r>
            <a:endParaRPr lang="ru-RU" sz="1000" u="sng" dirty="0">
              <a:solidFill>
                <a:srgbClr val="076A53"/>
              </a:solidFill>
              <a:ea typeface="Times New Roman" panose="02020603050405020304" pitchFamily="18" charset="0"/>
            </a:endParaRPr>
          </a:p>
          <a:p>
            <a:pPr algn="just"/>
            <a:r>
              <a:rPr lang="ru-RU" sz="1000" b="1" dirty="0" err="1">
                <a:solidFill>
                  <a:srgbClr val="C00000"/>
                </a:solidFill>
              </a:rPr>
              <a:t>Мисселинг</a:t>
            </a:r>
            <a:r>
              <a:rPr lang="ru-RU" sz="1000" b="1" dirty="0">
                <a:solidFill>
                  <a:srgbClr val="C00000"/>
                </a:solidFill>
              </a:rPr>
              <a:t> на нашу голову </a:t>
            </a:r>
            <a:r>
              <a:rPr lang="ru-RU" sz="1000" u="sng" dirty="0">
                <a:hlinkClick r:id="rId10"/>
              </a:rPr>
              <a:t>https://vashifinancy.ru/for-smi/press/news/misseling-na-nashu-golovu/</a:t>
            </a:r>
            <a:endParaRPr lang="ru-RU" sz="1000" dirty="0"/>
          </a:p>
          <a:p>
            <a:pPr algn="just"/>
            <a:r>
              <a:rPr lang="ru-RU" sz="1000" b="1" dirty="0">
                <a:solidFill>
                  <a:srgbClr val="C00000"/>
                </a:solidFill>
                <a:ea typeface="Times New Roman" panose="02020603050405020304" pitchFamily="18" charset="0"/>
              </a:rPr>
              <a:t>Заемщику пошла карта. Как клиенты банков против своего желания становятся держателями дорогого пластика </a:t>
            </a:r>
            <a:r>
              <a:rPr lang="ru-RU" sz="1000" u="sng" dirty="0">
                <a:solidFill>
                  <a:srgbClr val="076A53"/>
                </a:solidFill>
                <a:ea typeface="Times New Roman" panose="02020603050405020304" pitchFamily="18" charset="0"/>
                <a:hlinkClick r:id="rId11"/>
              </a:rPr>
              <a:t>https://www.banki.ru/news/daytheme/?</a:t>
            </a:r>
            <a:r>
              <a:rPr lang="ru-RU" sz="1000" u="sng" dirty="0" smtClean="0">
                <a:solidFill>
                  <a:srgbClr val="076A53"/>
                </a:solidFill>
                <a:ea typeface="Times New Roman" panose="02020603050405020304" pitchFamily="18" charset="0"/>
                <a:hlinkClick r:id="rId11"/>
              </a:rPr>
              <a:t>id=10910430</a:t>
            </a:r>
            <a:endParaRPr lang="ru-RU" sz="1000" u="sng" dirty="0" smtClean="0">
              <a:solidFill>
                <a:srgbClr val="076A53"/>
              </a:solidFill>
              <a:ea typeface="Times New Roman" panose="02020603050405020304" pitchFamily="18" charset="0"/>
            </a:endParaRPr>
          </a:p>
          <a:p>
            <a:pPr algn="just"/>
            <a:r>
              <a:rPr lang="ru-RU" sz="1000" b="1" dirty="0" err="1">
                <a:solidFill>
                  <a:srgbClr val="C00000"/>
                </a:solidFill>
                <a:ea typeface="Times New Roman" panose="02020603050405020304" pitchFamily="18" charset="0"/>
              </a:rPr>
              <a:t>Мисселинг</a:t>
            </a:r>
            <a:r>
              <a:rPr lang="ru-RU" sz="1000" b="1" dirty="0">
                <a:solidFill>
                  <a:srgbClr val="C00000"/>
                </a:solidFill>
                <a:ea typeface="Times New Roman" panose="02020603050405020304" pitchFamily="18" charset="0"/>
              </a:rPr>
              <a:t> невыполним: правозащитники выявили недобросовестные практики банков при </a:t>
            </a:r>
            <a:r>
              <a:rPr lang="ru-RU" sz="1000" b="1" dirty="0" err="1" smtClean="0">
                <a:solidFill>
                  <a:srgbClr val="C00000"/>
                </a:solidFill>
                <a:ea typeface="Times New Roman" panose="02020603050405020304" pitchFamily="18" charset="0"/>
              </a:rPr>
              <a:t>кешбэке</a:t>
            </a:r>
            <a:r>
              <a:rPr lang="ru-RU" sz="1000" b="1" dirty="0" smtClean="0">
                <a:solidFill>
                  <a:srgbClr val="C00000"/>
                </a:solidFill>
                <a:ea typeface="Times New Roman" panose="02020603050405020304" pitchFamily="18" charset="0"/>
              </a:rPr>
              <a:t> </a:t>
            </a:r>
            <a:r>
              <a:rPr lang="en-US" sz="1000" b="1" dirty="0">
                <a:solidFill>
                  <a:srgbClr val="C00000"/>
                </a:solidFill>
                <a:ea typeface="Times New Roman" panose="02020603050405020304" pitchFamily="18" charset="0"/>
                <a:hlinkClick r:id="rId12"/>
              </a:rPr>
              <a:t>https://</a:t>
            </a:r>
            <a:r>
              <a:rPr lang="en-US" sz="1000" b="1" dirty="0" smtClean="0">
                <a:solidFill>
                  <a:srgbClr val="C00000"/>
                </a:solidFill>
                <a:ea typeface="Times New Roman" panose="02020603050405020304" pitchFamily="18" charset="0"/>
                <a:hlinkClick r:id="rId12"/>
              </a:rPr>
              <a:t>iz.ru/1151648/anna-kaledina/misseling-nevypolnim-pravozashchitniki-vyiavili-nedobrosovestnye-praktiki-bankov-pri-keshbeke</a:t>
            </a:r>
            <a:endParaRPr lang="ru-RU" sz="1000" b="1" dirty="0">
              <a:solidFill>
                <a:srgbClr val="C00000"/>
              </a:solidFill>
              <a:ea typeface="Times New Roman" panose="02020603050405020304" pitchFamily="18" charset="0"/>
            </a:endParaRPr>
          </a:p>
          <a:p>
            <a:pPr algn="just"/>
            <a:r>
              <a:rPr lang="ru-RU" sz="1000" b="1" dirty="0">
                <a:solidFill>
                  <a:srgbClr val="C00000"/>
                </a:solidFill>
                <a:ea typeface="Times New Roman" panose="02020603050405020304" pitchFamily="18" charset="0"/>
              </a:rPr>
              <a:t>И шерсти клок: банки и МФО начисляют незаконные платежи должникам с </a:t>
            </a:r>
            <a:r>
              <a:rPr lang="ru-RU" sz="1000" b="1" dirty="0" smtClean="0">
                <a:solidFill>
                  <a:srgbClr val="C00000"/>
                </a:solidFill>
                <a:ea typeface="Times New Roman" panose="02020603050405020304" pitchFamily="18" charset="0"/>
              </a:rPr>
              <a:t>просрочкой </a:t>
            </a:r>
            <a:r>
              <a:rPr lang="ru-RU" sz="1000" u="sng" dirty="0" smtClean="0">
                <a:hlinkClick r:id="rId13"/>
              </a:rPr>
              <a:t>https</a:t>
            </a:r>
            <a:r>
              <a:rPr lang="ru-RU" sz="1000" u="sng" dirty="0">
                <a:hlinkClick r:id="rId13"/>
              </a:rPr>
              <a:t>://</a:t>
            </a:r>
            <a:r>
              <a:rPr lang="ru-RU" sz="1000" u="sng" dirty="0" smtClean="0">
                <a:hlinkClick r:id="rId13"/>
              </a:rPr>
              <a:t>iz.ru/1193753/anna-kaledina/i-shersti-klok-banki-i-mfo-nachisliaiut-nezakonnye-platezhi-dolzhnikam-s-prosrochkoi?utm_source=yxnews&amp;utm_medium=desktop</a:t>
            </a:r>
            <a:endParaRPr lang="ru-RU" sz="1000" u="sng" dirty="0">
              <a:solidFill>
                <a:srgbClr val="076A53"/>
              </a:solidFill>
              <a:ea typeface="Times New Roman" panose="02020603050405020304" pitchFamily="18" charset="0"/>
            </a:endParaRPr>
          </a:p>
          <a:p>
            <a:pPr algn="just"/>
            <a:r>
              <a:rPr lang="ru-RU" sz="1000" b="1" dirty="0" smtClean="0">
                <a:solidFill>
                  <a:srgbClr val="00B050"/>
                </a:solidFill>
              </a:rPr>
              <a:t>Как </a:t>
            </a:r>
            <a:r>
              <a:rPr lang="ru-RU" sz="1000" b="1" dirty="0">
                <a:solidFill>
                  <a:srgbClr val="00B050"/>
                </a:solidFill>
              </a:rPr>
              <a:t>вернуть страховку или кредит, если вы передумали </a:t>
            </a:r>
            <a:r>
              <a:rPr lang="en-US" sz="1000" b="1" dirty="0">
                <a:hlinkClick r:id="rId14"/>
              </a:rPr>
              <a:t>https://journal.tinkoff.ru/vozvrat-kredita</a:t>
            </a:r>
            <a:r>
              <a:rPr lang="en-US" sz="1000" b="1" dirty="0" smtClean="0">
                <a:hlinkClick r:id="rId14"/>
              </a:rPr>
              <a:t>/</a:t>
            </a:r>
            <a:endParaRPr lang="ru-RU" sz="1000" b="1" dirty="0" smtClean="0"/>
          </a:p>
          <a:p>
            <a:pPr algn="just"/>
            <a:r>
              <a:rPr lang="ru-RU" sz="1000" b="1" dirty="0">
                <a:solidFill>
                  <a:srgbClr val="00B050"/>
                </a:solidFill>
              </a:rPr>
              <a:t>Как вернуть страховку по кредиту | Финансовая грамотность </a:t>
            </a:r>
            <a:r>
              <a:rPr lang="en-US" sz="1000" b="1" dirty="0">
                <a:hlinkClick r:id="rId15"/>
              </a:rPr>
              <a:t>https://</a:t>
            </a:r>
            <a:r>
              <a:rPr lang="en-US" sz="1000" b="1" dirty="0" smtClean="0">
                <a:hlinkClick r:id="rId15"/>
              </a:rPr>
              <a:t>www.youtube.com/watch?v=lIm-JNyeyz0</a:t>
            </a:r>
            <a:endParaRPr lang="ru-RU" sz="1000" b="1" dirty="0" smtClean="0"/>
          </a:p>
          <a:p>
            <a:pPr algn="just"/>
            <a:r>
              <a:rPr lang="ru-RU" sz="1000" b="1" dirty="0">
                <a:solidFill>
                  <a:srgbClr val="00B050"/>
                </a:solidFill>
              </a:rPr>
              <a:t>Как мы отказались от навязанных при автокредите услуг </a:t>
            </a:r>
            <a:r>
              <a:rPr lang="ru-RU" sz="1000" b="1" u="sng" dirty="0">
                <a:hlinkClick r:id="rId16"/>
              </a:rPr>
              <a:t>https://journal.tinkoff.ru/navyazali</a:t>
            </a:r>
            <a:r>
              <a:rPr lang="ru-RU" sz="1000" b="1" u="sng" dirty="0" smtClean="0">
                <a:hlinkClick r:id="rId16"/>
              </a:rPr>
              <a:t>/</a:t>
            </a:r>
            <a:endParaRPr lang="ru-RU" sz="1000" b="1" dirty="0"/>
          </a:p>
          <a:p>
            <a:pPr algn="just"/>
            <a:r>
              <a:rPr lang="ru-RU" sz="1000" b="1" dirty="0">
                <a:solidFill>
                  <a:srgbClr val="C00000"/>
                </a:solidFill>
                <a:ea typeface="Times New Roman" panose="02020603050405020304" pitchFamily="18" charset="0"/>
              </a:rPr>
              <a:t>О возможности вернуть часть платы за страховку при расторжении кредитного </a:t>
            </a:r>
            <a:r>
              <a:rPr lang="ru-RU" sz="1000" b="1" dirty="0" smtClean="0">
                <a:solidFill>
                  <a:srgbClr val="C00000"/>
                </a:solidFill>
                <a:ea typeface="Times New Roman" panose="02020603050405020304" pitchFamily="18" charset="0"/>
              </a:rPr>
              <a:t>договора </a:t>
            </a:r>
            <a:r>
              <a:rPr lang="ru-RU" sz="1000" u="sng" dirty="0" smtClean="0">
                <a:solidFill>
                  <a:srgbClr val="076A53"/>
                </a:solidFill>
                <a:ea typeface="Calibri" panose="020F0502020204030204" pitchFamily="34" charset="0"/>
                <a:cs typeface="Times New Roman" panose="02020603050405020304" pitchFamily="18" charset="0"/>
                <a:hlinkClick r:id="rId17"/>
              </a:rPr>
              <a:t>http</a:t>
            </a:r>
            <a:r>
              <a:rPr lang="ru-RU" sz="1000" u="sng" dirty="0">
                <a:solidFill>
                  <a:srgbClr val="076A53"/>
                </a:solidFill>
                <a:ea typeface="Calibri" panose="020F0502020204030204" pitchFamily="34" charset="0"/>
                <a:cs typeface="Times New Roman" panose="02020603050405020304" pitchFamily="18" charset="0"/>
                <a:hlinkClick r:id="rId17"/>
              </a:rPr>
              <a:t>://</a:t>
            </a:r>
            <a:r>
              <a:rPr lang="ru-RU" sz="1000" u="sng" dirty="0" smtClean="0">
                <a:solidFill>
                  <a:srgbClr val="076A53"/>
                </a:solidFill>
                <a:ea typeface="Calibri" panose="020F0502020204030204" pitchFamily="34" charset="0"/>
                <a:cs typeface="Times New Roman" panose="02020603050405020304" pitchFamily="18" charset="0"/>
                <a:hlinkClick r:id="rId17"/>
              </a:rPr>
              <a:t>zpp.rospotrebnadzor.ru/news/federal/200402</a:t>
            </a:r>
            <a:endParaRPr lang="ru-RU" sz="1000" u="sng" dirty="0">
              <a:solidFill>
                <a:srgbClr val="076A53"/>
              </a:solidFill>
              <a:ea typeface="Calibri" panose="020F0502020204030204" pitchFamily="34" charset="0"/>
              <a:cs typeface="Times New Roman" panose="02020603050405020304" pitchFamily="18" charset="0"/>
            </a:endParaRPr>
          </a:p>
          <a:p>
            <a:pPr algn="just"/>
            <a:r>
              <a:rPr lang="ru-RU" sz="1000" b="1" dirty="0" smtClean="0">
                <a:solidFill>
                  <a:srgbClr val="FF0000"/>
                </a:solidFill>
              </a:rPr>
              <a:t>Заемщиков </a:t>
            </a:r>
            <a:r>
              <a:rPr lang="ru-RU" sz="1000" b="1" dirty="0">
                <a:solidFill>
                  <a:srgbClr val="FF0000"/>
                </a:solidFill>
              </a:rPr>
              <a:t>защитят от навязанных услуг банков (законопроект принят в третьем </a:t>
            </a:r>
            <a:r>
              <a:rPr lang="ru-RU" sz="1000" b="1" dirty="0" smtClean="0">
                <a:solidFill>
                  <a:srgbClr val="FF0000"/>
                </a:solidFill>
              </a:rPr>
              <a:t>чтении) </a:t>
            </a:r>
            <a:r>
              <a:rPr lang="ru-RU" sz="1000" u="sng" dirty="0" smtClean="0">
                <a:hlinkClick r:id="rId18"/>
              </a:rPr>
              <a:t>http</a:t>
            </a:r>
            <a:r>
              <a:rPr lang="ru-RU" sz="1000" u="sng" dirty="0">
                <a:hlinkClick r:id="rId18"/>
              </a:rPr>
              <a:t>://</a:t>
            </a:r>
            <a:r>
              <a:rPr lang="ru-RU" sz="1000" u="sng" dirty="0" smtClean="0">
                <a:hlinkClick r:id="rId18"/>
              </a:rPr>
              <a:t>www.finpotrebsouz.ru/novosti-i-sobytiya/novyj-resurs4/zaemshhikov-zashhityat-ot-navyazannyh-uslug-bankov</a:t>
            </a:r>
            <a:endParaRPr lang="ru-RU" sz="1000" dirty="0"/>
          </a:p>
          <a:p>
            <a:pPr algn="just"/>
            <a:r>
              <a:rPr lang="ru-RU" sz="1000" b="1" dirty="0">
                <a:solidFill>
                  <a:srgbClr val="C00000"/>
                </a:solidFill>
                <a:ea typeface="Times New Roman" panose="02020603050405020304" pitchFamily="18" charset="0"/>
              </a:rPr>
              <a:t>Период охлаждения в страховании </a:t>
            </a:r>
            <a:r>
              <a:rPr lang="en-US" sz="1000" b="1" dirty="0">
                <a:solidFill>
                  <a:srgbClr val="C00000"/>
                </a:solidFill>
                <a:ea typeface="Times New Roman" panose="02020603050405020304" pitchFamily="18" charset="0"/>
                <a:hlinkClick r:id="rId19"/>
              </a:rPr>
              <a:t>https://</a:t>
            </a:r>
            <a:r>
              <a:rPr lang="en-US" sz="1000" b="1" dirty="0" smtClean="0">
                <a:solidFill>
                  <a:srgbClr val="C00000"/>
                </a:solidFill>
                <a:ea typeface="Times New Roman" panose="02020603050405020304" pitchFamily="18" charset="0"/>
                <a:hlinkClick r:id="rId19"/>
              </a:rPr>
              <a:t>cbr.ru/static/finprosvet/period14/index.html</a:t>
            </a:r>
            <a:endParaRPr lang="ru-RU" sz="1000" b="1" dirty="0" smtClean="0">
              <a:solidFill>
                <a:srgbClr val="C00000"/>
              </a:solidFill>
              <a:ea typeface="Times New Roman" panose="02020603050405020304" pitchFamily="18" charset="0"/>
            </a:endParaRPr>
          </a:p>
          <a:p>
            <a:pPr algn="just"/>
            <a:r>
              <a:rPr lang="ru-RU" sz="1000" b="1" dirty="0">
                <a:solidFill>
                  <a:srgbClr val="C00000"/>
                </a:solidFill>
              </a:rPr>
              <a:t>Ожидания и реальность. Почему инвесторы не удовлетворены услугами брокерских </a:t>
            </a:r>
            <a:r>
              <a:rPr lang="ru-RU" sz="1000" b="1" dirty="0" smtClean="0">
                <a:solidFill>
                  <a:srgbClr val="C00000"/>
                </a:solidFill>
              </a:rPr>
              <a:t>компаний? </a:t>
            </a:r>
            <a:r>
              <a:rPr lang="en-US" sz="1000" b="1" dirty="0" smtClean="0">
                <a:hlinkClick r:id="rId20"/>
              </a:rPr>
              <a:t>https</a:t>
            </a:r>
            <a:r>
              <a:rPr lang="en-US" sz="1000" b="1" dirty="0">
                <a:hlinkClick r:id="rId20"/>
              </a:rPr>
              <a:t>://www.banki.ru/news/columnists/?</a:t>
            </a:r>
            <a:r>
              <a:rPr lang="en-US" sz="1000" b="1" dirty="0" smtClean="0">
                <a:hlinkClick r:id="rId20"/>
              </a:rPr>
              <a:t>id=10914560</a:t>
            </a:r>
            <a:r>
              <a:rPr lang="ru-RU" sz="1000" b="1" dirty="0" smtClean="0">
                <a:latin typeface="+mn-lt"/>
                <a:ea typeface="Times New Roman" panose="02020603050405020304" pitchFamily="18" charset="0"/>
              </a:rPr>
              <a:t/>
            </a:r>
            <a:br>
              <a:rPr lang="ru-RU" sz="1000" b="1" dirty="0" smtClean="0">
                <a:latin typeface="+mn-lt"/>
                <a:ea typeface="Times New Roman" panose="02020603050405020304" pitchFamily="18" charset="0"/>
              </a:rPr>
            </a:br>
            <a:r>
              <a:rPr lang="ru-RU" sz="1000" b="1" dirty="0" smtClean="0">
                <a:solidFill>
                  <a:srgbClr val="C00000"/>
                </a:solidFill>
                <a:latin typeface="+mn-lt"/>
              </a:rPr>
              <a:t>Банки </a:t>
            </a:r>
            <a:r>
              <a:rPr lang="ru-RU" sz="1000" b="1" dirty="0">
                <a:solidFill>
                  <a:srgbClr val="C00000"/>
                </a:solidFill>
                <a:latin typeface="+mn-lt"/>
              </a:rPr>
              <a:t>освоили новый способ недобросовестных продаж услуг клиентам. Банк России зафиксировал рост </a:t>
            </a:r>
            <a:r>
              <a:rPr lang="ru-RU" sz="1000" b="1" dirty="0" err="1">
                <a:solidFill>
                  <a:srgbClr val="C00000"/>
                </a:solidFill>
                <a:latin typeface="+mn-lt"/>
              </a:rPr>
              <a:t>мисселинга</a:t>
            </a:r>
            <a:r>
              <a:rPr lang="ru-RU" sz="1000" b="1" dirty="0">
                <a:solidFill>
                  <a:srgbClr val="C00000"/>
                </a:solidFill>
                <a:latin typeface="+mn-lt"/>
              </a:rPr>
              <a:t> при оформлении договоров </a:t>
            </a:r>
            <a:r>
              <a:rPr lang="ru-RU" sz="1000" b="1" dirty="0" smtClean="0">
                <a:solidFill>
                  <a:srgbClr val="C00000"/>
                </a:solidFill>
                <a:latin typeface="+mn-lt"/>
              </a:rPr>
              <a:t>ДУ </a:t>
            </a:r>
            <a:r>
              <a:rPr lang="ru-RU" sz="1000" b="1" u="sng" dirty="0" smtClean="0">
                <a:latin typeface="+mn-lt"/>
                <a:hlinkClick r:id="rId21"/>
              </a:rPr>
              <a:t>https</a:t>
            </a:r>
            <a:r>
              <a:rPr lang="ru-RU" sz="1000" b="1" u="sng" dirty="0">
                <a:latin typeface="+mn-lt"/>
                <a:hlinkClick r:id="rId21"/>
              </a:rPr>
              <a:t>://</a:t>
            </a:r>
            <a:r>
              <a:rPr lang="ru-RU" sz="1000" b="1" u="sng" dirty="0" smtClean="0">
                <a:latin typeface="+mn-lt"/>
                <a:hlinkClick r:id="rId21"/>
              </a:rPr>
              <a:t>iz.ru/977717/anna-kaledina/nashli-vklad-banki-osvoili-novyi-sposob-nedobrosovestnykh-prodazh-uslug-klientam</a:t>
            </a:r>
            <a:endParaRPr lang="ru-RU" sz="1000" b="1" u="sng" dirty="0" smtClean="0">
              <a:latin typeface="+mn-lt"/>
            </a:endParaRPr>
          </a:p>
          <a:p>
            <a:pPr algn="just"/>
            <a:r>
              <a:rPr lang="ru-RU" sz="1000" b="1" dirty="0">
                <a:solidFill>
                  <a:srgbClr val="C00000"/>
                </a:solidFill>
                <a:latin typeface="+mn-lt"/>
              </a:rPr>
              <a:t>Грабители-процентщики: как не стать жертвой </a:t>
            </a:r>
            <a:r>
              <a:rPr lang="ru-RU" sz="1000" b="1" dirty="0" err="1">
                <a:solidFill>
                  <a:srgbClr val="C00000"/>
                </a:solidFill>
                <a:latin typeface="+mn-lt"/>
              </a:rPr>
              <a:t>мисселинга</a:t>
            </a:r>
            <a:r>
              <a:rPr lang="ru-RU" sz="1000" b="1" dirty="0">
                <a:solidFill>
                  <a:srgbClr val="C00000"/>
                </a:solidFill>
                <a:latin typeface="+mn-lt"/>
              </a:rPr>
              <a:t>. Банки злоупотребляют «легальным мошенничеством» </a:t>
            </a:r>
            <a:r>
              <a:rPr lang="ru-RU" sz="1000" b="1" u="sng" dirty="0">
                <a:hlinkClick r:id="rId22"/>
              </a:rPr>
              <a:t>https://</a:t>
            </a:r>
            <a:r>
              <a:rPr lang="ru-RU" sz="1000" b="1" u="sng" dirty="0" smtClean="0">
                <a:hlinkClick r:id="rId22"/>
              </a:rPr>
              <a:t>iz.ru/1144686/oksana-belkina/grabiteli-protcentshchiki-kak-ne-stat-zhertvoi-misselinga</a:t>
            </a:r>
            <a:endParaRPr lang="ru-RU" sz="1000" b="1" u="sng" dirty="0" smtClean="0"/>
          </a:p>
          <a:p>
            <a:pPr algn="l"/>
            <a:r>
              <a:rPr lang="ru-RU" sz="1000" b="1" dirty="0">
                <a:solidFill>
                  <a:schemeClr val="accent3">
                    <a:lumMod val="50000"/>
                  </a:schemeClr>
                </a:solidFill>
              </a:rPr>
              <a:t>У нас любят говорить: «Не мешайте рынку продавать», пока не пострадал кто-то из родственников — Михаил </a:t>
            </a:r>
            <a:r>
              <a:rPr lang="ru-RU" sz="1000" b="1" dirty="0" err="1" smtClean="0">
                <a:solidFill>
                  <a:schemeClr val="accent3">
                    <a:lumMod val="50000"/>
                  </a:schemeClr>
                </a:solidFill>
              </a:rPr>
              <a:t>Мамута</a:t>
            </a:r>
            <a:r>
              <a:rPr lang="ru-RU" sz="1000" b="1" dirty="0" smtClean="0">
                <a:solidFill>
                  <a:schemeClr val="accent3">
                    <a:lumMod val="50000"/>
                  </a:schemeClr>
                </a:solidFill>
              </a:rPr>
              <a:t> </a:t>
            </a:r>
            <a:r>
              <a:rPr lang="ru-RU" sz="1000" b="1" u="sng" dirty="0">
                <a:hlinkClick r:id="rId23"/>
              </a:rPr>
              <a:t>https://cbr.ru/press/event/?</a:t>
            </a:r>
            <a:r>
              <a:rPr lang="ru-RU" sz="1000" b="1" u="sng" dirty="0" smtClean="0">
                <a:hlinkClick r:id="rId23"/>
              </a:rPr>
              <a:t>id=9575</a:t>
            </a:r>
            <a:endParaRPr lang="ru-RU" sz="1000" b="1" u="sng" dirty="0" smtClean="0"/>
          </a:p>
          <a:p>
            <a:pPr algn="l"/>
            <a:r>
              <a:rPr lang="ru-RU" sz="1000" b="1" dirty="0">
                <a:solidFill>
                  <a:srgbClr val="C00000"/>
                </a:solidFill>
              </a:rPr>
              <a:t>Какие неприемлемые практики применяют страховщики</a:t>
            </a:r>
            <a:r>
              <a:rPr lang="ru-RU" sz="1000" b="1" dirty="0" smtClean="0">
                <a:solidFill>
                  <a:srgbClr val="C00000"/>
                </a:solidFill>
              </a:rPr>
              <a:t>? </a:t>
            </a:r>
            <a:r>
              <a:rPr lang="en-US" sz="1000" b="1" dirty="0">
                <a:hlinkClick r:id="rId24"/>
              </a:rPr>
              <a:t>https://www.banki.ru/news/daytheme/?</a:t>
            </a:r>
            <a:r>
              <a:rPr lang="en-US" sz="1000" b="1" dirty="0" smtClean="0">
                <a:hlinkClick r:id="rId24"/>
              </a:rPr>
              <a:t>id=10947366</a:t>
            </a:r>
            <a:endParaRPr lang="ru-RU" sz="1000" b="1" dirty="0"/>
          </a:p>
        </p:txBody>
      </p:sp>
      <p:sp>
        <p:nvSpPr>
          <p:cNvPr id="5" name="TextBox 4"/>
          <p:cNvSpPr txBox="1"/>
          <p:nvPr/>
        </p:nvSpPr>
        <p:spPr>
          <a:xfrm>
            <a:off x="627177" y="5326198"/>
            <a:ext cx="10905762" cy="138499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ru-RU" sz="1200" b="1" dirty="0"/>
              <a:t>ПРАВИЛО ХОРОШЕГО ТОНА И ЗАКОНАДАТЕЛЬНОЕ ОГРАНИЧЕНИЕ НА р</a:t>
            </a:r>
            <a:r>
              <a:rPr lang="ru-RU" sz="1200" b="1" dirty="0" smtClean="0"/>
              <a:t>ынке ценных бумаг (РЦБ)</a:t>
            </a:r>
            <a:endParaRPr lang="ru-RU" sz="1200" dirty="0"/>
          </a:p>
          <a:p>
            <a:pPr algn="just"/>
            <a:r>
              <a:rPr lang="ru-RU" sz="1200" dirty="0"/>
              <a:t>	Запрещено при осуществлении деятельности на РЦБ давать обещания или гарантии будущей эффективности вложений (если это не установлено законодательством).</a:t>
            </a:r>
          </a:p>
          <a:p>
            <a:pPr algn="just"/>
            <a:r>
              <a:rPr lang="ru-RU" sz="1200" dirty="0"/>
              <a:t>	Если же в рекламных целях приводятся данные прошлой доходности финансовый институт должен уточнить — </a:t>
            </a:r>
            <a:r>
              <a:rPr lang="ru-RU" sz="1200" b="1" dirty="0"/>
              <a:t>это и есть правило хорошего </a:t>
            </a:r>
            <a:r>
              <a:rPr lang="ru-RU" sz="1200" b="1" dirty="0" smtClean="0"/>
              <a:t>тона </a:t>
            </a:r>
            <a:r>
              <a:rPr lang="ru-RU" sz="1200" dirty="0" smtClean="0"/>
              <a:t>— </a:t>
            </a:r>
            <a:r>
              <a:rPr lang="ru-RU" sz="1200" dirty="0"/>
              <a:t>что прошлые результаты не определяют доходов в </a:t>
            </a:r>
            <a:r>
              <a:rPr lang="ru-RU" sz="1200" dirty="0" smtClean="0"/>
              <a:t>будущем</a:t>
            </a:r>
            <a:endParaRPr lang="ru-RU" sz="1200" dirty="0"/>
          </a:p>
          <a:p>
            <a:pPr algn="just"/>
            <a:r>
              <a:rPr lang="ru-RU" sz="1200" b="1" dirty="0">
                <a:solidFill>
                  <a:schemeClr val="accent2">
                    <a:lumMod val="75000"/>
                  </a:schemeClr>
                </a:solidFill>
              </a:rPr>
              <a:t>	</a:t>
            </a:r>
            <a:r>
              <a:rPr lang="ru-RU" sz="1200" b="1" dirty="0">
                <a:solidFill>
                  <a:srgbClr val="C00000"/>
                </a:solidFill>
              </a:rPr>
              <a:t>Важно понимать, что, например, если какие-то акции значительно выросли в цене или по ним выплачивались высокие дивиденды, —</a:t>
            </a:r>
            <a:r>
              <a:rPr lang="ru-RU" sz="1200" b="1" dirty="0" smtClean="0">
                <a:solidFill>
                  <a:srgbClr val="C00000"/>
                </a:solidFill>
              </a:rPr>
              <a:t> </a:t>
            </a:r>
            <a:r>
              <a:rPr lang="ru-RU" sz="1200" b="1" dirty="0">
                <a:solidFill>
                  <a:srgbClr val="C00000"/>
                </a:solidFill>
              </a:rPr>
              <a:t>это не означает, что акции обязательно продолжат рост или что по ним и дальше будут выплачиваться такие же высокие дивиденды, как и в прошлом</a:t>
            </a:r>
          </a:p>
        </p:txBody>
      </p:sp>
    </p:spTree>
    <p:extLst>
      <p:ext uri="{BB962C8B-B14F-4D97-AF65-F5344CB8AC3E}">
        <p14:creationId xmlns:p14="http://schemas.microsoft.com/office/powerpoint/2010/main" val="1237463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390" y="87718"/>
            <a:ext cx="11950656" cy="490066"/>
          </a:xfrm>
        </p:spPr>
        <p:txBody>
          <a:bodyPr>
            <a:noAutofit/>
          </a:bodyPr>
          <a:lstStyle/>
          <a:p>
            <a:pPr algn="l"/>
            <a:r>
              <a:rPr lang="ru-RU" sz="1400" b="1" dirty="0" smtClean="0">
                <a:solidFill>
                  <a:schemeClr val="accent5">
                    <a:lumMod val="75000"/>
                  </a:schemeClr>
                </a:solidFill>
              </a:rPr>
              <a:t>Вид мошеннических действий, Финансовая пирамида</a:t>
            </a:r>
            <a:br>
              <a:rPr lang="ru-RU" sz="1400" b="1" dirty="0" smtClean="0">
                <a:solidFill>
                  <a:schemeClr val="accent5">
                    <a:lumMod val="75000"/>
                  </a:schemeClr>
                </a:solidFill>
              </a:rPr>
            </a:br>
            <a:endParaRPr lang="ru-RU" sz="1400" b="1" dirty="0">
              <a:solidFill>
                <a:schemeClr val="accent3">
                  <a:lumMod val="75000"/>
                </a:schemeClr>
              </a:solidFill>
              <a:latin typeface="Arial" panose="020B0604020202020204" pitchFamily="34" charset="0"/>
              <a:cs typeface="Arial" panose="020B0604020202020204" pitchFamily="34" charset="0"/>
            </a:endParaRPr>
          </a:p>
        </p:txBody>
      </p:sp>
      <p:sp>
        <p:nvSpPr>
          <p:cNvPr id="3" name="Номер слайда 2"/>
          <p:cNvSpPr>
            <a:spLocks noGrp="1"/>
          </p:cNvSpPr>
          <p:nvPr>
            <p:ph type="sldNum" sz="quarter" idx="12"/>
          </p:nvPr>
        </p:nvSpPr>
        <p:spPr>
          <a:xfrm>
            <a:off x="5872293" y="6386507"/>
            <a:ext cx="499775" cy="365125"/>
          </a:xfrm>
        </p:spPr>
        <p:txBody>
          <a:bodyPr/>
          <a:lstStyle/>
          <a:p>
            <a:fld id="{86CB4B4D-7CA3-9044-876B-883B54F8677D}" type="slidenum">
              <a:rPr lang="ru-RU" smtClean="0">
                <a:solidFill>
                  <a:schemeClr val="tx1"/>
                </a:solidFill>
              </a:rPr>
              <a:t>25</a:t>
            </a:fld>
            <a:endParaRPr lang="ru-RU" dirty="0">
              <a:solidFill>
                <a:schemeClr val="tx1"/>
              </a:solidFill>
            </a:endParaRPr>
          </a:p>
        </p:txBody>
      </p:sp>
      <p:pic>
        <p:nvPicPr>
          <p:cNvPr id="8" name="Рисунок 7"/>
          <p:cNvPicPr>
            <a:picLocks noChangeAspect="1"/>
          </p:cNvPicPr>
          <p:nvPr/>
        </p:nvPicPr>
        <p:blipFill>
          <a:blip r:embed="rId3"/>
          <a:stretch>
            <a:fillRect/>
          </a:stretch>
        </p:blipFill>
        <p:spPr>
          <a:xfrm>
            <a:off x="2208489" y="821259"/>
            <a:ext cx="6834843" cy="4900954"/>
          </a:xfrm>
          <a:prstGeom prst="rect">
            <a:avLst/>
          </a:prstGeom>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2505444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390" y="87718"/>
            <a:ext cx="11950656" cy="490066"/>
          </a:xfrm>
        </p:spPr>
        <p:txBody>
          <a:bodyPr>
            <a:noAutofit/>
          </a:bodyPr>
          <a:lstStyle/>
          <a:p>
            <a:pPr algn="l"/>
            <a:r>
              <a:rPr lang="ru-RU" sz="1400" b="1" dirty="0" smtClean="0">
                <a:solidFill>
                  <a:schemeClr val="accent5">
                    <a:lumMod val="75000"/>
                  </a:schemeClr>
                </a:solidFill>
              </a:rPr>
              <a:t>Вид мошеннических действий, Финансовая пирамида</a:t>
            </a:r>
            <a:br>
              <a:rPr lang="ru-RU" sz="1400" b="1" dirty="0" smtClean="0">
                <a:solidFill>
                  <a:schemeClr val="accent5">
                    <a:lumMod val="75000"/>
                  </a:schemeClr>
                </a:solidFill>
              </a:rPr>
            </a:br>
            <a:endParaRPr lang="ru-RU" sz="1400" b="1" dirty="0">
              <a:solidFill>
                <a:schemeClr val="accent3">
                  <a:lumMod val="75000"/>
                </a:schemeClr>
              </a:solidFill>
              <a:latin typeface="Arial" panose="020B0604020202020204" pitchFamily="34" charset="0"/>
              <a:cs typeface="Arial" panose="020B0604020202020204" pitchFamily="34" charset="0"/>
            </a:endParaRPr>
          </a:p>
        </p:txBody>
      </p:sp>
      <p:sp>
        <p:nvSpPr>
          <p:cNvPr id="7" name="TextBox 6"/>
          <p:cNvSpPr txBox="1"/>
          <p:nvPr/>
        </p:nvSpPr>
        <p:spPr>
          <a:xfrm>
            <a:off x="154948" y="577784"/>
            <a:ext cx="6102627" cy="364715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ru-RU" sz="1100" b="1" dirty="0"/>
              <a:t>Финансовые пирамиды ( как их выявить</a:t>
            </a:r>
            <a:r>
              <a:rPr lang="ru-RU" sz="1100" b="1" dirty="0" smtClean="0"/>
              <a:t>):</a:t>
            </a:r>
            <a:endParaRPr lang="ru-RU" sz="1100" b="1" dirty="0"/>
          </a:p>
          <a:p>
            <a:pPr algn="just"/>
            <a:r>
              <a:rPr lang="ru-RU" sz="1100" dirty="0"/>
              <a:t>          Анонимность —</a:t>
            </a:r>
            <a:r>
              <a:rPr lang="ru-RU" sz="1100" dirty="0" smtClean="0"/>
              <a:t> </a:t>
            </a:r>
            <a:r>
              <a:rPr lang="ru-RU" sz="1100" dirty="0"/>
              <a:t>отсутствие информации об учредителях, владельцах и руководителях компании и отказ в предоставлении полной информации о фин. </a:t>
            </a:r>
            <a:r>
              <a:rPr lang="ru-RU" sz="1100" dirty="0" smtClean="0"/>
              <a:t>организации</a:t>
            </a:r>
            <a:endParaRPr lang="ru-RU" sz="1100" dirty="0"/>
          </a:p>
          <a:p>
            <a:pPr algn="just"/>
            <a:r>
              <a:rPr lang="ru-RU" sz="1100" dirty="0"/>
              <a:t>          Отказ предоставить договоры для ознакомления, нежелание разъяснять или даже некомпетентность в разъяснении пунктов </a:t>
            </a:r>
            <a:r>
              <a:rPr lang="ru-RU" sz="1100" dirty="0" smtClean="0"/>
              <a:t>договоров</a:t>
            </a:r>
            <a:endParaRPr lang="ru-RU" sz="1100" dirty="0"/>
          </a:p>
          <a:p>
            <a:pPr algn="just"/>
            <a:r>
              <a:rPr lang="ru-RU" sz="1100" dirty="0"/>
              <a:t>          Обещания доходов, значительно превышающих средние по </a:t>
            </a:r>
            <a:r>
              <a:rPr lang="ru-RU" sz="1100" dirty="0" smtClean="0"/>
              <a:t>рынку</a:t>
            </a:r>
            <a:endParaRPr lang="ru-RU" sz="1100" dirty="0"/>
          </a:p>
          <a:p>
            <a:pPr algn="just"/>
            <a:r>
              <a:rPr lang="ru-RU" sz="1100" dirty="0"/>
              <a:t>          Попытки убедить в отсутствии рисков или в маловероятности </a:t>
            </a:r>
            <a:r>
              <a:rPr lang="ru-RU" sz="1100" dirty="0" smtClean="0"/>
              <a:t>потерь</a:t>
            </a:r>
            <a:endParaRPr lang="ru-RU" sz="1100" dirty="0"/>
          </a:p>
          <a:p>
            <a:pPr algn="just"/>
            <a:r>
              <a:rPr lang="ru-RU" sz="1100" dirty="0"/>
              <a:t>          Отсутствие понятной информации о компании и о ее финансовых </a:t>
            </a:r>
            <a:r>
              <a:rPr lang="ru-RU" sz="1100" dirty="0" smtClean="0"/>
              <a:t>результатах</a:t>
            </a:r>
            <a:endParaRPr lang="ru-RU" sz="1100" dirty="0"/>
          </a:p>
          <a:p>
            <a:pPr algn="just"/>
            <a:r>
              <a:rPr lang="ru-RU" sz="1100" dirty="0"/>
              <a:t>          Отсутствие понятной информации о том, во что инвестируются деньги клиентов (вместо конкретных фактов говорится о размещении в «высокодоходные активы», «высокотехнологичные проекты» и т.д</a:t>
            </a:r>
            <a:r>
              <a:rPr lang="ru-RU" sz="1100" dirty="0" smtClean="0"/>
              <a:t>.)</a:t>
            </a:r>
            <a:endParaRPr lang="ru-RU" sz="1100" dirty="0"/>
          </a:p>
          <a:p>
            <a:pPr algn="just"/>
            <a:r>
              <a:rPr lang="ru-RU" sz="1100" dirty="0"/>
              <a:t>         Неполное предоставление критически важной информации для принятия решений в финансовой сфере —</a:t>
            </a:r>
            <a:r>
              <a:rPr lang="ru-RU" sz="1100" dirty="0" smtClean="0"/>
              <a:t> </a:t>
            </a:r>
            <a:r>
              <a:rPr lang="ru-RU" sz="1100" dirty="0"/>
              <a:t>завышенные ставки кредита, скрытые комиссии, навязывание инструментов с повышенной доходностью, без раскрытия информации о повышенном риске получения убытка (опционы</a:t>
            </a:r>
            <a:r>
              <a:rPr lang="ru-RU" sz="1100" dirty="0" smtClean="0"/>
              <a:t>!)</a:t>
            </a:r>
          </a:p>
          <a:p>
            <a:pPr algn="just"/>
            <a:r>
              <a:rPr lang="ru-RU" sz="1100" b="1" dirty="0">
                <a:solidFill>
                  <a:srgbClr val="C00000"/>
                </a:solidFill>
              </a:rPr>
              <a:t>Прочтите</a:t>
            </a:r>
            <a:r>
              <a:rPr lang="ru-RU" sz="1100" dirty="0"/>
              <a:t> </a:t>
            </a:r>
            <a:r>
              <a:rPr lang="en-US" sz="1100" dirty="0">
                <a:hlinkClick r:id="rId3"/>
              </a:rPr>
              <a:t>https://fincult.info/article/finansovaya-piramida-kak-ee-raspoznat</a:t>
            </a:r>
            <a:r>
              <a:rPr lang="en-US" sz="1100" dirty="0" smtClean="0">
                <a:hlinkClick r:id="rId3"/>
              </a:rPr>
              <a:t>/</a:t>
            </a:r>
            <a:r>
              <a:rPr lang="ru-RU" sz="1100" dirty="0" smtClean="0"/>
              <a:t> </a:t>
            </a:r>
            <a:r>
              <a:rPr lang="ru-RU" sz="1100" b="1" dirty="0">
                <a:solidFill>
                  <a:srgbClr val="C00000"/>
                </a:solidFill>
              </a:rPr>
              <a:t>или</a:t>
            </a:r>
          </a:p>
          <a:p>
            <a:pPr algn="just"/>
            <a:r>
              <a:rPr lang="en-US" sz="1100" dirty="0">
                <a:hlinkClick r:id="rId4"/>
              </a:rPr>
              <a:t>https://fincult.info/article/vy-stali-zhertvoy-finansovoy-piramidy</a:t>
            </a:r>
            <a:r>
              <a:rPr lang="en-US" sz="1100" dirty="0" smtClean="0">
                <a:hlinkClick r:id="rId4"/>
              </a:rPr>
              <a:t>/</a:t>
            </a:r>
            <a:r>
              <a:rPr lang="ru-RU" sz="1100" dirty="0" smtClean="0"/>
              <a:t> </a:t>
            </a:r>
            <a:r>
              <a:rPr lang="ru-RU" sz="1100" b="1" dirty="0" smtClean="0">
                <a:solidFill>
                  <a:srgbClr val="C00000"/>
                </a:solidFill>
              </a:rPr>
              <a:t>или</a:t>
            </a:r>
          </a:p>
          <a:p>
            <a:pPr algn="just"/>
            <a:r>
              <a:rPr lang="en-US" sz="1100" dirty="0" smtClean="0">
                <a:hlinkClick r:id="rId5"/>
              </a:rPr>
              <a:t>https</a:t>
            </a:r>
            <a:r>
              <a:rPr lang="en-US" sz="1100" dirty="0">
                <a:hlinkClick r:id="rId5"/>
              </a:rPr>
              <a:t>://journal.tinkoff.ru/wiki/pyramid</a:t>
            </a:r>
            <a:r>
              <a:rPr lang="en-US" sz="1100" dirty="0" smtClean="0">
                <a:hlinkClick r:id="rId5"/>
              </a:rPr>
              <a:t>/</a:t>
            </a:r>
            <a:endParaRPr lang="ru-RU" sz="1100" dirty="0" smtClean="0"/>
          </a:p>
          <a:p>
            <a:pPr algn="just"/>
            <a:r>
              <a:rPr lang="ru-RU" sz="1100" b="1" dirty="0" smtClean="0">
                <a:solidFill>
                  <a:srgbClr val="C00000"/>
                </a:solidFill>
              </a:rPr>
              <a:t>Много о финансовых пирамидах </a:t>
            </a:r>
            <a:r>
              <a:rPr lang="en-US" sz="1100" dirty="0">
                <a:hlinkClick r:id="rId6"/>
              </a:rPr>
              <a:t>https://cbr.ru/inside</a:t>
            </a:r>
            <a:r>
              <a:rPr lang="en-US" sz="1100" dirty="0" smtClean="0">
                <a:hlinkClick r:id="rId6"/>
              </a:rPr>
              <a:t>/</a:t>
            </a:r>
            <a:r>
              <a:rPr lang="ru-RU" sz="1100" dirty="0" smtClean="0"/>
              <a:t> </a:t>
            </a:r>
            <a:r>
              <a:rPr lang="ru-RU" sz="1100" b="1" dirty="0" smtClean="0">
                <a:solidFill>
                  <a:srgbClr val="C00000"/>
                </a:solidFill>
              </a:rPr>
              <a:t>2020</a:t>
            </a:r>
            <a:r>
              <a:rPr lang="ru-RU" sz="1100" dirty="0" smtClean="0"/>
              <a:t> </a:t>
            </a:r>
            <a:r>
              <a:rPr lang="en-US" sz="1100" dirty="0">
                <a:hlinkClick r:id="rId7"/>
              </a:rPr>
              <a:t>https://cbr.ru/inside/analitics/2020</a:t>
            </a:r>
            <a:r>
              <a:rPr lang="en-US" sz="1100" dirty="0" smtClean="0">
                <a:hlinkClick r:id="rId7"/>
              </a:rPr>
              <a:t>/</a:t>
            </a:r>
            <a:r>
              <a:rPr lang="ru-RU" sz="1100" dirty="0" smtClean="0"/>
              <a:t> </a:t>
            </a:r>
            <a:r>
              <a:rPr lang="ru-RU" sz="1100" b="1" dirty="0">
                <a:solidFill>
                  <a:srgbClr val="C00000"/>
                </a:solidFill>
              </a:rPr>
              <a:t>или </a:t>
            </a:r>
            <a:r>
              <a:rPr lang="en-US" sz="1100" dirty="0">
                <a:hlinkClick r:id="rId8"/>
              </a:rPr>
              <a:t>https://vashifinancy.ru/materials</a:t>
            </a:r>
            <a:r>
              <a:rPr lang="en-US" sz="1100" dirty="0" smtClean="0">
                <a:hlinkClick r:id="rId8"/>
              </a:rPr>
              <a:t>/</a:t>
            </a:r>
            <a:r>
              <a:rPr lang="ru-RU" sz="1100" dirty="0" smtClean="0"/>
              <a:t> </a:t>
            </a:r>
            <a:r>
              <a:rPr lang="ru-RU" sz="1100" b="1" dirty="0">
                <a:solidFill>
                  <a:srgbClr val="C00000"/>
                </a:solidFill>
              </a:rPr>
              <a:t>(Фильтр «Финансовая пирамида</a:t>
            </a:r>
            <a:r>
              <a:rPr lang="ru-RU" sz="1100" b="1" dirty="0" smtClean="0">
                <a:solidFill>
                  <a:srgbClr val="C00000"/>
                </a:solidFill>
              </a:rPr>
              <a:t>»)</a:t>
            </a:r>
          </a:p>
          <a:p>
            <a:pPr algn="just"/>
            <a:r>
              <a:rPr lang="ru-RU" sz="1100" b="1" dirty="0" smtClean="0">
                <a:solidFill>
                  <a:srgbClr val="C00000"/>
                </a:solidFill>
              </a:rPr>
              <a:t>Как распознать </a:t>
            </a:r>
            <a:r>
              <a:rPr lang="en-US" sz="1100" b="1" dirty="0">
                <a:solidFill>
                  <a:srgbClr val="C00000"/>
                </a:solidFill>
                <a:hlinkClick r:id="rId9"/>
              </a:rPr>
              <a:t>https://www.instagram.com/p/CSOz856s_Xv</a:t>
            </a:r>
            <a:r>
              <a:rPr lang="en-US" sz="1100" b="1" dirty="0" smtClean="0">
                <a:solidFill>
                  <a:srgbClr val="C00000"/>
                </a:solidFill>
                <a:hlinkClick r:id="rId9"/>
              </a:rPr>
              <a:t>/</a:t>
            </a:r>
            <a:endParaRPr lang="ru-RU" sz="1100" b="1" dirty="0" smtClean="0">
              <a:solidFill>
                <a:srgbClr val="C00000"/>
              </a:solidFill>
            </a:endParaRPr>
          </a:p>
        </p:txBody>
      </p:sp>
      <p:sp>
        <p:nvSpPr>
          <p:cNvPr id="3" name="Номер слайда 2"/>
          <p:cNvSpPr>
            <a:spLocks noGrp="1"/>
          </p:cNvSpPr>
          <p:nvPr>
            <p:ph type="sldNum" sz="quarter" idx="12"/>
          </p:nvPr>
        </p:nvSpPr>
        <p:spPr>
          <a:xfrm>
            <a:off x="5872293" y="6386507"/>
            <a:ext cx="499775" cy="365125"/>
          </a:xfrm>
        </p:spPr>
        <p:txBody>
          <a:bodyPr/>
          <a:lstStyle/>
          <a:p>
            <a:fld id="{86CB4B4D-7CA3-9044-876B-883B54F8677D}" type="slidenum">
              <a:rPr lang="ru-RU" smtClean="0">
                <a:solidFill>
                  <a:schemeClr val="tx1"/>
                </a:solidFill>
              </a:rPr>
              <a:t>26</a:t>
            </a:fld>
            <a:endParaRPr lang="ru-RU" dirty="0">
              <a:solidFill>
                <a:schemeClr val="tx1"/>
              </a:solidFill>
            </a:endParaRPr>
          </a:p>
        </p:txBody>
      </p:sp>
      <p:sp>
        <p:nvSpPr>
          <p:cNvPr id="6" name="TextBox 5"/>
          <p:cNvSpPr txBox="1"/>
          <p:nvPr/>
        </p:nvSpPr>
        <p:spPr>
          <a:xfrm>
            <a:off x="6451130" y="208452"/>
            <a:ext cx="5444133" cy="286232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ru-RU" sz="1200" dirty="0" smtClean="0"/>
              <a:t>	Федеральный </a:t>
            </a:r>
            <a:r>
              <a:rPr lang="ru-RU" sz="1200" dirty="0"/>
              <a:t>фонд по защите прав вкладчиков и акционеров в 2019 году приступает к реализации проекта по созданию музейно-информационного центра по истории финансового мошенничества и борьбы с ним в современной России — </a:t>
            </a:r>
            <a:r>
              <a:rPr lang="ru-RU" sz="1200" b="1" dirty="0"/>
              <a:t>«Музей финансовых пирамид»</a:t>
            </a:r>
            <a:r>
              <a:rPr lang="ru-RU" sz="1200" dirty="0"/>
              <a:t>. В основу экспозиции Музея войдут документы, собранные Фондом за 24 года работы. Это, в первую очередь, уникальная коллекция продукции самих финансовых пирамид —</a:t>
            </a:r>
            <a:r>
              <a:rPr lang="ru-RU" sz="1200" dirty="0" smtClean="0"/>
              <a:t> </a:t>
            </a:r>
            <a:r>
              <a:rPr lang="ru-RU" sz="1200" dirty="0"/>
              <a:t>сертификатов акций, сберкнижек, векселей, билетов, договоров, рекламы и прочих атрибутов их некогда бурной деятельности. Кроме этого в нашу коллекцию войдут копии судебных документов, решений надзорных и правоохранительных органов, и иных </a:t>
            </a:r>
            <a:r>
              <a:rPr lang="ru-RU" sz="1200" dirty="0" smtClean="0"/>
              <a:t>документов</a:t>
            </a:r>
            <a:endParaRPr lang="ru-RU" sz="1200" dirty="0"/>
          </a:p>
          <a:p>
            <a:r>
              <a:rPr lang="ru-RU" sz="1200" dirty="0" smtClean="0"/>
              <a:t>	</a:t>
            </a:r>
            <a:r>
              <a:rPr lang="ru-RU" sz="1200" b="1" dirty="0" smtClean="0"/>
              <a:t>В </a:t>
            </a:r>
            <a:r>
              <a:rPr lang="ru-RU" sz="1200" b="1" dirty="0"/>
              <a:t>дополнение к документам, копиям документов Музей будет собирать информационные материалы, связанные с историей создания, реализации мошеннических схем борьбы с ними, а также материалов, связанных с биографиями организаторов крупнейших финансовых </a:t>
            </a:r>
            <a:r>
              <a:rPr lang="ru-RU" sz="1200" b="1" dirty="0" smtClean="0"/>
              <a:t>пирамид</a:t>
            </a:r>
            <a:r>
              <a:rPr lang="ru-RU" sz="1200" dirty="0"/>
              <a:t> </a:t>
            </a:r>
            <a:r>
              <a:rPr lang="en-US" sz="1200" b="1" dirty="0" smtClean="0">
                <a:hlinkClick r:id="rId10"/>
              </a:rPr>
              <a:t>https</a:t>
            </a:r>
            <a:r>
              <a:rPr lang="en-US" sz="1200" b="1" dirty="0">
                <a:hlinkClick r:id="rId10"/>
              </a:rPr>
              <a:t>://museum.fedfond.ru</a:t>
            </a:r>
            <a:r>
              <a:rPr lang="en-US" sz="1200" b="1" dirty="0" smtClean="0">
                <a:hlinkClick r:id="rId10"/>
              </a:rPr>
              <a:t>/</a:t>
            </a:r>
            <a:endParaRPr lang="ru-RU" sz="1200" b="1" dirty="0" smtClean="0"/>
          </a:p>
        </p:txBody>
      </p:sp>
      <p:sp>
        <p:nvSpPr>
          <p:cNvPr id="5" name="Прямоугольник 4"/>
          <p:cNvSpPr/>
          <p:nvPr/>
        </p:nvSpPr>
        <p:spPr>
          <a:xfrm>
            <a:off x="784123" y="4532540"/>
            <a:ext cx="4014993" cy="178510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ru-RU" sz="1100" b="1" dirty="0"/>
              <a:t>Число финансовых пирамид в России достигло </a:t>
            </a:r>
            <a:r>
              <a:rPr lang="ru-RU" sz="1100" b="1" dirty="0" smtClean="0"/>
              <a:t>рекорда </a:t>
            </a:r>
            <a:r>
              <a:rPr lang="en-US" sz="1100" dirty="0" smtClean="0">
                <a:hlinkClick r:id="rId11"/>
              </a:rPr>
              <a:t>https</a:t>
            </a:r>
            <a:r>
              <a:rPr lang="en-US" sz="1100" dirty="0">
                <a:hlinkClick r:id="rId11"/>
              </a:rPr>
              <a:t>://news.mail.ru/economics/40454895/?</a:t>
            </a:r>
            <a:r>
              <a:rPr lang="en-US" sz="1100" dirty="0" smtClean="0">
                <a:hlinkClick r:id="rId11"/>
              </a:rPr>
              <a:t>frommail=1</a:t>
            </a:r>
            <a:endParaRPr lang="ru-RU" sz="1100" dirty="0"/>
          </a:p>
          <a:p>
            <a:r>
              <a:rPr lang="ru-RU" sz="1100" b="1" dirty="0" smtClean="0">
                <a:solidFill>
                  <a:srgbClr val="C00000"/>
                </a:solidFill>
              </a:rPr>
              <a:t>КоАП </a:t>
            </a:r>
            <a:r>
              <a:rPr lang="ru-RU" sz="1100" b="1" dirty="0">
                <a:solidFill>
                  <a:srgbClr val="C00000"/>
                </a:solidFill>
              </a:rPr>
              <a:t>РФ Статья 14.62. Деятельность по привлечению денежных средств и (или) иного </a:t>
            </a:r>
            <a:r>
              <a:rPr lang="ru-RU" sz="1100" b="1" dirty="0" smtClean="0">
                <a:solidFill>
                  <a:srgbClr val="C00000"/>
                </a:solidFill>
              </a:rPr>
              <a:t>имущества </a:t>
            </a:r>
            <a:r>
              <a:rPr lang="en-US" sz="1100" dirty="0" smtClean="0">
                <a:hlinkClick r:id="rId12"/>
              </a:rPr>
              <a:t>http</a:t>
            </a:r>
            <a:r>
              <a:rPr lang="en-US" sz="1100" dirty="0">
                <a:hlinkClick r:id="rId12"/>
              </a:rPr>
              <a:t>://www.consultant.ru/document/cons_doc_LAW_34661/78c33211b5186947de7f9ed8ed24b5eb746144b8</a:t>
            </a:r>
            <a:r>
              <a:rPr lang="en-US" sz="1100" dirty="0" smtClean="0">
                <a:hlinkClick r:id="rId12"/>
              </a:rPr>
              <a:t>/</a:t>
            </a:r>
            <a:endParaRPr lang="ru-RU" sz="1100" dirty="0"/>
          </a:p>
          <a:p>
            <a:r>
              <a:rPr lang="ru-RU" sz="1100" b="1" dirty="0">
                <a:solidFill>
                  <a:srgbClr val="C00000"/>
                </a:solidFill>
              </a:rPr>
              <a:t>УК РФ Статья 172.2. Организация деятельности по привлечению денежных средств и (или) иного </a:t>
            </a:r>
            <a:r>
              <a:rPr lang="ru-RU" sz="1100" b="1" dirty="0" smtClean="0">
                <a:solidFill>
                  <a:srgbClr val="C00000"/>
                </a:solidFill>
              </a:rPr>
              <a:t>имущества </a:t>
            </a:r>
            <a:r>
              <a:rPr lang="en-US" sz="1100" dirty="0" smtClean="0">
                <a:hlinkClick r:id="rId13"/>
              </a:rPr>
              <a:t>http</a:t>
            </a:r>
            <a:r>
              <a:rPr lang="en-US" sz="1100" dirty="0">
                <a:hlinkClick r:id="rId13"/>
              </a:rPr>
              <a:t>://www.consultant.ru/document/cons_doc_LAW_10699/f495e538cbd830549504e85df0c84f27001900de/</a:t>
            </a:r>
            <a:endParaRPr lang="ru-RU" sz="1100" dirty="0"/>
          </a:p>
        </p:txBody>
      </p:sp>
      <p:sp>
        <p:nvSpPr>
          <p:cNvPr id="10" name="Прямоугольник 9"/>
          <p:cNvSpPr/>
          <p:nvPr/>
        </p:nvSpPr>
        <p:spPr>
          <a:xfrm>
            <a:off x="7065313" y="3149775"/>
            <a:ext cx="4829950"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sz="1200" b="1" dirty="0" smtClean="0"/>
              <a:t>Проект Фонда «Стоп Пирамида»</a:t>
            </a:r>
            <a:r>
              <a:rPr lang="ru-RU" sz="1200" b="1" dirty="0"/>
              <a:t> </a:t>
            </a:r>
            <a:r>
              <a:rPr lang="ru-RU" sz="1200" b="1" u="sng" dirty="0">
                <a:hlinkClick r:id="rId14"/>
              </a:rPr>
              <a:t>https://stoppiramida.ru/</a:t>
            </a:r>
            <a:r>
              <a:rPr lang="ru-RU" sz="1200" b="1" dirty="0"/>
              <a:t> </a:t>
            </a:r>
            <a:endParaRPr lang="ru-RU" sz="1200" b="1" dirty="0" smtClean="0"/>
          </a:p>
          <a:p>
            <a:r>
              <a:rPr lang="ru-RU" sz="1200" b="1" dirty="0"/>
              <a:t>Новости </a:t>
            </a:r>
            <a:r>
              <a:rPr lang="ru-RU" sz="1200" b="1" dirty="0" smtClean="0"/>
              <a:t>Проекта</a:t>
            </a:r>
            <a:r>
              <a:rPr lang="ru-RU" sz="1200" b="1" dirty="0"/>
              <a:t> </a:t>
            </a:r>
            <a:r>
              <a:rPr lang="ru-RU" sz="1200" b="1" u="sng" dirty="0">
                <a:hlinkClick r:id="rId15"/>
              </a:rPr>
              <a:t>https://stoppiramida.ru/news</a:t>
            </a:r>
            <a:r>
              <a:rPr lang="ru-RU" sz="1200" b="1" u="sng" dirty="0" smtClean="0">
                <a:hlinkClick r:id="rId15"/>
              </a:rPr>
              <a:t>/</a:t>
            </a:r>
            <a:endParaRPr lang="ru-RU" sz="1200" b="1" u="sng" dirty="0" smtClean="0"/>
          </a:p>
          <a:p>
            <a:r>
              <a:rPr lang="ru-RU" sz="1200" b="1" dirty="0" smtClean="0">
                <a:solidFill>
                  <a:srgbClr val="C00000"/>
                </a:solidFill>
                <a:ea typeface="Times New Roman" panose="02020603050405020304" pitchFamily="18" charset="0"/>
                <a:cs typeface="Arial" panose="020B0604020202020204" pitchFamily="34" charset="0"/>
              </a:rPr>
              <a:t>Например, «ШЕСТИГОЛОВАЯ </a:t>
            </a:r>
            <a:r>
              <a:rPr lang="ru-RU" sz="1200" b="1" dirty="0">
                <a:solidFill>
                  <a:srgbClr val="C00000"/>
                </a:solidFill>
                <a:ea typeface="Times New Roman" panose="02020603050405020304" pitchFamily="18" charset="0"/>
                <a:cs typeface="Arial" panose="020B0604020202020204" pitchFamily="34" charset="0"/>
              </a:rPr>
              <a:t>АГРОРУСЬ</a:t>
            </a:r>
            <a:r>
              <a:rPr lang="ru-RU" sz="1200" b="1" dirty="0" smtClean="0">
                <a:solidFill>
                  <a:srgbClr val="C00000"/>
                </a:solidFill>
                <a:ea typeface="Times New Roman" panose="02020603050405020304" pitchFamily="18" charset="0"/>
                <a:cs typeface="Arial" panose="020B0604020202020204" pitchFamily="34" charset="0"/>
              </a:rPr>
              <a:t>?»</a:t>
            </a:r>
            <a:endParaRPr lang="ru-RU" sz="1200" dirty="0">
              <a:ea typeface="Times New Roman" panose="02020603050405020304" pitchFamily="18" charset="0"/>
              <a:cs typeface="Arial" panose="020B0604020202020204" pitchFamily="34" charset="0"/>
            </a:endParaRPr>
          </a:p>
          <a:p>
            <a:r>
              <a:rPr lang="en-US" sz="1200" b="1" u="sng" dirty="0">
                <a:solidFill>
                  <a:srgbClr val="076A53"/>
                </a:solidFill>
                <a:ea typeface="Times New Roman" panose="02020603050405020304" pitchFamily="18" charset="0"/>
                <a:cs typeface="Arial" panose="020B0604020202020204" pitchFamily="34" charset="0"/>
                <a:hlinkClick r:id="rId16"/>
              </a:rPr>
              <a:t>https://fedfond.ru/news/2021/shestigolovaya-agrorus</a:t>
            </a:r>
            <a:r>
              <a:rPr lang="en-US" sz="1200" b="1" u="sng" dirty="0" smtClean="0">
                <a:solidFill>
                  <a:srgbClr val="076A53"/>
                </a:solidFill>
                <a:ea typeface="Times New Roman" panose="02020603050405020304" pitchFamily="18" charset="0"/>
                <a:cs typeface="Arial" panose="020B0604020202020204" pitchFamily="34" charset="0"/>
                <a:hlinkClick r:id="rId16"/>
              </a:rPr>
              <a:t>/</a:t>
            </a:r>
            <a:endParaRPr lang="ru-RU" sz="1200" b="1" u="sng" dirty="0" smtClean="0">
              <a:solidFill>
                <a:srgbClr val="076A53"/>
              </a:solidFill>
              <a:ea typeface="Times New Roman" panose="02020603050405020304" pitchFamily="18" charset="0"/>
              <a:cs typeface="Arial" panose="020B0604020202020204" pitchFamily="34" charset="0"/>
            </a:endParaRPr>
          </a:p>
          <a:p>
            <a:r>
              <a:rPr lang="ru-RU" sz="1200" b="1" dirty="0">
                <a:solidFill>
                  <a:srgbClr val="C00000"/>
                </a:solidFill>
                <a:ea typeface="Times New Roman" panose="02020603050405020304" pitchFamily="18" charset="0"/>
                <a:cs typeface="Arial" panose="020B0604020202020204" pitchFamily="34" charset="0"/>
              </a:rPr>
              <a:t>Канал Стоп Пирамида </a:t>
            </a:r>
            <a:r>
              <a:rPr lang="en-US" sz="1200" b="1" u="sng" dirty="0">
                <a:solidFill>
                  <a:srgbClr val="076A53"/>
                </a:solidFill>
                <a:cs typeface="Arial" panose="020B0604020202020204" pitchFamily="34" charset="0"/>
                <a:hlinkClick r:id="rId17"/>
              </a:rPr>
              <a:t>https://</a:t>
            </a:r>
            <a:r>
              <a:rPr lang="en-US" sz="1200" b="1" u="sng" dirty="0" smtClean="0">
                <a:solidFill>
                  <a:srgbClr val="076A53"/>
                </a:solidFill>
                <a:cs typeface="Arial" panose="020B0604020202020204" pitchFamily="34" charset="0"/>
                <a:hlinkClick r:id="rId17"/>
              </a:rPr>
              <a:t>www.youtube.com/channel/UCKnqFNmq2fb6zTFELGnRYgw</a:t>
            </a:r>
            <a:endParaRPr lang="ru-RU" sz="1200" b="1" u="sng" dirty="0" smtClean="0">
              <a:solidFill>
                <a:srgbClr val="076A53"/>
              </a:solidFill>
              <a:cs typeface="Arial" panose="020B0604020202020204" pitchFamily="34" charset="0"/>
            </a:endParaRPr>
          </a:p>
        </p:txBody>
      </p:sp>
      <p:sp>
        <p:nvSpPr>
          <p:cNvPr id="4" name="Прямоугольник 3"/>
          <p:cNvSpPr/>
          <p:nvPr/>
        </p:nvSpPr>
        <p:spPr>
          <a:xfrm>
            <a:off x="6622810" y="4429105"/>
            <a:ext cx="5272453" cy="229293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100" b="1" dirty="0">
                <a:solidFill>
                  <a:srgbClr val="C00000"/>
                </a:solidFill>
                <a:ea typeface="Times New Roman" panose="02020603050405020304" pitchFamily="18" charset="0"/>
              </a:rPr>
              <a:t>Финансовая пирамида в роли </a:t>
            </a:r>
            <a:r>
              <a:rPr lang="ru-RU" sz="1100" b="1" dirty="0" smtClean="0">
                <a:solidFill>
                  <a:srgbClr val="C00000"/>
                </a:solidFill>
                <a:ea typeface="Times New Roman" panose="02020603050405020304" pitchFamily="18" charset="0"/>
              </a:rPr>
              <a:t>секты</a:t>
            </a:r>
            <a:endParaRPr lang="ru-RU" sz="1100" dirty="0">
              <a:ea typeface="Times New Roman" panose="02020603050405020304" pitchFamily="18" charset="0"/>
            </a:endParaRPr>
          </a:p>
          <a:p>
            <a:r>
              <a:rPr lang="ru-RU" sz="1100" b="1" dirty="0">
                <a:hlinkClick r:id="rId18"/>
              </a:rPr>
              <a:t>https://</a:t>
            </a:r>
            <a:r>
              <a:rPr lang="ru-RU" sz="1100" b="1" dirty="0" smtClean="0">
                <a:hlinkClick r:id="rId18"/>
              </a:rPr>
              <a:t>www.youtube.com/watch?v=0Rd7xIa22IY&amp;feature=youtu.be</a:t>
            </a:r>
            <a:endParaRPr lang="ru-RU" sz="1100" b="1" dirty="0" smtClean="0"/>
          </a:p>
          <a:p>
            <a:r>
              <a:rPr lang="ru-RU" sz="1100" b="1" dirty="0">
                <a:solidFill>
                  <a:srgbClr val="C00000"/>
                </a:solidFill>
                <a:ea typeface="Times New Roman" panose="02020603050405020304" pitchFamily="18" charset="0"/>
              </a:rPr>
              <a:t>Как отличить инвестиции от финансовой пирамиды </a:t>
            </a:r>
            <a:r>
              <a:rPr lang="ru-RU" sz="1100" b="1" dirty="0">
                <a:hlinkClick r:id="rId19"/>
              </a:rPr>
              <a:t>https://www.banki.ru/news/daytheme/?</a:t>
            </a:r>
            <a:r>
              <a:rPr lang="ru-RU" sz="1100" b="1" dirty="0" smtClean="0">
                <a:hlinkClick r:id="rId19"/>
              </a:rPr>
              <a:t>id=10943608</a:t>
            </a:r>
            <a:endParaRPr lang="ru-RU" sz="1100" b="1" dirty="0" smtClean="0"/>
          </a:p>
          <a:p>
            <a:r>
              <a:rPr lang="ru-RU" sz="1100" b="1" dirty="0">
                <a:solidFill>
                  <a:srgbClr val="C00000"/>
                </a:solidFill>
                <a:ea typeface="Times New Roman" panose="02020603050405020304" pitchFamily="18" charset="0"/>
              </a:rPr>
              <a:t>Как пандемия изменила схемы работы мошенников на </a:t>
            </a:r>
            <a:r>
              <a:rPr lang="ru-RU" sz="1100" b="1" dirty="0" err="1">
                <a:solidFill>
                  <a:srgbClr val="C00000"/>
                </a:solidFill>
                <a:ea typeface="Times New Roman" panose="02020603050405020304" pitchFamily="18" charset="0"/>
              </a:rPr>
              <a:t>финрынке</a:t>
            </a:r>
            <a:endParaRPr lang="ru-RU" sz="1100" b="1" dirty="0">
              <a:solidFill>
                <a:srgbClr val="C00000"/>
              </a:solidFill>
              <a:ea typeface="Times New Roman" panose="02020603050405020304" pitchFamily="18" charset="0"/>
            </a:endParaRPr>
          </a:p>
          <a:p>
            <a:r>
              <a:rPr lang="en-US" sz="1100" b="1" dirty="0">
                <a:hlinkClick r:id="rId20"/>
              </a:rPr>
              <a:t>https://</a:t>
            </a:r>
            <a:r>
              <a:rPr lang="en-US" sz="1100" b="1" dirty="0" smtClean="0">
                <a:hlinkClick r:id="rId20"/>
              </a:rPr>
              <a:t>rg.ru/2021/02/10/bank-rossii-otmetil-novye-shemy-raboty-finansovyh-piramid.html</a:t>
            </a:r>
            <a:endParaRPr lang="ru-RU" sz="1100" b="1" dirty="0" smtClean="0"/>
          </a:p>
          <a:p>
            <a:r>
              <a:rPr lang="ru-RU" sz="1100" b="1" dirty="0">
                <a:solidFill>
                  <a:srgbClr val="C00000"/>
                </a:solidFill>
              </a:rPr>
              <a:t>В</a:t>
            </a:r>
            <a:r>
              <a:rPr lang="ru-RU" sz="1100" b="1" dirty="0" smtClean="0">
                <a:solidFill>
                  <a:srgbClr val="C00000"/>
                </a:solidFill>
              </a:rPr>
              <a:t> </a:t>
            </a:r>
            <a:r>
              <a:rPr lang="ru-RU" sz="1100" b="1" dirty="0">
                <a:solidFill>
                  <a:srgbClr val="C00000"/>
                </a:solidFill>
              </a:rPr>
              <a:t>Банке России рассказали о новых уловках создателей пирамид</a:t>
            </a:r>
            <a:endParaRPr lang="ru-RU" sz="1100" dirty="0">
              <a:solidFill>
                <a:srgbClr val="C00000"/>
              </a:solidFill>
            </a:endParaRPr>
          </a:p>
          <a:p>
            <a:r>
              <a:rPr lang="ru-RU" sz="1100" b="1" u="sng" dirty="0">
                <a:hlinkClick r:id="rId21"/>
              </a:rPr>
              <a:t>https://vashifinancy.ru/for-smi/press/news/i-korabl-ne-plyvet-v-tsb-rasskazali-o-novykh-ulovkakh-sozdateley-piramid/</a:t>
            </a:r>
            <a:endParaRPr lang="ru-RU" sz="1100" dirty="0"/>
          </a:p>
          <a:p>
            <a:r>
              <a:rPr lang="ru-RU" sz="1100" b="1" dirty="0">
                <a:solidFill>
                  <a:srgbClr val="C00000"/>
                </a:solidFill>
              </a:rPr>
              <a:t>Как избежать ловушек строителей финансовых пирамид?</a:t>
            </a:r>
            <a:r>
              <a:rPr lang="ru-RU" sz="1100" dirty="0">
                <a:solidFill>
                  <a:srgbClr val="C00000"/>
                </a:solidFill>
              </a:rPr>
              <a:t> </a:t>
            </a:r>
            <a:r>
              <a:rPr lang="ru-RU" sz="1100" b="1" u="sng" dirty="0">
                <a:hlinkClick r:id="rId22"/>
              </a:rPr>
              <a:t>https://vashifinancy.ru/for-smi/press/news/kak-izbezhat-lovushek-stroiteley-finansovykh-piramid</a:t>
            </a:r>
            <a:r>
              <a:rPr lang="ru-RU" sz="1100" b="1" u="sng" dirty="0" smtClean="0">
                <a:hlinkClick r:id="rId22"/>
              </a:rPr>
              <a:t>/</a:t>
            </a:r>
            <a:endParaRPr lang="ru-RU" sz="1100" dirty="0"/>
          </a:p>
        </p:txBody>
      </p:sp>
    </p:spTree>
    <p:extLst>
      <p:ext uri="{BB962C8B-B14F-4D97-AF65-F5344CB8AC3E}">
        <p14:creationId xmlns:p14="http://schemas.microsoft.com/office/powerpoint/2010/main" val="988424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660761" y="2152888"/>
            <a:ext cx="2733720" cy="2797892"/>
          </a:xfrm>
          <a:prstGeom prst="rect">
            <a:avLst/>
          </a:prstGeom>
        </p:spPr>
        <p:style>
          <a:lnRef idx="2">
            <a:schemeClr val="accent6"/>
          </a:lnRef>
          <a:fillRef idx="1">
            <a:schemeClr val="lt1"/>
          </a:fillRef>
          <a:effectRef idx="0">
            <a:schemeClr val="accent6"/>
          </a:effectRef>
          <a:fontRef idx="minor">
            <a:schemeClr val="dk1"/>
          </a:fontRef>
        </p:style>
      </p:pic>
      <p:sp>
        <p:nvSpPr>
          <p:cNvPr id="5" name="TextBox 4"/>
          <p:cNvSpPr txBox="1"/>
          <p:nvPr/>
        </p:nvSpPr>
        <p:spPr>
          <a:xfrm>
            <a:off x="337085" y="1377073"/>
            <a:ext cx="3566583" cy="6669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ru-RU" sz="1867" dirty="0">
                <a:latin typeface="Verdana" panose="020B0604030504040204" pitchFamily="34" charset="0"/>
                <a:ea typeface="Verdana" panose="020B0604030504040204" pitchFamily="34" charset="0"/>
                <a:cs typeface="Verdana" panose="020B0604030504040204" pitchFamily="34" charset="0"/>
              </a:rPr>
              <a:t>Газета, которая бесплатно выдается в метро в </a:t>
            </a:r>
            <a:r>
              <a:rPr lang="ru-RU" sz="1867" dirty="0" smtClean="0">
                <a:latin typeface="Verdana" panose="020B0604030504040204" pitchFamily="34" charset="0"/>
                <a:ea typeface="Verdana" panose="020B0604030504040204" pitchFamily="34" charset="0"/>
                <a:cs typeface="Verdana" panose="020B0604030504040204" pitchFamily="34" charset="0"/>
              </a:rPr>
              <a:t>Москве</a:t>
            </a:r>
            <a:endParaRPr lang="ru-RU" sz="1867" dirty="0">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p:cNvSpPr txBox="1"/>
          <p:nvPr/>
        </p:nvSpPr>
        <p:spPr>
          <a:xfrm>
            <a:off x="4004279" y="1662784"/>
            <a:ext cx="3310921" cy="37965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ru-RU" sz="1867" dirty="0">
                <a:latin typeface="Verdana" panose="020B0604030504040204" pitchFamily="34" charset="0"/>
                <a:ea typeface="Verdana" panose="020B0604030504040204" pitchFamily="34" charset="0"/>
                <a:cs typeface="Verdana" panose="020B0604030504040204" pitchFamily="34" charset="0"/>
              </a:rPr>
              <a:t>Объявления на столбах</a:t>
            </a:r>
          </a:p>
        </p:txBody>
      </p:sp>
      <p:pic>
        <p:nvPicPr>
          <p:cNvPr id="6" name="Рисунок 5"/>
          <p:cNvPicPr>
            <a:picLocks noChangeAspect="1"/>
          </p:cNvPicPr>
          <p:nvPr/>
        </p:nvPicPr>
        <p:blipFill>
          <a:blip r:embed="rId4"/>
          <a:stretch>
            <a:fillRect/>
          </a:stretch>
        </p:blipFill>
        <p:spPr>
          <a:xfrm>
            <a:off x="4055168" y="2305605"/>
            <a:ext cx="3209141" cy="2440228"/>
          </a:xfrm>
          <a:prstGeom prst="rect">
            <a:avLst/>
          </a:prstGeom>
        </p:spPr>
        <p:style>
          <a:lnRef idx="2">
            <a:schemeClr val="accent2"/>
          </a:lnRef>
          <a:fillRef idx="1">
            <a:schemeClr val="lt1"/>
          </a:fillRef>
          <a:effectRef idx="0">
            <a:schemeClr val="accent2"/>
          </a:effectRef>
          <a:fontRef idx="minor">
            <a:schemeClr val="dk1"/>
          </a:fontRef>
        </p:style>
      </p:pic>
      <p:sp>
        <p:nvSpPr>
          <p:cNvPr id="7" name="Прямоугольник 6"/>
          <p:cNvSpPr/>
          <p:nvPr/>
        </p:nvSpPr>
        <p:spPr>
          <a:xfrm>
            <a:off x="7629882" y="2157782"/>
            <a:ext cx="3816334" cy="89255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400" b="1" dirty="0">
                <a:solidFill>
                  <a:srgbClr val="C00000"/>
                </a:solidFill>
              </a:rPr>
              <a:t>Введена уголовная ответственность за незаконное предоставление займов</a:t>
            </a:r>
          </a:p>
          <a:p>
            <a:r>
              <a:rPr lang="en-US" sz="1200" dirty="0">
                <a:ea typeface="Verdana" panose="020B0604030504040204" pitchFamily="34" charset="0"/>
                <a:cs typeface="Verdana" panose="020B0604030504040204" pitchFamily="34" charset="0"/>
                <a:hlinkClick r:id="rId5"/>
              </a:rPr>
              <a:t>https://</a:t>
            </a:r>
            <a:r>
              <a:rPr lang="en-US" sz="1200" dirty="0" smtClean="0">
                <a:ea typeface="Verdana" panose="020B0604030504040204" pitchFamily="34" charset="0"/>
                <a:cs typeface="Verdana" panose="020B0604030504040204" pitchFamily="34" charset="0"/>
                <a:hlinkClick r:id="rId5"/>
              </a:rPr>
              <a:t>zaimtime.ru/news/vvedena-ugolovnaya-otvetstvennost-za-nezakonnoe-predostavlenie-zaymov</a:t>
            </a:r>
            <a:endParaRPr lang="ru-RU" sz="1200" dirty="0" smtClean="0">
              <a:ea typeface="Verdana" panose="020B0604030504040204" pitchFamily="34" charset="0"/>
              <a:cs typeface="Verdana" panose="020B0604030504040204" pitchFamily="34" charset="0"/>
            </a:endParaRPr>
          </a:p>
        </p:txBody>
      </p:sp>
      <p:sp>
        <p:nvSpPr>
          <p:cNvPr id="12" name="Прямоугольник 11"/>
          <p:cNvSpPr/>
          <p:nvPr/>
        </p:nvSpPr>
        <p:spPr>
          <a:xfrm>
            <a:off x="128626" y="69091"/>
            <a:ext cx="12088368" cy="523220"/>
          </a:xfrm>
          <a:prstGeom prst="rect">
            <a:avLst/>
          </a:prstGeom>
        </p:spPr>
        <p:txBody>
          <a:bodyPr wrap="square">
            <a:spAutoFit/>
          </a:bodyPr>
          <a:lstStyle/>
          <a:p>
            <a:pPr algn="l"/>
            <a:r>
              <a:rPr lang="ru-RU" sz="1400" b="1" dirty="0" smtClean="0">
                <a:solidFill>
                  <a:schemeClr val="accent5">
                    <a:lumMod val="75000"/>
                  </a:schemeClr>
                </a:solidFill>
                <a:latin typeface="+mj-lt"/>
              </a:rPr>
              <a:t>Вид </a:t>
            </a:r>
            <a:r>
              <a:rPr lang="ru-RU" sz="1400" b="1" dirty="0">
                <a:solidFill>
                  <a:schemeClr val="accent5">
                    <a:lumMod val="75000"/>
                  </a:schemeClr>
                </a:solidFill>
                <a:latin typeface="+mj-lt"/>
              </a:rPr>
              <a:t>мошеннических действий, </a:t>
            </a:r>
            <a:r>
              <a:rPr lang="ru-RU" sz="1400" b="1" dirty="0" smtClean="0">
                <a:solidFill>
                  <a:schemeClr val="accent5">
                    <a:lumMod val="75000"/>
                  </a:schemeClr>
                </a:solidFill>
                <a:latin typeface="+mj-lt"/>
              </a:rPr>
              <a:t>черные кредиторы</a:t>
            </a:r>
            <a:r>
              <a:rPr lang="ru-RU" sz="1400" b="1" dirty="0">
                <a:solidFill>
                  <a:schemeClr val="accent5">
                    <a:lumMod val="75000"/>
                  </a:schemeClr>
                </a:solidFill>
                <a:latin typeface="+mj-lt"/>
              </a:rPr>
              <a:t/>
            </a:r>
            <a:br>
              <a:rPr lang="ru-RU" sz="1400" b="1" dirty="0">
                <a:solidFill>
                  <a:schemeClr val="accent5">
                    <a:lumMod val="75000"/>
                  </a:schemeClr>
                </a:solidFill>
                <a:latin typeface="+mj-lt"/>
              </a:rPr>
            </a:br>
            <a:endParaRPr lang="ru-RU" sz="1400" dirty="0">
              <a:latin typeface="+mj-lt"/>
            </a:endParaRPr>
          </a:p>
        </p:txBody>
      </p:sp>
      <p:sp>
        <p:nvSpPr>
          <p:cNvPr id="9" name="Номер слайда 2"/>
          <p:cNvSpPr txBox="1">
            <a:spLocks/>
          </p:cNvSpPr>
          <p:nvPr/>
        </p:nvSpPr>
        <p:spPr>
          <a:xfrm>
            <a:off x="11165782" y="6492581"/>
            <a:ext cx="761593" cy="259617"/>
          </a:xfrm>
          <a:prstGeom prst="rect">
            <a:avLst/>
          </a:prstGeom>
        </p:spPr>
        <p:txBody>
          <a:bodyPr/>
          <a:lstStyle>
            <a:defPPr marL="0" marR="0" indent="0" algn="l" defTabSz="402239" rtl="0" fontAlgn="auto" latinLnBrk="1" hangingPunct="0">
              <a:lnSpc>
                <a:spcPct val="100000"/>
              </a:lnSpc>
              <a:spcBef>
                <a:spcPts val="0"/>
              </a:spcBef>
              <a:spcAft>
                <a:spcPts val="0"/>
              </a:spcAft>
              <a:buClrTx/>
              <a:buSzTx/>
              <a:buFontTx/>
              <a:buNone/>
              <a:tabLst/>
              <a:defRPr kumimoji="0" sz="800" b="0" i="0" u="none" strike="noStrike" cap="none" spc="0" normalizeH="0" baseline="0">
                <a:ln>
                  <a:noFill/>
                </a:ln>
                <a:solidFill>
                  <a:srgbClr val="000000"/>
                </a:solidFill>
                <a:effectLst/>
                <a:uFillTx/>
              </a:defRPr>
            </a:defPPr>
            <a:lvl1pPr marL="0" marR="0" indent="0"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1pPr>
            <a:lvl2pPr marL="0" marR="0" indent="100560"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2pPr>
            <a:lvl3pPr marL="0" marR="0" indent="201119"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3pPr>
            <a:lvl4pPr marL="0" marR="0" indent="301679"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4pPr>
            <a:lvl5pPr marL="0" marR="0" indent="402239"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5pPr>
            <a:lvl6pPr marL="0" marR="0" indent="502797"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6pPr>
            <a:lvl7pPr marL="0" marR="0" indent="603354"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7pPr>
            <a:lvl8pPr marL="0" marR="0" indent="703914"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8pPr>
            <a:lvl9pPr marL="0" marR="0" indent="804473"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9pPr>
          </a:lstStyle>
          <a:p>
            <a:r>
              <a:rPr lang="ru-RU" sz="1200" dirty="0" smtClean="0">
                <a:solidFill>
                  <a:schemeClr val="tx1"/>
                </a:solidFill>
              </a:rPr>
              <a:t>326</a:t>
            </a:r>
            <a:endParaRPr lang="ru-RU" sz="1200" dirty="0">
              <a:solidFill>
                <a:schemeClr val="tx1"/>
              </a:solidFill>
            </a:endParaRPr>
          </a:p>
        </p:txBody>
      </p:sp>
      <p:sp>
        <p:nvSpPr>
          <p:cNvPr id="2" name="Прямоугольник 1"/>
          <p:cNvSpPr/>
          <p:nvPr/>
        </p:nvSpPr>
        <p:spPr>
          <a:xfrm>
            <a:off x="8751373" y="4874761"/>
            <a:ext cx="3034541" cy="147732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300" b="1" dirty="0">
                <a:solidFill>
                  <a:schemeClr val="tx1"/>
                </a:solidFill>
                <a:ea typeface="Times New Roman" panose="02020603050405020304" pitchFamily="18" charset="0"/>
              </a:rPr>
              <a:t>Банк России предупредил о новой схеме работы </a:t>
            </a:r>
            <a:r>
              <a:rPr lang="ru-RU" sz="1300" b="1" dirty="0" smtClean="0">
                <a:solidFill>
                  <a:schemeClr val="tx1"/>
                </a:solidFill>
                <a:ea typeface="Times New Roman" panose="02020603050405020304" pitchFamily="18" charset="0"/>
              </a:rPr>
              <a:t>«черных» </a:t>
            </a:r>
            <a:r>
              <a:rPr lang="ru-RU" sz="1300" b="1" dirty="0">
                <a:solidFill>
                  <a:schemeClr val="tx1"/>
                </a:solidFill>
                <a:ea typeface="Times New Roman" panose="02020603050405020304" pitchFamily="18" charset="0"/>
              </a:rPr>
              <a:t>кредиторов. </a:t>
            </a:r>
            <a:r>
              <a:rPr lang="ru-RU" sz="1300" dirty="0">
                <a:solidFill>
                  <a:schemeClr val="tx1"/>
                </a:solidFill>
                <a:ea typeface="Times New Roman" panose="02020603050405020304" pitchFamily="18" charset="0"/>
              </a:rPr>
              <a:t>В Банке России рассказали, что мошенник выдает </a:t>
            </a:r>
            <a:r>
              <a:rPr lang="ru-RU" sz="1300" dirty="0" err="1">
                <a:solidFill>
                  <a:schemeClr val="tx1"/>
                </a:solidFill>
                <a:ea typeface="Times New Roman" panose="02020603050405020304" pitchFamily="18" charset="0"/>
              </a:rPr>
              <a:t>займ</a:t>
            </a:r>
            <a:r>
              <a:rPr lang="ru-RU" sz="1300" dirty="0">
                <a:solidFill>
                  <a:schemeClr val="tx1"/>
                </a:solidFill>
                <a:ea typeface="Times New Roman" panose="02020603050405020304" pitchFamily="18" charset="0"/>
              </a:rPr>
              <a:t> физическому лицу или индивидуальному предпринимателю и затем </a:t>
            </a:r>
            <a:r>
              <a:rPr lang="ru-RU" sz="1300" dirty="0" smtClean="0">
                <a:solidFill>
                  <a:schemeClr val="tx1"/>
                </a:solidFill>
                <a:ea typeface="Times New Roman" panose="02020603050405020304" pitchFamily="18" charset="0"/>
              </a:rPr>
              <a:t>«исчезает»</a:t>
            </a:r>
            <a:endParaRPr lang="ru-RU" sz="1300" dirty="0">
              <a:solidFill>
                <a:schemeClr val="tx1"/>
              </a:solidFill>
              <a:ea typeface="Times New Roman" panose="02020603050405020304" pitchFamily="18" charset="0"/>
            </a:endParaRPr>
          </a:p>
          <a:p>
            <a:r>
              <a:rPr lang="ru-RU" sz="1200" u="sng" dirty="0">
                <a:solidFill>
                  <a:srgbClr val="076A53"/>
                </a:solidFill>
                <a:ea typeface="Times New Roman" panose="02020603050405020304" pitchFamily="18" charset="0"/>
                <a:hlinkClick r:id="rId6"/>
              </a:rPr>
              <a:t>https://tass.ru/ekonomika/7688201</a:t>
            </a:r>
            <a:endParaRPr lang="ru-RU" sz="1200" dirty="0">
              <a:ea typeface="Times New Roman" panose="02020603050405020304" pitchFamily="18" charset="0"/>
            </a:endParaRPr>
          </a:p>
        </p:txBody>
      </p:sp>
      <p:sp>
        <p:nvSpPr>
          <p:cNvPr id="4" name="TextBox 3"/>
          <p:cNvSpPr txBox="1"/>
          <p:nvPr/>
        </p:nvSpPr>
        <p:spPr>
          <a:xfrm>
            <a:off x="7690493" y="1560950"/>
            <a:ext cx="3695112" cy="49244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ru-RU" sz="1400" b="1" dirty="0" smtClean="0">
                <a:solidFill>
                  <a:srgbClr val="FF0000"/>
                </a:solidFill>
                <a:ea typeface="Verdana" panose="020B0604030504040204" pitchFamily="34" charset="0"/>
                <a:cs typeface="Verdana" panose="020B0604030504040204" pitchFamily="34" charset="0"/>
              </a:rPr>
              <a:t>Роспотребнадзор </a:t>
            </a:r>
            <a:r>
              <a:rPr lang="ru-RU" sz="1400" b="1" dirty="0">
                <a:solidFill>
                  <a:srgbClr val="FF0000"/>
                </a:solidFill>
                <a:ea typeface="Verdana" panose="020B0604030504040204" pitchFamily="34" charset="0"/>
                <a:cs typeface="Verdana" panose="020B0604030504040204" pitchFamily="34" charset="0"/>
              </a:rPr>
              <a:t>предупреждает: </a:t>
            </a:r>
            <a:r>
              <a:rPr lang="en-US" sz="1200" dirty="0">
                <a:ea typeface="Verdana" panose="020B0604030504040204" pitchFamily="34" charset="0"/>
                <a:cs typeface="Verdana" panose="020B0604030504040204" pitchFamily="34" charset="0"/>
                <a:hlinkClick r:id="rId7"/>
              </a:rPr>
              <a:t>http://</a:t>
            </a:r>
            <a:r>
              <a:rPr lang="en-US" sz="1200" dirty="0" smtClean="0">
                <a:ea typeface="Verdana" panose="020B0604030504040204" pitchFamily="34" charset="0"/>
                <a:cs typeface="Verdana" panose="020B0604030504040204" pitchFamily="34" charset="0"/>
                <a:hlinkClick r:id="rId7"/>
              </a:rPr>
              <a:t>zpp.rospotrebnadzor.ru/news/federal/157242</a:t>
            </a:r>
            <a:endParaRPr lang="ru-RU" sz="1200" dirty="0">
              <a:ea typeface="Verdana" panose="020B0604030504040204" pitchFamily="34" charset="0"/>
              <a:cs typeface="Verdana" panose="020B0604030504040204" pitchFamily="34" charset="0"/>
            </a:endParaRPr>
          </a:p>
        </p:txBody>
      </p:sp>
      <p:sp>
        <p:nvSpPr>
          <p:cNvPr id="13" name="Прямоугольник 12"/>
          <p:cNvSpPr/>
          <p:nvPr/>
        </p:nvSpPr>
        <p:spPr>
          <a:xfrm>
            <a:off x="5334407" y="1145881"/>
            <a:ext cx="6096000" cy="323165"/>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r>
              <a:rPr lang="en-US" sz="1500" dirty="0">
                <a:hlinkClick r:id="rId8"/>
              </a:rPr>
              <a:t>https://fincult.info/article/kak-ne-stat-zhertvoy-chernykh-kreditorov/</a:t>
            </a:r>
            <a:endParaRPr lang="ru-RU" sz="1500" dirty="0"/>
          </a:p>
        </p:txBody>
      </p:sp>
      <p:sp>
        <p:nvSpPr>
          <p:cNvPr id="8" name="Прямоугольник 7"/>
          <p:cNvSpPr/>
          <p:nvPr/>
        </p:nvSpPr>
        <p:spPr>
          <a:xfrm>
            <a:off x="337085" y="5179291"/>
            <a:ext cx="4694524" cy="150810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400" b="1" dirty="0"/>
              <a:t>Нелегальные кредиторы —</a:t>
            </a:r>
            <a:r>
              <a:rPr lang="ru-RU" sz="1400" b="1" dirty="0" smtClean="0"/>
              <a:t> </a:t>
            </a:r>
            <a:r>
              <a:rPr lang="ru-RU" sz="1400" b="1" dirty="0"/>
              <a:t>это обычные воры, которые пользуются человеческими слабостями </a:t>
            </a:r>
            <a:endParaRPr lang="en-US" sz="1400" b="1" dirty="0" smtClean="0"/>
          </a:p>
          <a:p>
            <a:r>
              <a:rPr lang="en-US" sz="1200" dirty="0" smtClean="0">
                <a:hlinkClick r:id="rId9"/>
              </a:rPr>
              <a:t>https</a:t>
            </a:r>
            <a:r>
              <a:rPr lang="en-US" sz="1200" dirty="0">
                <a:hlinkClick r:id="rId9"/>
              </a:rPr>
              <a:t>://www.kommersant.ru/doc/4026258?fbclid=IwAR1-lohP1SbiesUtPa8ow-3qfSotq6AqVnDaVNnlrBikkb_tsEZqKSCAT18</a:t>
            </a:r>
            <a:endParaRPr lang="ru-RU" sz="1200" dirty="0">
              <a:solidFill>
                <a:schemeClr val="accent2">
                  <a:lumMod val="75000"/>
                </a:schemeClr>
              </a:solidFill>
            </a:endParaRPr>
          </a:p>
          <a:p>
            <a:r>
              <a:rPr lang="ru-RU" sz="1400" b="1" dirty="0"/>
              <a:t>В Минфине поддержали идею об уголовном наказании для черных </a:t>
            </a:r>
            <a:r>
              <a:rPr lang="ru-RU" sz="1400" b="1" dirty="0" smtClean="0"/>
              <a:t>кредиторов</a:t>
            </a:r>
            <a:endParaRPr lang="ru-RU" sz="1400" dirty="0"/>
          </a:p>
          <a:p>
            <a:r>
              <a:rPr lang="en-US" sz="1200" dirty="0">
                <a:hlinkClick r:id="rId10"/>
              </a:rPr>
              <a:t>https://www.rbc.ru/finances/04/07/2019/5d1dddf99a7947505ac42b65</a:t>
            </a:r>
            <a:endParaRPr lang="ru-RU" sz="1200" dirty="0"/>
          </a:p>
        </p:txBody>
      </p:sp>
      <p:sp>
        <p:nvSpPr>
          <p:cNvPr id="14" name="Прямоугольник 13"/>
          <p:cNvSpPr/>
          <p:nvPr/>
        </p:nvSpPr>
        <p:spPr>
          <a:xfrm>
            <a:off x="5213526" y="4874761"/>
            <a:ext cx="3198758" cy="187743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defTabSz="821510"/>
            <a:r>
              <a:rPr lang="ru-RU" sz="1300" b="1" dirty="0">
                <a:solidFill>
                  <a:srgbClr val="C00000"/>
                </a:solidFill>
                <a:ea typeface="Verdana" panose="020B0604030504040204" pitchFamily="34" charset="0"/>
                <a:cs typeface="Verdana" panose="020B0604030504040204" pitchFamily="34" charset="0"/>
              </a:rPr>
              <a:t>В России кроме банков могут выдавать кредиты небанковские профессиональные кредиторы</a:t>
            </a:r>
            <a:r>
              <a:rPr lang="ru-RU" sz="1300" b="1" dirty="0" smtClean="0">
                <a:solidFill>
                  <a:srgbClr val="C00000"/>
                </a:solidFill>
                <a:ea typeface="Verdana" panose="020B0604030504040204" pitchFamily="34" charset="0"/>
                <a:cs typeface="Verdana" panose="020B0604030504040204" pitchFamily="34" charset="0"/>
              </a:rPr>
              <a:t>:</a:t>
            </a:r>
            <a:endParaRPr lang="ru-RU" sz="1300" b="1" dirty="0">
              <a:solidFill>
                <a:srgbClr val="C00000"/>
              </a:solidFill>
              <a:ea typeface="Verdana" panose="020B0604030504040204" pitchFamily="34" charset="0"/>
              <a:cs typeface="Verdana" panose="020B0604030504040204" pitchFamily="34" charset="0"/>
            </a:endParaRPr>
          </a:p>
          <a:p>
            <a:pPr defTabSz="821510"/>
            <a:r>
              <a:rPr lang="ru-RU" sz="1300" b="1" dirty="0" err="1">
                <a:solidFill>
                  <a:srgbClr val="C00000"/>
                </a:solidFill>
                <a:ea typeface="Verdana" panose="020B0604030504040204" pitchFamily="34" charset="0"/>
                <a:cs typeface="Verdana" panose="020B0604030504040204" pitchFamily="34" charset="0"/>
              </a:rPr>
              <a:t>микрофинансовые</a:t>
            </a:r>
            <a:r>
              <a:rPr lang="ru-RU" sz="1300" b="1" dirty="0">
                <a:solidFill>
                  <a:srgbClr val="C00000"/>
                </a:solidFill>
                <a:ea typeface="Verdana" panose="020B0604030504040204" pitchFamily="34" charset="0"/>
                <a:cs typeface="Verdana" panose="020B0604030504040204" pitchFamily="34" charset="0"/>
              </a:rPr>
              <a:t> </a:t>
            </a:r>
            <a:r>
              <a:rPr lang="ru-RU" sz="1300" b="1" dirty="0" smtClean="0">
                <a:solidFill>
                  <a:srgbClr val="C00000"/>
                </a:solidFill>
                <a:ea typeface="Verdana" panose="020B0604030504040204" pitchFamily="34" charset="0"/>
                <a:cs typeface="Verdana" panose="020B0604030504040204" pitchFamily="34" charset="0"/>
              </a:rPr>
              <a:t>организации, ломбарды, ПКП, СКПК</a:t>
            </a:r>
            <a:endParaRPr lang="ru-RU" sz="1300" b="1" dirty="0">
              <a:solidFill>
                <a:srgbClr val="FF0000"/>
              </a:solidFill>
              <a:ea typeface="Verdana" panose="020B0604030504040204" pitchFamily="34" charset="0"/>
              <a:cs typeface="Verdana" panose="020B0604030504040204" pitchFamily="34" charset="0"/>
            </a:endParaRPr>
          </a:p>
          <a:p>
            <a:r>
              <a:rPr lang="ru-RU" sz="1300" b="1" dirty="0">
                <a:ea typeface="Verdana" panose="020B0604030504040204" pitchFamily="34" charset="0"/>
                <a:cs typeface="Verdana" panose="020B0604030504040204" pitchFamily="34" charset="0"/>
              </a:rPr>
              <a:t>Стало известно, сколько заемщиков МФО сталкивается с "серыми" кредиторами</a:t>
            </a:r>
          </a:p>
          <a:p>
            <a:r>
              <a:rPr lang="ru-RU" sz="1200" dirty="0">
                <a:ea typeface="Verdana" panose="020B0604030504040204" pitchFamily="34" charset="0"/>
                <a:cs typeface="Verdana" panose="020B0604030504040204" pitchFamily="34" charset="0"/>
                <a:hlinkClick r:id="rId11"/>
              </a:rPr>
              <a:t>https://ria.ru/20191106/1560615110.html</a:t>
            </a:r>
            <a:endParaRPr lang="ru-RU" sz="1200" dirty="0">
              <a:ea typeface="Verdana" panose="020B0604030504040204" pitchFamily="34" charset="0"/>
              <a:cs typeface="Verdana" panose="020B0604030504040204" pitchFamily="34" charset="0"/>
            </a:endParaRPr>
          </a:p>
        </p:txBody>
      </p:sp>
      <p:sp>
        <p:nvSpPr>
          <p:cNvPr id="16" name="Прямоугольник 15"/>
          <p:cNvSpPr/>
          <p:nvPr/>
        </p:nvSpPr>
        <p:spPr>
          <a:xfrm>
            <a:off x="418244" y="762345"/>
            <a:ext cx="11509131" cy="400110"/>
          </a:xfrm>
          <a:prstGeom prst="rect">
            <a:avLst/>
          </a:prstGeom>
        </p:spPr>
        <p:txBody>
          <a:bodyPr wrap="square">
            <a:spAutoFit/>
          </a:bodyPr>
          <a:lstStyle/>
          <a:p>
            <a:r>
              <a:rPr lang="ru-RU" sz="2000" b="1" dirty="0">
                <a:solidFill>
                  <a:srgbClr val="FF0000"/>
                </a:solidFill>
                <a:ea typeface="Verdana" panose="020B0604030504040204" pitchFamily="34" charset="0"/>
                <a:cs typeface="Verdana" panose="020B0604030504040204" pitchFamily="34" charset="0"/>
              </a:rPr>
              <a:t>«Черные» кредиторы. Структуры, которые нелегально выдают кредиты!</a:t>
            </a:r>
            <a:r>
              <a:rPr lang="ru-RU" sz="2000" b="1" dirty="0">
                <a:solidFill>
                  <a:srgbClr val="FF0000"/>
                </a:solidFill>
              </a:rPr>
              <a:t> </a:t>
            </a:r>
            <a:endParaRPr lang="en-US" sz="2000" b="1" dirty="0">
              <a:solidFill>
                <a:srgbClr val="FF0000"/>
              </a:solidFill>
            </a:endParaRPr>
          </a:p>
        </p:txBody>
      </p:sp>
      <p:sp>
        <p:nvSpPr>
          <p:cNvPr id="10" name="Прямоугольник 9"/>
          <p:cNvSpPr/>
          <p:nvPr/>
        </p:nvSpPr>
        <p:spPr>
          <a:xfrm>
            <a:off x="7456489" y="3154723"/>
            <a:ext cx="4325923" cy="144655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400" b="1" dirty="0">
                <a:solidFill>
                  <a:schemeClr val="tx1"/>
                </a:solidFill>
              </a:rPr>
              <a:t>Контора спишет: Россию захлестнула эпидемия </a:t>
            </a:r>
            <a:r>
              <a:rPr lang="ru-RU" sz="1400" b="1" dirty="0" err="1" smtClean="0">
                <a:solidFill>
                  <a:schemeClr val="tx1"/>
                </a:solidFill>
              </a:rPr>
              <a:t>псевдолизинга</a:t>
            </a:r>
            <a:endParaRPr lang="ru-RU" sz="1400" b="1" dirty="0" smtClean="0">
              <a:solidFill>
                <a:schemeClr val="tx1"/>
              </a:solidFill>
            </a:endParaRPr>
          </a:p>
          <a:p>
            <a:r>
              <a:rPr lang="en-US" sz="1200" b="1" dirty="0">
                <a:solidFill>
                  <a:schemeClr val="tx1"/>
                </a:solidFill>
                <a:hlinkClick r:id="rId12"/>
              </a:rPr>
              <a:t>https://</a:t>
            </a:r>
            <a:r>
              <a:rPr lang="en-US" sz="1200" b="1" dirty="0" smtClean="0">
                <a:solidFill>
                  <a:schemeClr val="tx1"/>
                </a:solidFill>
                <a:hlinkClick r:id="rId12"/>
              </a:rPr>
              <a:t>iz.ru/1179065/dmitrii-alekseev/kontora-spishet-rossiiu-zakhlestnula-epidemiia-psevdolizinga</a:t>
            </a:r>
            <a:endParaRPr lang="ru-RU" sz="1200" b="1" dirty="0" smtClean="0">
              <a:solidFill>
                <a:schemeClr val="tx1"/>
              </a:solidFill>
            </a:endParaRPr>
          </a:p>
          <a:p>
            <a:endParaRPr lang="ru-RU" sz="1200" b="1" dirty="0" smtClean="0">
              <a:solidFill>
                <a:schemeClr val="tx1"/>
              </a:solidFill>
            </a:endParaRPr>
          </a:p>
          <a:p>
            <a:r>
              <a:rPr lang="ru-RU" sz="1200" u="sng" dirty="0">
                <a:hlinkClick r:id="rId13"/>
              </a:rPr>
              <a:t>https://</a:t>
            </a:r>
            <a:r>
              <a:rPr lang="ru-RU" sz="1200" u="sng" dirty="0" smtClean="0">
                <a:hlinkClick r:id="rId13"/>
              </a:rPr>
              <a:t>rg.ru/amp/2021/06/15/172-procenta-v-god-v-cb-soobshchili-o-moshennicheskih-shemah-na-iuge-rossii.html</a:t>
            </a:r>
            <a:endParaRPr lang="ru-RU" sz="1200" dirty="0"/>
          </a:p>
        </p:txBody>
      </p:sp>
    </p:spTree>
    <p:extLst>
      <p:ext uri="{BB962C8B-B14F-4D97-AF65-F5344CB8AC3E}">
        <p14:creationId xmlns:p14="http://schemas.microsoft.com/office/powerpoint/2010/main" val="27523292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132" y="147463"/>
            <a:ext cx="11234618" cy="490066"/>
          </a:xfrm>
        </p:spPr>
        <p:txBody>
          <a:bodyPr>
            <a:noAutofit/>
          </a:bodyPr>
          <a:lstStyle/>
          <a:p>
            <a:pPr algn="l"/>
            <a:r>
              <a:rPr lang="ru-RU" sz="1400" b="1" dirty="0" smtClean="0">
                <a:solidFill>
                  <a:schemeClr val="accent5">
                    <a:lumMod val="75000"/>
                  </a:schemeClr>
                </a:solidFill>
              </a:rPr>
              <a:t>Вид </a:t>
            </a:r>
            <a:r>
              <a:rPr lang="ru-RU" sz="1400" b="1" dirty="0">
                <a:solidFill>
                  <a:schemeClr val="accent5">
                    <a:lumMod val="75000"/>
                  </a:schemeClr>
                </a:solidFill>
              </a:rPr>
              <a:t>мошеннических действий, Юристы-раздолжнители</a:t>
            </a:r>
            <a:br>
              <a:rPr lang="ru-RU" sz="1400" b="1" dirty="0">
                <a:solidFill>
                  <a:schemeClr val="accent5">
                    <a:lumMod val="75000"/>
                  </a:schemeClr>
                </a:solidFill>
              </a:rPr>
            </a:br>
            <a:endParaRPr lang="ru-RU" sz="1400" dirty="0"/>
          </a:p>
        </p:txBody>
      </p:sp>
      <p:sp>
        <p:nvSpPr>
          <p:cNvPr id="7" name="TextBox 6"/>
          <p:cNvSpPr txBox="1"/>
          <p:nvPr/>
        </p:nvSpPr>
        <p:spPr>
          <a:xfrm>
            <a:off x="1824601" y="711512"/>
            <a:ext cx="8496943" cy="400110"/>
          </a:xfrm>
          <a:prstGeom prst="rect">
            <a:avLst/>
          </a:prstGeom>
          <a:noFill/>
        </p:spPr>
        <p:txBody>
          <a:bodyPr wrap="square" rtlCol="0">
            <a:spAutoFit/>
          </a:bodyPr>
          <a:lstStyle/>
          <a:p>
            <a:pPr algn="ctr"/>
            <a:r>
              <a:rPr lang="ru-RU" sz="2000" b="1" dirty="0">
                <a:solidFill>
                  <a:srgbClr val="FF0000"/>
                </a:solidFill>
              </a:rPr>
              <a:t>Мошенники законно </a:t>
            </a:r>
            <a:r>
              <a:rPr lang="ru-RU" sz="2000" b="1" dirty="0" smtClean="0">
                <a:solidFill>
                  <a:srgbClr val="FF0000"/>
                </a:solidFill>
              </a:rPr>
              <a:t>«помогают», </a:t>
            </a:r>
            <a:r>
              <a:rPr lang="ru-RU" sz="2000" b="1" dirty="0">
                <a:solidFill>
                  <a:srgbClr val="FF0000"/>
                </a:solidFill>
              </a:rPr>
              <a:t>там где уже трудно помочь</a:t>
            </a:r>
            <a:r>
              <a:rPr lang="ru-RU" sz="2000" b="1" dirty="0" smtClean="0">
                <a:solidFill>
                  <a:srgbClr val="FF0000"/>
                </a:solidFill>
              </a:rPr>
              <a:t>!</a:t>
            </a:r>
          </a:p>
        </p:txBody>
      </p:sp>
      <p:pic>
        <p:nvPicPr>
          <p:cNvPr id="1026" name="Picture 2" descr="C:\Users\Евгений\Desktop\МФЦ лекции\Сельские учителя\Вид мошенничества.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048" y="1346000"/>
            <a:ext cx="2208153" cy="2944204"/>
          </a:xfrm>
          <a:prstGeom prst="rect">
            <a:avLst/>
          </a:prstGeom>
          <a:extLst/>
        </p:spPr>
        <p:style>
          <a:lnRef idx="2">
            <a:schemeClr val="accent6"/>
          </a:lnRef>
          <a:fillRef idx="1">
            <a:schemeClr val="lt1"/>
          </a:fillRef>
          <a:effectRef idx="0">
            <a:schemeClr val="accent6"/>
          </a:effectRef>
          <a:fontRef idx="minor">
            <a:schemeClr val="dk1"/>
          </a:fontRef>
        </p:style>
      </p:pic>
      <p:sp>
        <p:nvSpPr>
          <p:cNvPr id="3" name="Прямоугольник 2"/>
          <p:cNvSpPr/>
          <p:nvPr/>
        </p:nvSpPr>
        <p:spPr>
          <a:xfrm>
            <a:off x="3364098" y="1212438"/>
            <a:ext cx="5904656" cy="35855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1500" b="1" dirty="0"/>
              <a:t>Первое. </a:t>
            </a:r>
            <a:r>
              <a:rPr lang="ru-RU" sz="1500" dirty="0"/>
              <a:t>Человек в трудный час (в стрессе) обратился за кредитом. Получил.  После уже не смог расплачиваться по кредиту. Его одолевает кредитор, коллекторы!  И тут он видит такое объявление</a:t>
            </a:r>
          </a:p>
          <a:p>
            <a:pPr algn="just"/>
            <a:r>
              <a:rPr lang="ru-RU" sz="1500" dirty="0"/>
              <a:t> 	Человек, когда брал в долг, скорее всего не читал договор, а он правильный(!), то, скорее всего, он проиграет все суды, даже если ему будут помогать самые лучшие юристы. Однако, читая такое объявление, он точно схватится за «соломинку» и позвонит!</a:t>
            </a:r>
          </a:p>
          <a:p>
            <a:pPr algn="just"/>
            <a:r>
              <a:rPr lang="ru-RU" sz="1500" dirty="0"/>
              <a:t>	Грамотные юристы таких организаций за плату (20% или сколько-то от суммы долга), которую они потребуют внести сразу, начинают бурную деятельность, подчеркну, ЗАКОННУЮ! Так длится сколь угодно долго. Письма в инстанции, слова и обещания. И где-то через месяцев шесть юристы скажут, что ничего не смогли сделать! </a:t>
            </a:r>
          </a:p>
          <a:p>
            <a:pPr algn="ctr"/>
            <a:r>
              <a:rPr lang="ru-RU" sz="1500" dirty="0"/>
              <a:t>И это тоже правда </a:t>
            </a:r>
            <a:r>
              <a:rPr lang="ru-RU" sz="1500" b="1" dirty="0"/>
              <a:t>—</a:t>
            </a:r>
            <a:r>
              <a:rPr lang="ru-RU" sz="1500" dirty="0" smtClean="0"/>
              <a:t> </a:t>
            </a:r>
            <a:r>
              <a:rPr lang="ru-RU" sz="1500" dirty="0"/>
              <a:t>кредитор требует законно вернуть долг</a:t>
            </a:r>
            <a:r>
              <a:rPr lang="ru-RU" sz="1500" dirty="0" smtClean="0"/>
              <a:t>!</a:t>
            </a:r>
            <a:r>
              <a:rPr lang="ru-RU" sz="1600" dirty="0"/>
              <a:t/>
            </a:r>
            <a:br>
              <a:rPr lang="ru-RU" sz="1600" dirty="0"/>
            </a:br>
            <a:r>
              <a:rPr lang="ru-RU" sz="1600" dirty="0"/>
              <a:t>      </a:t>
            </a:r>
            <a:r>
              <a:rPr lang="ru-RU" sz="1600" dirty="0">
                <a:solidFill>
                  <a:srgbClr val="C00000"/>
                </a:solidFill>
              </a:rPr>
              <a:t>   </a:t>
            </a:r>
            <a:r>
              <a:rPr lang="ru-RU" sz="1600" b="1" dirty="0">
                <a:solidFill>
                  <a:srgbClr val="C00000"/>
                </a:solidFill>
              </a:rPr>
              <a:t>Таким образом, и долг человек не вернул, и еще оплатил дополнительно услуги юристов!</a:t>
            </a:r>
            <a:endParaRPr lang="ru-RU" sz="1600" dirty="0">
              <a:solidFill>
                <a:srgbClr val="C00000"/>
              </a:solidFill>
            </a:endParaRPr>
          </a:p>
        </p:txBody>
      </p:sp>
      <p:sp>
        <p:nvSpPr>
          <p:cNvPr id="6" name="TextBox 5"/>
          <p:cNvSpPr txBox="1"/>
          <p:nvPr/>
        </p:nvSpPr>
        <p:spPr>
          <a:xfrm>
            <a:off x="108546" y="4290204"/>
            <a:ext cx="3163159" cy="152349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ru-RU" sz="1300" b="1" dirty="0">
                <a:solidFill>
                  <a:schemeClr val="tx1"/>
                </a:solidFill>
              </a:rPr>
              <a:t>  ЭТО ВСЕ ПРОИСХОДИТ ОТ МАЛОГО ИНТЕРЕСА У НАСЕЛЕНИЯ К ТЕМЕ ФИНАНСОВОЙ ГРАМОТНОСТИ</a:t>
            </a:r>
          </a:p>
          <a:p>
            <a:r>
              <a:rPr lang="ru-RU" sz="1300" b="1" dirty="0">
                <a:solidFill>
                  <a:schemeClr val="tx1"/>
                </a:solidFill>
              </a:rPr>
              <a:t> Стереотип тут простой: у меня мало денег в жизни, зачем я буду учиться тому, чего у меня нет. Это ошибка </a:t>
            </a:r>
            <a:r>
              <a:rPr lang="ru-RU" sz="1200" b="1" dirty="0"/>
              <a:t>—</a:t>
            </a:r>
            <a:r>
              <a:rPr lang="ru-RU" sz="1200" b="1" dirty="0" smtClean="0"/>
              <a:t> </a:t>
            </a:r>
            <a:r>
              <a:rPr lang="ru-RU" sz="1300" b="1" dirty="0" smtClean="0">
                <a:solidFill>
                  <a:schemeClr val="tx1"/>
                </a:solidFill>
              </a:rPr>
              <a:t>она </a:t>
            </a:r>
            <a:r>
              <a:rPr lang="ru-RU" sz="1300" b="1" dirty="0">
                <a:solidFill>
                  <a:schemeClr val="tx1"/>
                </a:solidFill>
              </a:rPr>
              <a:t>приводит к еще большим проблемам!</a:t>
            </a:r>
            <a:endParaRPr lang="ru-RU" sz="1300" dirty="0">
              <a:solidFill>
                <a:schemeClr val="tx1"/>
              </a:solidFill>
            </a:endParaRPr>
          </a:p>
        </p:txBody>
      </p:sp>
      <p:sp>
        <p:nvSpPr>
          <p:cNvPr id="4" name="Номер слайда 3"/>
          <p:cNvSpPr>
            <a:spLocks noGrp="1"/>
          </p:cNvSpPr>
          <p:nvPr>
            <p:ph type="sldNum" sz="quarter" idx="12"/>
          </p:nvPr>
        </p:nvSpPr>
        <p:spPr>
          <a:xfrm>
            <a:off x="3939473" y="6538294"/>
            <a:ext cx="2133600" cy="365125"/>
          </a:xfrm>
        </p:spPr>
        <p:txBody>
          <a:bodyPr/>
          <a:lstStyle/>
          <a:p>
            <a:fld id="{86CB4B4D-7CA3-9044-876B-883B54F8677D}" type="slidenum">
              <a:rPr lang="ru-RU" smtClean="0">
                <a:solidFill>
                  <a:schemeClr val="tx1"/>
                </a:solidFill>
              </a:rPr>
              <a:t>28</a:t>
            </a:fld>
            <a:endParaRPr lang="ru-RU" dirty="0">
              <a:solidFill>
                <a:schemeClr val="tx1"/>
              </a:solidFill>
            </a:endParaRPr>
          </a:p>
        </p:txBody>
      </p:sp>
      <p:sp>
        <p:nvSpPr>
          <p:cNvPr id="8" name="Прямоугольник 7"/>
          <p:cNvSpPr/>
          <p:nvPr/>
        </p:nvSpPr>
        <p:spPr>
          <a:xfrm>
            <a:off x="9361147" y="1212438"/>
            <a:ext cx="2693832" cy="261610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400" b="1" dirty="0"/>
              <a:t>«Возместим все, что у вас украли мошенники</a:t>
            </a:r>
            <a:r>
              <a:rPr lang="ru-RU" sz="1400" b="1" dirty="0" smtClean="0"/>
              <a:t>»</a:t>
            </a:r>
            <a:endParaRPr lang="ru-RU" sz="1400" dirty="0"/>
          </a:p>
          <a:p>
            <a:r>
              <a:rPr lang="ru-RU" sz="1200" b="1" u="sng" dirty="0">
                <a:hlinkClick r:id="rId4"/>
              </a:rPr>
              <a:t>https://fincult.info/services/grabli/sotsialnye-seti-i-messendzhery/vozmestim-vse-chto-u-vas-ukrali-moshenniki/?</a:t>
            </a:r>
            <a:r>
              <a:rPr lang="ru-RU" sz="1200" b="1" u="sng" dirty="0" smtClean="0">
                <a:hlinkClick r:id="rId4"/>
              </a:rPr>
              <a:t>fbclid=IwAR3IvuBkF3yihwpw1rvgvO82sDniUscBP_Ajg9bMPtd_Q9EIOw-txkFXwwo</a:t>
            </a:r>
            <a:endParaRPr lang="ru-RU" sz="1200" b="1" u="sng" dirty="0" smtClean="0"/>
          </a:p>
          <a:p>
            <a:endParaRPr lang="ru-RU" sz="1200" b="1" u="sng" dirty="0"/>
          </a:p>
          <a:p>
            <a:r>
              <a:rPr lang="ru-RU" sz="1400" b="1" dirty="0" smtClean="0"/>
              <a:t>Эксперт назвал причину звонков «бесплатных» юристов </a:t>
            </a:r>
            <a:r>
              <a:rPr lang="ru-RU" sz="1200" b="1" u="sng" dirty="0" smtClean="0">
                <a:hlinkClick r:id="rId5"/>
              </a:rPr>
              <a:t>https</a:t>
            </a:r>
            <a:r>
              <a:rPr lang="ru-RU" sz="1200" b="1" u="sng" dirty="0">
                <a:hlinkClick r:id="rId5"/>
              </a:rPr>
              <a:t>://</a:t>
            </a:r>
            <a:r>
              <a:rPr lang="ru-RU" sz="1200" b="1" u="sng" dirty="0" smtClean="0">
                <a:hlinkClick r:id="rId5"/>
              </a:rPr>
              <a:t>news.mail.ru/society/46019263</a:t>
            </a:r>
            <a:r>
              <a:rPr lang="ru-RU" sz="1200" b="1" u="sng" dirty="0">
                <a:hlinkClick r:id="rId5"/>
              </a:rPr>
              <a:t>/?</a:t>
            </a:r>
            <a:r>
              <a:rPr lang="ru-RU" sz="1200" b="1" u="sng" dirty="0" smtClean="0">
                <a:hlinkClick r:id="rId5"/>
              </a:rPr>
              <a:t>frommail=1</a:t>
            </a:r>
            <a:endParaRPr lang="ru-RU" sz="1200" b="1" dirty="0"/>
          </a:p>
        </p:txBody>
      </p:sp>
      <p:sp>
        <p:nvSpPr>
          <p:cNvPr id="5" name="Прямоугольник 4"/>
          <p:cNvSpPr/>
          <p:nvPr/>
        </p:nvSpPr>
        <p:spPr>
          <a:xfrm>
            <a:off x="5229137" y="4984022"/>
            <a:ext cx="6549005" cy="110799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300" b="1" spc="15" dirty="0">
                <a:ea typeface="Calibri" panose="020F0502020204030204" pitchFamily="34" charset="0"/>
              </a:rPr>
              <a:t>Как законы защищают граждан от недобросовестных коллекторов.</a:t>
            </a:r>
            <a:r>
              <a:rPr lang="ru-RU" sz="1300" u="sng" dirty="0">
                <a:solidFill>
                  <a:srgbClr val="0563C1"/>
                </a:solidFill>
                <a:ea typeface="Calibri" panose="020F0502020204030204" pitchFamily="34" charset="0"/>
                <a:cs typeface="Times New Roman" panose="02020603050405020304" pitchFamily="18" charset="0"/>
              </a:rPr>
              <a:t> </a:t>
            </a:r>
            <a:r>
              <a:rPr lang="ru-RU" sz="1300" dirty="0">
                <a:ea typeface="Calibri" panose="020F0502020204030204" pitchFamily="34" charset="0"/>
                <a:cs typeface="Times New Roman" panose="02020603050405020304" pitchFamily="18" charset="0"/>
              </a:rPr>
              <a:t>Действующее законодательство защищает граждан от неправомерных действий коллекторов при взыскании долгов. Рассказываем о том, какие изменения в этой сфере уже приняты и какие готовятся к рассмотрению депутатами </a:t>
            </a:r>
            <a:endParaRPr lang="ru-RU" sz="1300" dirty="0" smtClean="0">
              <a:ea typeface="Calibri" panose="020F0502020204030204" pitchFamily="34" charset="0"/>
              <a:cs typeface="Times New Roman" panose="02020603050405020304" pitchFamily="18" charset="0"/>
            </a:endParaRPr>
          </a:p>
          <a:p>
            <a:r>
              <a:rPr lang="ru-RU" sz="1200" u="sng" dirty="0" smtClean="0">
                <a:solidFill>
                  <a:srgbClr val="0563C1"/>
                </a:solidFill>
                <a:ea typeface="Calibri" panose="020F0502020204030204" pitchFamily="34" charset="0"/>
                <a:cs typeface="Times New Roman" panose="02020603050405020304" pitchFamily="18" charset="0"/>
                <a:hlinkClick r:id="rId6"/>
              </a:rPr>
              <a:t>http</a:t>
            </a:r>
            <a:r>
              <a:rPr lang="ru-RU" sz="1200" u="sng" dirty="0">
                <a:solidFill>
                  <a:srgbClr val="0563C1"/>
                </a:solidFill>
                <a:ea typeface="Calibri" panose="020F0502020204030204" pitchFamily="34" charset="0"/>
                <a:cs typeface="Times New Roman" panose="02020603050405020304" pitchFamily="18" charset="0"/>
                <a:hlinkClick r:id="rId6"/>
              </a:rPr>
              <a:t>://duma.gov.ru/news/51996/</a:t>
            </a:r>
            <a:endParaRPr lang="ru-RU" sz="1200" dirty="0"/>
          </a:p>
        </p:txBody>
      </p:sp>
    </p:spTree>
    <p:extLst>
      <p:ext uri="{BB962C8B-B14F-4D97-AF65-F5344CB8AC3E}">
        <p14:creationId xmlns:p14="http://schemas.microsoft.com/office/powerpoint/2010/main" val="3571802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577" y="48511"/>
            <a:ext cx="11241247" cy="479995"/>
          </a:xfrm>
        </p:spPr>
        <p:txBody>
          <a:bodyPr>
            <a:normAutofit fontScale="90000"/>
          </a:bodyPr>
          <a:lstStyle/>
          <a:p>
            <a:pPr algn="l"/>
            <a:r>
              <a:rPr lang="ru-RU" sz="1400" b="1" dirty="0" smtClean="0"/>
              <a:t/>
            </a:r>
            <a:br>
              <a:rPr lang="ru-RU" sz="1400" b="1" dirty="0" smtClean="0"/>
            </a:br>
            <a:r>
              <a:rPr lang="ru-RU" sz="1400" b="1" dirty="0">
                <a:solidFill>
                  <a:schemeClr val="accent5">
                    <a:lumMod val="75000"/>
                  </a:schemeClr>
                </a:solidFill>
              </a:rPr>
              <a:t>Обещание оплаты труда и последующий </a:t>
            </a:r>
            <a:r>
              <a:rPr lang="ru-RU" sz="1400" b="1" dirty="0" smtClean="0">
                <a:solidFill>
                  <a:schemeClr val="accent5">
                    <a:lumMod val="75000"/>
                  </a:schemeClr>
                </a:solidFill>
              </a:rPr>
              <a:t>обман, оплата фальшивыми деньгами</a:t>
            </a:r>
            <a:br>
              <a:rPr lang="ru-RU" sz="1400" b="1" dirty="0" smtClean="0">
                <a:solidFill>
                  <a:schemeClr val="accent5">
                    <a:lumMod val="75000"/>
                  </a:schemeClr>
                </a:solidFill>
              </a:rPr>
            </a:br>
            <a:endParaRPr lang="ru-RU" sz="1400" dirty="0"/>
          </a:p>
        </p:txBody>
      </p:sp>
      <p:sp>
        <p:nvSpPr>
          <p:cNvPr id="3" name="Номер слайда 2"/>
          <p:cNvSpPr>
            <a:spLocks noGrp="1"/>
          </p:cNvSpPr>
          <p:nvPr>
            <p:ph type="sldNum" sz="quarter" idx="12"/>
          </p:nvPr>
        </p:nvSpPr>
        <p:spPr>
          <a:xfrm>
            <a:off x="4043938" y="6311052"/>
            <a:ext cx="2133600" cy="365125"/>
          </a:xfrm>
        </p:spPr>
        <p:txBody>
          <a:bodyPr/>
          <a:lstStyle/>
          <a:p>
            <a:fld id="{D2262854-76B3-4C12-B0EA-DC0BF3BEA880}" type="slidenum">
              <a:rPr lang="ru-RU" smtClean="0">
                <a:solidFill>
                  <a:schemeClr val="tx1"/>
                </a:solidFill>
              </a:rPr>
              <a:pPr/>
              <a:t>29</a:t>
            </a:fld>
            <a:endParaRPr lang="ru-RU" dirty="0">
              <a:solidFill>
                <a:schemeClr val="tx1"/>
              </a:solidFill>
            </a:endParaRPr>
          </a:p>
        </p:txBody>
      </p:sp>
      <p:sp>
        <p:nvSpPr>
          <p:cNvPr id="6" name="Прямоугольник 5"/>
          <p:cNvSpPr/>
          <p:nvPr/>
        </p:nvSpPr>
        <p:spPr>
          <a:xfrm>
            <a:off x="134762" y="695956"/>
            <a:ext cx="6715972" cy="5447645"/>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1200" b="1" dirty="0">
                <a:solidFill>
                  <a:srgbClr val="FF0000"/>
                </a:solidFill>
              </a:rPr>
              <a:t>Будьте бдительны</a:t>
            </a:r>
            <a:r>
              <a:rPr lang="ru-RU" sz="1200" b="1" dirty="0" smtClean="0">
                <a:solidFill>
                  <a:srgbClr val="FF0000"/>
                </a:solidFill>
              </a:rPr>
              <a:t>:</a:t>
            </a:r>
            <a:endParaRPr lang="ru-RU" sz="1200" b="1" dirty="0" smtClean="0">
              <a:solidFill>
                <a:srgbClr val="C00000"/>
              </a:solidFill>
            </a:endParaRPr>
          </a:p>
          <a:p>
            <a:pPr algn="just"/>
            <a:r>
              <a:rPr lang="ru-RU" sz="1200" b="1" dirty="0" smtClean="0">
                <a:solidFill>
                  <a:srgbClr val="C00000"/>
                </a:solidFill>
              </a:rPr>
              <a:t>Заказчик </a:t>
            </a:r>
            <a:r>
              <a:rPr lang="ru-RU" sz="1200" b="1" dirty="0">
                <a:solidFill>
                  <a:srgbClr val="C00000"/>
                </a:solidFill>
              </a:rPr>
              <a:t>отказывается оплачивать работы. Договор </a:t>
            </a:r>
            <a:r>
              <a:rPr lang="ru-RU" sz="1200" b="1" dirty="0" smtClean="0">
                <a:solidFill>
                  <a:srgbClr val="C00000"/>
                </a:solidFill>
              </a:rPr>
              <a:t>устный</a:t>
            </a:r>
            <a:r>
              <a:rPr lang="ru-RU" sz="1200" b="1" dirty="0">
                <a:solidFill>
                  <a:srgbClr val="C00000"/>
                </a:solidFill>
              </a:rPr>
              <a:t> </a:t>
            </a:r>
            <a:r>
              <a:rPr lang="ru-RU" sz="1200" dirty="0" smtClean="0">
                <a:hlinkClick r:id="rId2"/>
              </a:rPr>
              <a:t>https</a:t>
            </a:r>
            <a:r>
              <a:rPr lang="ru-RU" sz="1200" dirty="0">
                <a:hlinkClick r:id="rId2"/>
              </a:rPr>
              <a:t>://pravoved.ru/question/423983</a:t>
            </a:r>
            <a:r>
              <a:rPr lang="ru-RU" sz="1200" dirty="0" smtClean="0">
                <a:hlinkClick r:id="rId2"/>
              </a:rPr>
              <a:t>/</a:t>
            </a:r>
            <a:endParaRPr lang="ru-RU" sz="1200" dirty="0">
              <a:solidFill>
                <a:srgbClr val="262626"/>
              </a:solidFill>
            </a:endParaRPr>
          </a:p>
          <a:p>
            <a:pPr algn="just"/>
            <a:r>
              <a:rPr lang="ru-RU" sz="1200" b="1" dirty="0">
                <a:solidFill>
                  <a:srgbClr val="C00000"/>
                </a:solidFill>
              </a:rPr>
              <a:t>База Консультант Плюс. </a:t>
            </a:r>
            <a:r>
              <a:rPr lang="ru-RU" sz="1200" b="1" i="1" dirty="0" smtClean="0">
                <a:solidFill>
                  <a:srgbClr val="C00000"/>
                </a:solidFill>
              </a:rPr>
              <a:t>По </a:t>
            </a:r>
            <a:r>
              <a:rPr lang="ru-RU" sz="1200" b="1" i="1" dirty="0">
                <a:solidFill>
                  <a:srgbClr val="C00000"/>
                </a:solidFill>
              </a:rPr>
              <a:t>самой ссылке </a:t>
            </a:r>
            <a:r>
              <a:rPr lang="ru-RU" sz="1200" b="1" i="1" dirty="0" smtClean="0">
                <a:solidFill>
                  <a:srgbClr val="C00000"/>
                </a:solidFill>
              </a:rPr>
              <a:t>есть названия документов (подборка), они недоступны бесплатно, однако узнав название можно найти документы иным способом. </a:t>
            </a:r>
            <a:r>
              <a:rPr lang="ru-RU" sz="1200" b="1" dirty="0" smtClean="0">
                <a:solidFill>
                  <a:srgbClr val="C00000"/>
                </a:solidFill>
              </a:rPr>
              <a:t>Заказчик </a:t>
            </a:r>
            <a:r>
              <a:rPr lang="ru-RU" sz="1200" b="1" dirty="0">
                <a:solidFill>
                  <a:srgbClr val="C00000"/>
                </a:solidFill>
              </a:rPr>
              <a:t>отказывается оплачивать выполненные </a:t>
            </a:r>
            <a:r>
              <a:rPr lang="ru-RU" sz="1200" b="1" dirty="0" smtClean="0">
                <a:solidFill>
                  <a:srgbClr val="C00000"/>
                </a:solidFill>
              </a:rPr>
              <a:t>работы </a:t>
            </a:r>
            <a:r>
              <a:rPr lang="en-US" sz="1200" dirty="0" smtClean="0">
                <a:hlinkClick r:id="rId3"/>
              </a:rPr>
              <a:t>http</a:t>
            </a:r>
            <a:r>
              <a:rPr lang="en-US" sz="1200" dirty="0">
                <a:hlinkClick r:id="rId3"/>
              </a:rPr>
              <a:t>://www.consultant.ru/law/podborki/zakazchik_otkazyvaetsya_oplachivat_vypolnennye_raboty</a:t>
            </a:r>
            <a:r>
              <a:rPr lang="en-US" sz="1200" dirty="0" smtClean="0">
                <a:hlinkClick r:id="rId3"/>
              </a:rPr>
              <a:t>/</a:t>
            </a:r>
            <a:endParaRPr lang="ru-RU" sz="1200" dirty="0" smtClean="0"/>
          </a:p>
          <a:p>
            <a:pPr algn="just"/>
            <a:r>
              <a:rPr lang="ru-RU" sz="1200" b="1" dirty="0">
                <a:solidFill>
                  <a:srgbClr val="C00000"/>
                </a:solidFill>
              </a:rPr>
              <a:t>Журнал «</a:t>
            </a:r>
            <a:r>
              <a:rPr lang="ru-RU" sz="1200" b="1" dirty="0" smtClean="0">
                <a:solidFill>
                  <a:srgbClr val="C00000"/>
                </a:solidFill>
              </a:rPr>
              <a:t>Клерк» </a:t>
            </a:r>
            <a:r>
              <a:rPr lang="en-US" sz="1200" dirty="0" smtClean="0">
                <a:hlinkClick r:id="rId4"/>
              </a:rPr>
              <a:t>https</a:t>
            </a:r>
            <a:r>
              <a:rPr lang="en-US" sz="1200" dirty="0">
                <a:hlinkClick r:id="rId4"/>
              </a:rPr>
              <a:t>://www.klerk.ru/buh/articles/509084</a:t>
            </a:r>
            <a:r>
              <a:rPr lang="en-US" sz="1200" dirty="0" smtClean="0">
                <a:hlinkClick r:id="rId4"/>
              </a:rPr>
              <a:t>/</a:t>
            </a:r>
            <a:endParaRPr lang="ru-RU" sz="1200" dirty="0"/>
          </a:p>
          <a:p>
            <a:pPr algn="just"/>
            <a:r>
              <a:rPr lang="ru-RU" sz="1200" b="1" dirty="0">
                <a:solidFill>
                  <a:srgbClr val="C00000"/>
                </a:solidFill>
              </a:rPr>
              <a:t>Верховный суд рассказал про устный договор </a:t>
            </a:r>
            <a:r>
              <a:rPr lang="ru-RU" sz="1200" b="1" dirty="0" smtClean="0">
                <a:solidFill>
                  <a:srgbClr val="C00000"/>
                </a:solidFill>
              </a:rPr>
              <a:t>подряда </a:t>
            </a:r>
            <a:r>
              <a:rPr lang="en-US" sz="1200" dirty="0" smtClean="0">
                <a:hlinkClick r:id="rId5"/>
              </a:rPr>
              <a:t>https</a:t>
            </a:r>
            <a:r>
              <a:rPr lang="en-US" sz="1200" dirty="0">
                <a:hlinkClick r:id="rId5"/>
              </a:rPr>
              <a:t>://pravo.ru/story/223479</a:t>
            </a:r>
            <a:r>
              <a:rPr lang="en-US" sz="1200" dirty="0" smtClean="0">
                <a:hlinkClick r:id="rId5"/>
              </a:rPr>
              <a:t>/</a:t>
            </a:r>
            <a:endParaRPr lang="ru-RU" sz="1200" dirty="0"/>
          </a:p>
          <a:p>
            <a:pPr algn="just"/>
            <a:r>
              <a:rPr lang="ru-RU" sz="1200" b="1" dirty="0">
                <a:solidFill>
                  <a:srgbClr val="C00000"/>
                </a:solidFill>
              </a:rPr>
              <a:t>Как я искала подработку и стала жертвой мошенников:</a:t>
            </a:r>
          </a:p>
          <a:p>
            <a:pPr algn="just"/>
            <a:r>
              <a:rPr lang="ru-RU" sz="1200" u="sng" dirty="0">
                <a:hlinkClick r:id="rId6"/>
              </a:rPr>
              <a:t>https://journal.tinkoff.ru/fraud-at-work/</a:t>
            </a:r>
            <a:endParaRPr lang="ru-RU" sz="1200" dirty="0"/>
          </a:p>
          <a:p>
            <a:pPr algn="just"/>
            <a:r>
              <a:rPr lang="ru-RU" sz="1200" u="sng" dirty="0">
                <a:hlinkClick r:id="rId7"/>
              </a:rPr>
              <a:t>https://journal.tinkoff.ru/fakejob/</a:t>
            </a:r>
            <a:endParaRPr lang="ru-RU" sz="1200" dirty="0"/>
          </a:p>
          <a:p>
            <a:pPr algn="just"/>
            <a:r>
              <a:rPr lang="ru-RU" sz="1200" u="sng" dirty="0">
                <a:hlinkClick r:id="rId8"/>
              </a:rPr>
              <a:t>https://www.klerk.ru/buh/articles/502351/</a:t>
            </a:r>
            <a:endParaRPr lang="ru-RU" sz="1200" dirty="0"/>
          </a:p>
          <a:p>
            <a:pPr algn="just"/>
            <a:r>
              <a:rPr lang="ru-RU" sz="1200" u="sng" dirty="0">
                <a:hlinkClick r:id="rId9"/>
              </a:rPr>
              <a:t>https://</a:t>
            </a:r>
            <a:r>
              <a:rPr lang="ru-RU" sz="1200" u="sng" dirty="0" smtClean="0">
                <a:hlinkClick r:id="rId9"/>
              </a:rPr>
              <a:t>iz.ru/1103721/marta-litvinova/trudnaia-distantciia-moshenniki-obiraiut-rossiian-pod-predlogom-udalenki</a:t>
            </a:r>
            <a:endParaRPr lang="ru-RU" sz="1200" u="sng" dirty="0" smtClean="0"/>
          </a:p>
          <a:p>
            <a:pPr algn="just"/>
            <a:r>
              <a:rPr lang="ru-RU" sz="1200" b="1" dirty="0">
                <a:solidFill>
                  <a:srgbClr val="C00000"/>
                </a:solidFill>
              </a:rPr>
              <a:t>Предлагают большую зарплату и не требуют навыков: Раскрыта новая схема мошенников с «приёмом на </a:t>
            </a:r>
            <a:r>
              <a:rPr lang="ru-RU" sz="1200" b="1" dirty="0" smtClean="0">
                <a:solidFill>
                  <a:srgbClr val="C00000"/>
                </a:solidFill>
              </a:rPr>
              <a:t>работу» </a:t>
            </a:r>
            <a:r>
              <a:rPr lang="en-US" sz="1200" u="sng" dirty="0" smtClean="0">
                <a:hlinkClick r:id="rId10"/>
              </a:rPr>
              <a:t>https</a:t>
            </a:r>
            <a:r>
              <a:rPr lang="en-US" sz="1200" u="sng" dirty="0">
                <a:hlinkClick r:id="rId10"/>
              </a:rPr>
              <a:t>://news.mail.ru/society/46528330/?</a:t>
            </a:r>
            <a:r>
              <a:rPr lang="en-US" sz="1200" u="sng" dirty="0" smtClean="0">
                <a:hlinkClick r:id="rId10"/>
              </a:rPr>
              <a:t>frommail=1&amp;exp_id=829</a:t>
            </a:r>
            <a:endParaRPr lang="ru-RU" sz="1200" u="sng" dirty="0" smtClean="0"/>
          </a:p>
          <a:p>
            <a:pPr algn="just" fontAlgn="base"/>
            <a:r>
              <a:rPr lang="ru-RU" sz="1200" b="1" dirty="0">
                <a:solidFill>
                  <a:srgbClr val="C00000"/>
                </a:solidFill>
              </a:rPr>
              <a:t>Фальшивые работодатели </a:t>
            </a:r>
            <a:r>
              <a:rPr lang="en-US" sz="1200" u="sng" dirty="0" smtClean="0">
                <a:hlinkClick r:id="rId7"/>
              </a:rPr>
              <a:t>https</a:t>
            </a:r>
            <a:r>
              <a:rPr lang="en-US" sz="1200" u="sng" dirty="0">
                <a:hlinkClick r:id="rId7"/>
              </a:rPr>
              <a:t>://journal.tinkoff.ru/fakejob</a:t>
            </a:r>
            <a:r>
              <a:rPr lang="en-US" sz="1200" u="sng" dirty="0" smtClean="0">
                <a:hlinkClick r:id="rId7"/>
              </a:rPr>
              <a:t>/</a:t>
            </a:r>
            <a:endParaRPr lang="ru-RU" sz="1200" u="sng" dirty="0" smtClean="0"/>
          </a:p>
          <a:p>
            <a:r>
              <a:rPr lang="ru-RU" sz="1200" b="1" dirty="0" smtClean="0">
                <a:solidFill>
                  <a:srgbClr val="262626"/>
                </a:solidFill>
              </a:rPr>
              <a:t>Эксперты </a:t>
            </a:r>
            <a:r>
              <a:rPr lang="ru-RU" sz="1200" b="1" dirty="0">
                <a:solidFill>
                  <a:srgbClr val="262626"/>
                </a:solidFill>
              </a:rPr>
              <a:t>раскрыли мошеннические схемы при приеме на работу</a:t>
            </a:r>
          </a:p>
          <a:p>
            <a:r>
              <a:rPr lang="ru-RU" sz="1200" dirty="0">
                <a:solidFill>
                  <a:srgbClr val="076A53"/>
                </a:solidFill>
                <a:hlinkClick r:id="rId11"/>
              </a:rPr>
              <a:t>https://news.mail.ru/economics/40519200/?frommail=1</a:t>
            </a:r>
            <a:endParaRPr lang="ru-RU" sz="1200" u="sng" dirty="0" smtClean="0"/>
          </a:p>
          <a:p>
            <a:endParaRPr lang="ru-RU" sz="1200" b="1" dirty="0" smtClean="0"/>
          </a:p>
          <a:p>
            <a:pPr algn="just"/>
            <a:r>
              <a:rPr lang="ru-RU" sz="1200" b="1" dirty="0">
                <a:solidFill>
                  <a:srgbClr val="00B050"/>
                </a:solidFill>
              </a:rPr>
              <a:t>Как подростку устроиться на работу? </a:t>
            </a:r>
            <a:r>
              <a:rPr lang="en-US" sz="1200" u="sng" dirty="0">
                <a:hlinkClick r:id="rId12"/>
              </a:rPr>
              <a:t>https://journal.tinkoff.ru/ask/podrostok-i-rabota/</a:t>
            </a:r>
            <a:endParaRPr lang="ru-RU" sz="1200" u="sng" dirty="0"/>
          </a:p>
          <a:p>
            <a:pPr algn="just"/>
            <a:r>
              <a:rPr lang="ru-RU" sz="1200" b="1" dirty="0">
                <a:solidFill>
                  <a:srgbClr val="00B050"/>
                </a:solidFill>
              </a:rPr>
              <a:t>Как школьнику найти свою первую работу </a:t>
            </a:r>
            <a:r>
              <a:rPr lang="en-US" sz="1200" u="sng" dirty="0">
                <a:hlinkClick r:id="rId13"/>
              </a:rPr>
              <a:t>https://media.foxford.ru/how-to-find-your-first-job/</a:t>
            </a:r>
            <a:endParaRPr lang="ru-RU" sz="1200" u="sng" dirty="0"/>
          </a:p>
          <a:p>
            <a:pPr algn="just" fontAlgn="base"/>
            <a:r>
              <a:rPr lang="ru-RU" sz="1200" b="1" dirty="0">
                <a:solidFill>
                  <a:srgbClr val="00B050"/>
                </a:solidFill>
              </a:rPr>
              <a:t>Как подростку подработать на каникулах. </a:t>
            </a:r>
            <a:r>
              <a:rPr lang="ru-RU" sz="1200" dirty="0">
                <a:solidFill>
                  <a:srgbClr val="00B050"/>
                </a:solidFill>
              </a:rPr>
              <a:t>На каких условиях и сколько за это платят </a:t>
            </a:r>
            <a:r>
              <a:rPr lang="en-US" sz="1200" u="sng" dirty="0">
                <a:hlinkClick r:id="rId14"/>
              </a:rPr>
              <a:t>https://journal.tinkoff.ru/rabotnica/</a:t>
            </a:r>
            <a:endParaRPr lang="ru-RU" sz="1200" u="sng" dirty="0"/>
          </a:p>
          <a:p>
            <a:pPr algn="just" fontAlgn="base"/>
            <a:r>
              <a:rPr lang="ru-RU" sz="1200" b="1" dirty="0">
                <a:solidFill>
                  <a:srgbClr val="00B050"/>
                </a:solidFill>
              </a:rPr>
              <a:t>Как подростку найти работу на лето (и стоит ли это делать вообще) </a:t>
            </a:r>
            <a:r>
              <a:rPr lang="ru-RU" sz="1200" i="1" dirty="0">
                <a:solidFill>
                  <a:srgbClr val="00B050"/>
                </a:solidFill>
              </a:rPr>
              <a:t>И почему нельзя соглашаться быть курьером за 100 тысяч рублей </a:t>
            </a:r>
            <a:r>
              <a:rPr lang="en-US" sz="1200" u="sng" dirty="0">
                <a:hlinkClick r:id="rId15"/>
              </a:rPr>
              <a:t>https://mel.fm/podrostki/9538201-summer_work</a:t>
            </a:r>
            <a:endParaRPr lang="ru-RU" sz="1200" u="sng" dirty="0"/>
          </a:p>
          <a:p>
            <a:pPr algn="just"/>
            <a:r>
              <a:rPr lang="ru-RU" sz="1200" b="1" dirty="0">
                <a:solidFill>
                  <a:srgbClr val="00B050"/>
                </a:solidFill>
              </a:rPr>
              <a:t>Работа для школьника: как подростку не попасть в руки мошенников </a:t>
            </a:r>
            <a:r>
              <a:rPr lang="en-US" sz="1200" u="sng" dirty="0">
                <a:hlinkClick r:id="rId16"/>
              </a:rPr>
              <a:t>https://www.mk.ru/social/2019/07/14/rabota-dlya-shkolnika-kak-podrostku-ne-popast-v-ruki-moshennikov.html</a:t>
            </a:r>
            <a:endParaRPr lang="ru-RU" sz="1200" u="sng" dirty="0"/>
          </a:p>
        </p:txBody>
      </p:sp>
      <p:sp>
        <p:nvSpPr>
          <p:cNvPr id="7" name="Прямоугольник 6"/>
          <p:cNvSpPr/>
          <p:nvPr/>
        </p:nvSpPr>
        <p:spPr>
          <a:xfrm>
            <a:off x="6908919" y="159019"/>
            <a:ext cx="5224358" cy="3046988"/>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r>
              <a:rPr lang="ru-RU" sz="1200" b="1" dirty="0" smtClean="0">
                <a:solidFill>
                  <a:srgbClr val="C00000"/>
                </a:solidFill>
              </a:rPr>
              <a:t>УК </a:t>
            </a:r>
            <a:r>
              <a:rPr lang="ru-RU" sz="1200" b="1" dirty="0">
                <a:solidFill>
                  <a:srgbClr val="C00000"/>
                </a:solidFill>
              </a:rPr>
              <a:t>РФ Статья 186. </a:t>
            </a:r>
            <a:r>
              <a:rPr lang="ru-RU" sz="1200" b="1" dirty="0">
                <a:solidFill>
                  <a:schemeClr val="tx1"/>
                </a:solidFill>
              </a:rPr>
              <a:t>Изготовление, хранение, перевозка или сбыт поддельных денег или ценных </a:t>
            </a:r>
            <a:r>
              <a:rPr lang="ru-RU" sz="1200" b="1" dirty="0" smtClean="0">
                <a:solidFill>
                  <a:schemeClr val="tx1"/>
                </a:solidFill>
              </a:rPr>
              <a:t>бумаг</a:t>
            </a:r>
          </a:p>
          <a:p>
            <a:r>
              <a:rPr lang="en-US" sz="1200" dirty="0">
                <a:hlinkClick r:id="rId17"/>
              </a:rPr>
              <a:t>http://</a:t>
            </a:r>
            <a:r>
              <a:rPr lang="en-US" sz="1200" dirty="0" smtClean="0">
                <a:hlinkClick r:id="rId17"/>
              </a:rPr>
              <a:t>www.consultant.ru/document/cons_doc_LAW_10699/a102e84cc9f4d4ebfb14bbd474c1bbdaaf4cb1bf/</a:t>
            </a:r>
            <a:endParaRPr lang="ru-RU" sz="1200" dirty="0"/>
          </a:p>
          <a:p>
            <a:pPr algn="just"/>
            <a:r>
              <a:rPr lang="ru-RU" sz="1200" b="1" dirty="0" smtClean="0">
                <a:solidFill>
                  <a:schemeClr val="tx1"/>
                </a:solidFill>
              </a:rPr>
              <a:t>Данные </a:t>
            </a:r>
            <a:r>
              <a:rPr lang="ru-RU" sz="1200" b="1" dirty="0">
                <a:solidFill>
                  <a:schemeClr val="tx1"/>
                </a:solidFill>
              </a:rPr>
              <a:t>о поддельных денежных знаках, выявленных в банковской системе России. </a:t>
            </a:r>
            <a:r>
              <a:rPr lang="ru-RU" sz="1200" b="1" dirty="0">
                <a:solidFill>
                  <a:srgbClr val="C00000"/>
                </a:solidFill>
              </a:rPr>
              <a:t>Банк </a:t>
            </a:r>
            <a:r>
              <a:rPr lang="ru-RU" sz="1200" b="1" dirty="0" smtClean="0">
                <a:solidFill>
                  <a:srgbClr val="C00000"/>
                </a:solidFill>
              </a:rPr>
              <a:t>России </a:t>
            </a:r>
            <a:r>
              <a:rPr lang="en-US" sz="1200" dirty="0" smtClean="0">
                <a:hlinkClick r:id="rId18"/>
              </a:rPr>
              <a:t>https</a:t>
            </a:r>
            <a:r>
              <a:rPr lang="en-US" sz="1200" dirty="0">
                <a:hlinkClick r:id="rId18"/>
              </a:rPr>
              <a:t>://</a:t>
            </a:r>
            <a:r>
              <a:rPr lang="en-US" sz="1200" dirty="0" smtClean="0">
                <a:hlinkClick r:id="rId18"/>
              </a:rPr>
              <a:t>cbr.ru/statistics/cash_circulation/</a:t>
            </a:r>
            <a:endParaRPr lang="ru-RU" sz="1200" dirty="0"/>
          </a:p>
          <a:p>
            <a:pPr algn="just"/>
            <a:r>
              <a:rPr lang="ru-RU" sz="1200" b="1" dirty="0" smtClean="0">
                <a:solidFill>
                  <a:srgbClr val="C00000"/>
                </a:solidFill>
              </a:rPr>
              <a:t>Что </a:t>
            </a:r>
            <a:r>
              <a:rPr lang="ru-RU" sz="1200" b="1" dirty="0">
                <a:solidFill>
                  <a:srgbClr val="C00000"/>
                </a:solidFill>
              </a:rPr>
              <a:t>делать, если с вами расплатились фальшивой </a:t>
            </a:r>
            <a:r>
              <a:rPr lang="ru-RU" sz="1200" b="1" dirty="0" smtClean="0">
                <a:solidFill>
                  <a:srgbClr val="C00000"/>
                </a:solidFill>
              </a:rPr>
              <a:t>купюрой?</a:t>
            </a:r>
            <a:r>
              <a:rPr lang="ru-RU" sz="1200" b="1" dirty="0">
                <a:solidFill>
                  <a:srgbClr val="C00000"/>
                </a:solidFill>
              </a:rPr>
              <a:t> </a:t>
            </a:r>
            <a:r>
              <a:rPr lang="en-US" sz="1200" dirty="0" smtClean="0">
                <a:hlinkClick r:id="rId19"/>
              </a:rPr>
              <a:t>https</a:t>
            </a:r>
            <a:r>
              <a:rPr lang="en-US" sz="1200" dirty="0">
                <a:hlinkClick r:id="rId19"/>
              </a:rPr>
              <a:t>://www.sravni.ru/text/2017/2/6/realnyj-sluchaj-chto-delat-esli-s-vami-rasplatilis-falshivoj-kupjuroj</a:t>
            </a:r>
            <a:r>
              <a:rPr lang="en-US" sz="1200" dirty="0" smtClean="0">
                <a:hlinkClick r:id="rId19"/>
              </a:rPr>
              <a:t>/</a:t>
            </a:r>
            <a:endParaRPr lang="ru-RU" sz="1200" dirty="0"/>
          </a:p>
          <a:p>
            <a:r>
              <a:rPr lang="ru-RU" sz="1200" b="1" dirty="0">
                <a:solidFill>
                  <a:srgbClr val="C00000"/>
                </a:solidFill>
              </a:rPr>
              <a:t>Что делать, если в магазине сказали, что ваша банкнота —</a:t>
            </a:r>
            <a:r>
              <a:rPr lang="ru-RU" sz="1200" b="1" dirty="0" smtClean="0">
                <a:solidFill>
                  <a:srgbClr val="C00000"/>
                </a:solidFill>
              </a:rPr>
              <a:t> фальшивка</a:t>
            </a:r>
          </a:p>
          <a:p>
            <a:pPr marL="171450" indent="-171450" algn="l">
              <a:buFont typeface="Wingdings" panose="05000000000000000000" pitchFamily="2" charset="2"/>
              <a:buChar char="Ø"/>
            </a:pPr>
            <a:r>
              <a:rPr lang="en-US" sz="1200" dirty="0">
                <a:hlinkClick r:id="rId20"/>
              </a:rPr>
              <a:t>https://</a:t>
            </a:r>
            <a:r>
              <a:rPr lang="en-US" sz="1200" dirty="0" smtClean="0">
                <a:hlinkClick r:id="rId20"/>
              </a:rPr>
              <a:t>rg.ru/2018/11/21/chto-delat-esli-v-magazine-skazali-chto-vasha-banknota-falshivka.html</a:t>
            </a:r>
            <a:endParaRPr lang="ru-RU" sz="1200" dirty="0" smtClean="0"/>
          </a:p>
          <a:p>
            <a:pPr marL="171450" indent="-171450" algn="l">
              <a:buFont typeface="Wingdings" panose="05000000000000000000" pitchFamily="2" charset="2"/>
              <a:buChar char="Ø"/>
            </a:pPr>
            <a:r>
              <a:rPr lang="en-US" sz="1200" dirty="0" smtClean="0">
                <a:hlinkClick r:id="rId21"/>
              </a:rPr>
              <a:t>https</a:t>
            </a:r>
            <a:r>
              <a:rPr lang="en-US" sz="1200" dirty="0">
                <a:hlinkClick r:id="rId21"/>
              </a:rPr>
              <a:t>://06.xn--b1aew.xn--p1ai/news/item/20236927</a:t>
            </a:r>
            <a:r>
              <a:rPr lang="en-US" sz="1200" dirty="0" smtClean="0">
                <a:hlinkClick r:id="rId21"/>
              </a:rPr>
              <a:t>/</a:t>
            </a:r>
            <a:endParaRPr lang="ru-RU" sz="1200" dirty="0"/>
          </a:p>
          <a:p>
            <a:pPr algn="l"/>
            <a:r>
              <a:rPr lang="ru-RU" sz="1200" b="1" dirty="0">
                <a:solidFill>
                  <a:srgbClr val="C00000"/>
                </a:solidFill>
              </a:rPr>
              <a:t>Материалы по фальшивым </a:t>
            </a:r>
            <a:r>
              <a:rPr lang="ru-RU" sz="1200" b="1" dirty="0" smtClean="0">
                <a:solidFill>
                  <a:srgbClr val="C00000"/>
                </a:solidFill>
              </a:rPr>
              <a:t>деньгам </a:t>
            </a:r>
            <a:r>
              <a:rPr lang="en-US" sz="1200" dirty="0" smtClean="0">
                <a:hlinkClick r:id="rId22"/>
              </a:rPr>
              <a:t>https</a:t>
            </a:r>
            <a:r>
              <a:rPr lang="en-US" sz="1200" dirty="0">
                <a:hlinkClick r:id="rId22"/>
              </a:rPr>
              <a:t>://vashifinancy.ru/materials/film-skazka-o-dengakh-seriia-esli-kupiura-falshivaia</a:t>
            </a:r>
            <a:r>
              <a:rPr lang="en-US" sz="1200" dirty="0" smtClean="0">
                <a:hlinkClick r:id="rId22"/>
              </a:rPr>
              <a:t>/</a:t>
            </a:r>
            <a:endParaRPr lang="ru-RU" sz="1200" dirty="0"/>
          </a:p>
          <a:p>
            <a:r>
              <a:rPr lang="ru-RU" sz="1200" b="1" dirty="0">
                <a:solidFill>
                  <a:srgbClr val="C00000"/>
                </a:solidFill>
              </a:rPr>
              <a:t>На </a:t>
            </a:r>
            <a:r>
              <a:rPr lang="ru-RU" sz="1200" b="1" dirty="0" err="1" smtClean="0">
                <a:solidFill>
                  <a:srgbClr val="C00000"/>
                </a:solidFill>
              </a:rPr>
              <a:t>Авито</a:t>
            </a:r>
            <a:r>
              <a:rPr lang="ru-RU" sz="1200" b="1" dirty="0">
                <a:solidFill>
                  <a:srgbClr val="C00000"/>
                </a:solidFill>
              </a:rPr>
              <a:t> </a:t>
            </a:r>
            <a:r>
              <a:rPr lang="en-US" sz="1200" dirty="0" smtClean="0">
                <a:hlinkClick r:id="rId23"/>
              </a:rPr>
              <a:t>https</a:t>
            </a:r>
            <a:r>
              <a:rPr lang="en-US" sz="1200" dirty="0">
                <a:hlinkClick r:id="rId23"/>
              </a:rPr>
              <a:t>://</a:t>
            </a:r>
            <a:r>
              <a:rPr lang="en-US" sz="1200" dirty="0" smtClean="0">
                <a:hlinkClick r:id="rId23"/>
              </a:rPr>
              <a:t>ammo1.livejournal.com/597840.html</a:t>
            </a:r>
            <a:endParaRPr lang="ru-RU" sz="1200" dirty="0" smtClean="0"/>
          </a:p>
        </p:txBody>
      </p:sp>
      <p:pic>
        <p:nvPicPr>
          <p:cNvPr id="8" name="Рисунок 7"/>
          <p:cNvPicPr/>
          <p:nvPr/>
        </p:nvPicPr>
        <p:blipFill>
          <a:blip r:embed="rId24">
            <a:extLst>
              <a:ext uri="{28A0092B-C50C-407E-A947-70E740481C1C}">
                <a14:useLocalDpi xmlns:a14="http://schemas.microsoft.com/office/drawing/2010/main" val="0"/>
              </a:ext>
            </a:extLst>
          </a:blip>
          <a:stretch>
            <a:fillRect/>
          </a:stretch>
        </p:blipFill>
        <p:spPr>
          <a:xfrm>
            <a:off x="8267891" y="3206007"/>
            <a:ext cx="2087245" cy="3512820"/>
          </a:xfrm>
          <a:prstGeom prst="rect">
            <a:avLst/>
          </a:prstGeom>
        </p:spPr>
      </p:pic>
    </p:spTree>
    <p:extLst>
      <p:ext uri="{BB962C8B-B14F-4D97-AF65-F5344CB8AC3E}">
        <p14:creationId xmlns:p14="http://schemas.microsoft.com/office/powerpoint/2010/main" val="4012871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p:cNvSpPr txBox="1"/>
          <p:nvPr/>
        </p:nvSpPr>
        <p:spPr>
          <a:xfrm>
            <a:off x="86685" y="578130"/>
            <a:ext cx="11951516" cy="6173934"/>
          </a:xfrm>
          <a:prstGeom prst="rect">
            <a:avLst/>
          </a:prstGeom>
          <a:ln/>
        </p:spPr>
        <p:style>
          <a:lnRef idx="2">
            <a:schemeClr val="dk1"/>
          </a:lnRef>
          <a:fillRef idx="1">
            <a:schemeClr val="lt1"/>
          </a:fillRef>
          <a:effectRef idx="0">
            <a:schemeClr val="dk1"/>
          </a:effectRef>
          <a:fontRef idx="minor">
            <a:schemeClr val="dk1"/>
          </a:fontRef>
        </p:style>
        <p:txBody>
          <a:bodyPr lIns="0" tIns="0" rIns="0" bIns="0">
            <a:noAutofit/>
          </a:bodyPr>
          <a:lstStyle/>
          <a:p>
            <a:pPr marL="176213" indent="-84138" algn="just">
              <a:buFontTx/>
              <a:buAutoNum type="arabicPeriod"/>
            </a:pPr>
            <a:r>
              <a:rPr lang="ru-RU" sz="1050" b="1" dirty="0" smtClean="0">
                <a:solidFill>
                  <a:schemeClr val="tx1"/>
                </a:solidFill>
                <a:cs typeface="Arial" panose="020B0604020202020204" pitchFamily="34" charset="0"/>
              </a:rPr>
              <a:t>Повышение финансовой культуры: какая роль денежно-кредитной политики Банка России, как формируется курс рубля и как управляется инфляция в стране в долгую, понимание основных угроз внешних на состояние макроэкономики России: </a:t>
            </a:r>
            <a:r>
              <a:rPr lang="ru-RU" sz="1050" b="1" dirty="0" smtClean="0">
                <a:solidFill>
                  <a:srgbClr val="FF0000"/>
                </a:solidFill>
                <a:cs typeface="Arial" panose="020B0604020202020204" pitchFamily="34" charset="0"/>
              </a:rPr>
              <a:t>демография, большая территория, климатические изменения, нарастание нехватки воды и других природных ресурсов на экваторе, в Азии, санкции сильных экономических держав Запада, понимание того, почему они стали сильными в ХХ веке, а почему мы ослабли, как революция влияет на экономическую жизнь 90% населения, а как макроэкономическая стабильность и эволюционный путь развития влияет на  современные возможности финансовой системы России для простого человека и как с этим связана привычка/не привычка сберегать.</a:t>
            </a:r>
          </a:p>
          <a:p>
            <a:pPr marL="176213" indent="-84138" algn="just">
              <a:buFontTx/>
              <a:buAutoNum type="arabicPeriod"/>
            </a:pPr>
            <a:r>
              <a:rPr lang="ru-RU" sz="1050" b="1" dirty="0">
                <a:solidFill>
                  <a:srgbClr val="C00000"/>
                </a:solidFill>
                <a:cs typeface="Arial" panose="020B0604020202020204" pitchFamily="34" charset="0"/>
              </a:rPr>
              <a:t>Формирование навыка мыслить сравнивая в экономической, и не только, сфере на основе достоверной, актуальной экономической </a:t>
            </a:r>
            <a:r>
              <a:rPr lang="ru-RU" sz="1050" b="1" dirty="0" err="1">
                <a:solidFill>
                  <a:srgbClr val="C00000"/>
                </a:solidFill>
                <a:cs typeface="Arial" panose="020B0604020202020204" pitchFamily="34" charset="0"/>
              </a:rPr>
              <a:t>инфрмации</a:t>
            </a:r>
            <a:r>
              <a:rPr lang="ru-RU" sz="1050" b="1" dirty="0">
                <a:solidFill>
                  <a:srgbClr val="C00000"/>
                </a:solidFill>
                <a:cs typeface="Arial" panose="020B0604020202020204" pitchFamily="34" charset="0"/>
              </a:rPr>
              <a:t> (мыслить критически и причинно-следственно, а не «</a:t>
            </a:r>
            <a:r>
              <a:rPr lang="ru-RU" sz="1050" b="1" dirty="0" err="1">
                <a:solidFill>
                  <a:srgbClr val="C00000"/>
                </a:solidFill>
                <a:cs typeface="Arial" panose="020B0604020202020204" pitchFamily="34" charset="0"/>
              </a:rPr>
              <a:t>клипово</a:t>
            </a:r>
            <a:r>
              <a:rPr lang="ru-RU" sz="1050" b="1" dirty="0">
                <a:solidFill>
                  <a:srgbClr val="C00000"/>
                </a:solidFill>
                <a:cs typeface="Arial" panose="020B0604020202020204" pitchFamily="34" charset="0"/>
              </a:rPr>
              <a:t>»: «клиповое» мышление у всех формируется в </a:t>
            </a:r>
            <a:r>
              <a:rPr lang="en-US" sz="1050" b="1" dirty="0">
                <a:solidFill>
                  <a:srgbClr val="C00000"/>
                </a:solidFill>
                <a:cs typeface="Arial" panose="020B0604020202020204" pitchFamily="34" charset="0"/>
              </a:rPr>
              <a:t>XXI</a:t>
            </a:r>
            <a:r>
              <a:rPr lang="ru-RU" sz="1050" b="1" dirty="0">
                <a:solidFill>
                  <a:srgbClr val="C00000"/>
                </a:solidFill>
                <a:cs typeface="Arial" panose="020B0604020202020204" pitchFamily="34" charset="0"/>
              </a:rPr>
              <a:t> веке с детства, так как увеличилась скорость подачи картинки в телевизоре, «Тик Токе», смартфоне, камера все время «пляшет», а значит мозг привыкает, «воспитывается» в таком режиме, отрезая осознание и рефлексию. Это ведет к потере навыка созерцания и вдумчивого чтения, теряется традиционное представление о роли семьи, о роли религиозной культуры.  Такое сознание человека проще манипулируется сильными западного (секуляризированного) мира сего. Задача упрощается в современный век эффективных технологий обработки массового сознания. Добавьте к этому, что многие русские в чехарде </a:t>
            </a:r>
            <a:r>
              <a:rPr lang="en-US" sz="1050" b="1" dirty="0">
                <a:solidFill>
                  <a:srgbClr val="C00000"/>
                </a:solidFill>
                <a:cs typeface="Arial" panose="020B0604020202020204" pitchFamily="34" charset="0"/>
              </a:rPr>
              <a:t>XX </a:t>
            </a:r>
            <a:r>
              <a:rPr lang="ru-RU" sz="1050" b="1" dirty="0">
                <a:solidFill>
                  <a:srgbClr val="C00000"/>
                </a:solidFill>
                <a:cs typeface="Arial" panose="020B0604020202020204" pitchFamily="34" charset="0"/>
              </a:rPr>
              <a:t>века потеряли исторические смыслы развития веками Руси, стали «без роду и племени» («русский» в его широком, дореволюционном понимании), а только хотят (так все «независимые», на </a:t>
            </a:r>
            <a:r>
              <a:rPr lang="ru-RU" sz="1050" b="1" dirty="0" err="1">
                <a:solidFill>
                  <a:srgbClr val="C00000"/>
                </a:solidFill>
                <a:cs typeface="Arial" panose="020B0604020202020204" pitchFamily="34" charset="0"/>
              </a:rPr>
              <a:t>донатах</a:t>
            </a:r>
            <a:r>
              <a:rPr lang="ru-RU" sz="1050" b="1" dirty="0">
                <a:solidFill>
                  <a:srgbClr val="C00000"/>
                </a:solidFill>
                <a:cs typeface="Arial" panose="020B0604020202020204" pitchFamily="34" charset="0"/>
              </a:rPr>
              <a:t> </a:t>
            </a:r>
            <a:r>
              <a:rPr lang="ru-RU" sz="1050" b="1" dirty="0" err="1">
                <a:solidFill>
                  <a:srgbClr val="C00000"/>
                </a:solidFill>
                <a:cs typeface="Arial" panose="020B0604020202020204" pitchFamily="34" charset="0"/>
              </a:rPr>
              <a:t>ютуба</a:t>
            </a:r>
            <a:r>
              <a:rPr lang="ru-RU" sz="1050" b="1" dirty="0">
                <a:solidFill>
                  <a:srgbClr val="C00000"/>
                </a:solidFill>
                <a:cs typeface="Arial" panose="020B0604020202020204" pitchFamily="34" charset="0"/>
              </a:rPr>
              <a:t>, </a:t>
            </a:r>
            <a:r>
              <a:rPr lang="ru-RU" sz="1050" b="1" dirty="0" err="1">
                <a:solidFill>
                  <a:srgbClr val="C00000"/>
                </a:solidFill>
                <a:cs typeface="Arial" panose="020B0604020202020204" pitchFamily="34" charset="0"/>
              </a:rPr>
              <a:t>блогеры</a:t>
            </a:r>
            <a:r>
              <a:rPr lang="ru-RU" sz="1050" b="1" dirty="0">
                <a:solidFill>
                  <a:srgbClr val="C00000"/>
                </a:solidFill>
                <a:cs typeface="Arial" panose="020B0604020202020204" pitchFamily="34" charset="0"/>
              </a:rPr>
              <a:t>  или комиксы вещают нам) потреблять и сладок спать, и становиться понятно, что значит широкий кризис и разложение государства</a:t>
            </a:r>
            <a:r>
              <a:rPr lang="ru-RU" sz="1050" b="1" dirty="0" smtClean="0">
                <a:solidFill>
                  <a:srgbClr val="C00000"/>
                </a:solidFill>
                <a:cs typeface="Arial" panose="020B0604020202020204" pitchFamily="34" charset="0"/>
              </a:rPr>
              <a:t>. «</a:t>
            </a:r>
            <a:r>
              <a:rPr lang="ru-RU" sz="1050" b="1" dirty="0" smtClean="0">
                <a:solidFill>
                  <a:srgbClr val="C00000"/>
                </a:solidFill>
              </a:rPr>
              <a:t>Проект </a:t>
            </a:r>
            <a:r>
              <a:rPr lang="ru-RU" sz="1050" b="1" dirty="0">
                <a:solidFill>
                  <a:srgbClr val="C00000"/>
                </a:solidFill>
              </a:rPr>
              <a:t>«Экономика в условиях глобализации». Православный этический </a:t>
            </a:r>
            <a:r>
              <a:rPr lang="ru-RU" sz="1050" b="1" dirty="0" smtClean="0">
                <a:solidFill>
                  <a:srgbClr val="C00000"/>
                </a:solidFill>
              </a:rPr>
              <a:t>взгляд»</a:t>
            </a:r>
            <a:r>
              <a:rPr lang="ru-RU" sz="1050" dirty="0" smtClean="0">
                <a:solidFill>
                  <a:srgbClr val="C00000"/>
                </a:solidFill>
              </a:rPr>
              <a:t> </a:t>
            </a:r>
            <a:r>
              <a:rPr lang="ru-RU" sz="1050" dirty="0" smtClean="0">
                <a:solidFill>
                  <a:srgbClr val="C00000"/>
                </a:solidFill>
                <a:hlinkClick r:id="rId2"/>
              </a:rPr>
              <a:t> </a:t>
            </a:r>
            <a:r>
              <a:rPr lang="en-US" sz="1050" b="1" dirty="0" smtClean="0">
                <a:hlinkClick r:id="rId2"/>
              </a:rPr>
              <a:t>http</a:t>
            </a:r>
            <a:r>
              <a:rPr lang="en-US" sz="1050" b="1" dirty="0">
                <a:hlinkClick r:id="rId2"/>
              </a:rPr>
              <a:t>://www.religare.ru/2_109043.html</a:t>
            </a:r>
            <a:r>
              <a:rPr lang="ru-RU" sz="1050" b="1" dirty="0"/>
              <a:t> </a:t>
            </a:r>
            <a:endParaRPr lang="ru-RU" sz="1050" b="1" dirty="0" smtClean="0">
              <a:solidFill>
                <a:srgbClr val="FF0000"/>
              </a:solidFill>
              <a:cs typeface="Arial" panose="020B0604020202020204" pitchFamily="34" charset="0"/>
            </a:endParaRPr>
          </a:p>
          <a:p>
            <a:pPr marL="176213" indent="-84138" algn="just">
              <a:buFontTx/>
              <a:buAutoNum type="arabicPeriod"/>
            </a:pPr>
            <a:r>
              <a:rPr lang="ru-RU" sz="1050" b="1" dirty="0" smtClean="0">
                <a:solidFill>
                  <a:schemeClr val="tx1"/>
                </a:solidFill>
                <a:cs typeface="Arial" panose="020B0604020202020204" pitchFamily="34" charset="0"/>
              </a:rPr>
              <a:t>Знание основных направлений развития нашего государства (см. «Национальные проекты»), роль бизнеса в этом и, как итог, принятие решения, чем заниматься в жизни. Понимание, что такое «производительность» труда, понимание, что такое возможный в будущем  «безусловный» базовый доход. Возрождение понимания плюсов, которые мы потеряли с развалом СССР.  </a:t>
            </a:r>
            <a:r>
              <a:rPr lang="ru-RU" sz="1050" b="1" dirty="0" smtClean="0">
                <a:solidFill>
                  <a:srgbClr val="00B050"/>
                </a:solidFill>
                <a:cs typeface="Arial" panose="020B0604020202020204" pitchFamily="34" charset="0"/>
              </a:rPr>
              <a:t>Задайте себе вопрос работает ли экономический либерализм без государственного участия в народном хозяйстве на нашей огромной и малонаселенной территории? </a:t>
            </a:r>
          </a:p>
          <a:p>
            <a:pPr marL="176213" indent="-84138" algn="just">
              <a:buFontTx/>
              <a:buAutoNum type="arabicPeriod"/>
            </a:pPr>
            <a:r>
              <a:rPr lang="ru-RU" sz="1050" b="1" dirty="0" smtClean="0">
                <a:solidFill>
                  <a:schemeClr val="tx1"/>
                </a:solidFill>
                <a:cs typeface="Arial" panose="020B0604020202020204" pitchFamily="34" charset="0"/>
              </a:rPr>
              <a:t> </a:t>
            </a:r>
            <a:r>
              <a:rPr lang="ru-RU" sz="1050" b="1" dirty="0">
                <a:solidFill>
                  <a:schemeClr val="tx1"/>
                </a:solidFill>
                <a:cs typeface="Arial" panose="020B0604020202020204" pitchFamily="34" charset="0"/>
              </a:rPr>
              <a:t>З</a:t>
            </a:r>
            <a:r>
              <a:rPr lang="ru-RU" sz="1050" b="1" dirty="0" smtClean="0">
                <a:solidFill>
                  <a:schemeClr val="tx1"/>
                </a:solidFill>
                <a:cs typeface="Arial" panose="020B0604020202020204" pitchFamily="34" charset="0"/>
              </a:rPr>
              <a:t>нание налоговой культуры и понимание налогов, которые платишь, понимание принципов «инициативного бюджетирования».</a:t>
            </a:r>
          </a:p>
          <a:p>
            <a:pPr marL="176213" indent="-84138" algn="just">
              <a:buAutoNum type="arabicPeriod"/>
            </a:pPr>
            <a:r>
              <a:rPr lang="ru-RU" sz="1050" b="1" dirty="0" smtClean="0">
                <a:cs typeface="Arial" panose="020B0604020202020204" pitchFamily="34" charset="0"/>
              </a:rPr>
              <a:t>Необходимо с юношеского возраста изучить подходы, заложенные в концепции </a:t>
            </a:r>
            <a:r>
              <a:rPr lang="ru-RU" sz="1050" b="1" dirty="0">
                <a:cs typeface="Arial" panose="020B0604020202020204" pitchFamily="34" charset="0"/>
              </a:rPr>
              <a:t>финансовой </a:t>
            </a:r>
            <a:r>
              <a:rPr lang="ru-RU" sz="1050" b="1" dirty="0" smtClean="0">
                <a:cs typeface="Arial" panose="020B0604020202020204" pitchFamily="34" charset="0"/>
              </a:rPr>
              <a:t>грамотности человека, и начать применять в своей жизни:</a:t>
            </a:r>
          </a:p>
          <a:p>
            <a:pPr marL="268288" indent="-92075" algn="just">
              <a:buFont typeface="Arial" panose="020B0604020202020204" pitchFamily="34" charset="0"/>
              <a:buChar char="•"/>
            </a:pPr>
            <a:r>
              <a:rPr lang="ru-RU" sz="1050" b="1" dirty="0">
                <a:solidFill>
                  <a:srgbClr val="FF0000"/>
                </a:solidFill>
                <a:cs typeface="Arial" panose="020B0604020202020204" pitchFamily="34" charset="0"/>
              </a:rPr>
              <a:t>понимание концепции </a:t>
            </a:r>
            <a:r>
              <a:rPr lang="ru-RU" sz="1050" b="1" dirty="0" smtClean="0">
                <a:solidFill>
                  <a:srgbClr val="FF0000"/>
                </a:solidFill>
                <a:cs typeface="Arial" panose="020B0604020202020204" pitchFamily="34" charset="0"/>
              </a:rPr>
              <a:t>«человеческого капитала»</a:t>
            </a:r>
            <a:r>
              <a:rPr lang="ru-RU" sz="1050" b="1" dirty="0" smtClean="0">
                <a:cs typeface="Arial" panose="020B0604020202020204" pitchFamily="34" charset="0"/>
              </a:rPr>
              <a:t>: </a:t>
            </a:r>
            <a:r>
              <a:rPr lang="ru-RU" sz="1050" b="1" dirty="0">
                <a:cs typeface="Arial" panose="020B0604020202020204" pitchFamily="34" charset="0"/>
              </a:rPr>
              <a:t>семья, здоровье и ЗОЖ, образование, </a:t>
            </a:r>
            <a:r>
              <a:rPr lang="ru-RU" sz="1050" b="1" dirty="0" smtClean="0">
                <a:cs typeface="Arial" panose="020B0604020202020204" pitchFamily="34" charset="0"/>
              </a:rPr>
              <a:t>знания, умения</a:t>
            </a:r>
            <a:r>
              <a:rPr lang="ru-RU" sz="1050" b="1" dirty="0">
                <a:cs typeface="Arial" panose="020B0604020202020204" pitchFamily="34" charset="0"/>
              </a:rPr>
              <a:t>, </a:t>
            </a:r>
            <a:r>
              <a:rPr lang="ru-RU" sz="1050" b="1" dirty="0" smtClean="0">
                <a:cs typeface="Arial" panose="020B0604020202020204" pitchFamily="34" charset="0"/>
              </a:rPr>
              <a:t>навыки (</a:t>
            </a:r>
            <a:r>
              <a:rPr lang="ru-RU" sz="1050" b="1" dirty="0" err="1" smtClean="0">
                <a:cs typeface="Arial" panose="020B0604020202020204" pitchFamily="34" charset="0"/>
              </a:rPr>
              <a:t>ЗУНы</a:t>
            </a:r>
            <a:r>
              <a:rPr lang="ru-RU" sz="1050" b="1" dirty="0" smtClean="0">
                <a:cs typeface="Arial" panose="020B0604020202020204" pitchFamily="34" charset="0"/>
              </a:rPr>
              <a:t>), компетенции </a:t>
            </a:r>
            <a:r>
              <a:rPr lang="ru-RU" sz="1050" b="1" dirty="0"/>
              <a:t>—</a:t>
            </a:r>
            <a:r>
              <a:rPr lang="ru-RU" sz="1050" b="1" dirty="0" smtClean="0">
                <a:cs typeface="Arial" panose="020B0604020202020204" pitchFamily="34" charset="0"/>
              </a:rPr>
              <a:t> </a:t>
            </a:r>
            <a:r>
              <a:rPr lang="ru-RU" sz="1050" b="1" dirty="0">
                <a:cs typeface="Arial" panose="020B0604020202020204" pitchFamily="34" charset="0"/>
              </a:rPr>
              <a:t>все это наши реальные активы </a:t>
            </a:r>
            <a:r>
              <a:rPr lang="ru-RU" sz="1050" b="1" dirty="0" smtClean="0">
                <a:cs typeface="Arial" panose="020B0604020202020204" pitchFamily="34" charset="0"/>
              </a:rPr>
              <a:t>при любом уровне достатка. Необходимо их беречь и развивать на протяжении всей жизни;  </a:t>
            </a:r>
            <a:endParaRPr lang="ru-RU" sz="1050" b="1" dirty="0">
              <a:cs typeface="Arial" panose="020B0604020202020204" pitchFamily="34" charset="0"/>
            </a:endParaRPr>
          </a:p>
          <a:p>
            <a:pPr marL="268288" indent="-92075" algn="just">
              <a:buFont typeface="Arial" panose="020B0604020202020204" pitchFamily="34" charset="0"/>
              <a:buChar char="•"/>
            </a:pPr>
            <a:r>
              <a:rPr lang="ru-RU" sz="1050" b="1" dirty="0">
                <a:cs typeface="Arial" panose="020B0604020202020204" pitchFamily="34" charset="0"/>
              </a:rPr>
              <a:t>п</a:t>
            </a:r>
            <a:r>
              <a:rPr lang="ru-RU" sz="1050" b="1" dirty="0" smtClean="0">
                <a:cs typeface="Arial" panose="020B0604020202020204" pitchFamily="34" charset="0"/>
              </a:rPr>
              <a:t>онимание того, что есть финансовое </a:t>
            </a:r>
            <a:r>
              <a:rPr lang="ru-RU" sz="1050" b="1" dirty="0">
                <a:cs typeface="Arial" panose="020B0604020202020204" pitchFamily="34" charset="0"/>
              </a:rPr>
              <a:t>планирование, цели финансового планирования, </a:t>
            </a:r>
            <a:r>
              <a:rPr lang="ru-RU" sz="1050" b="1" dirty="0" smtClean="0">
                <a:cs typeface="Arial" panose="020B0604020202020204" pitchFamily="34" charset="0"/>
              </a:rPr>
              <a:t>жизненные циклы, бюджетирование </a:t>
            </a:r>
            <a:r>
              <a:rPr lang="ru-RU" sz="1050" b="1" dirty="0">
                <a:cs typeface="Arial" panose="020B0604020202020204" pitchFamily="34" charset="0"/>
              </a:rPr>
              <a:t>целей финансового плана во времени, </a:t>
            </a:r>
          </a:p>
          <a:p>
            <a:pPr marL="268288" indent="-92075" algn="just">
              <a:buFont typeface="Arial" panose="020B0604020202020204" pitchFamily="34" charset="0"/>
              <a:buChar char="•"/>
            </a:pPr>
            <a:r>
              <a:rPr lang="ru-RU" sz="1050" b="1" dirty="0" smtClean="0">
                <a:cs typeface="Arial" panose="020B0604020202020204" pitchFamily="34" charset="0"/>
              </a:rPr>
              <a:t>изучение </a:t>
            </a:r>
            <a:r>
              <a:rPr lang="ru-RU" sz="1050" b="1" dirty="0">
                <a:cs typeface="Arial" panose="020B0604020202020204" pitchFamily="34" charset="0"/>
              </a:rPr>
              <a:t>финансовой системы России в утилитарном смысле </a:t>
            </a:r>
            <a:r>
              <a:rPr lang="ru-RU" sz="1050" b="1" dirty="0"/>
              <a:t>—</a:t>
            </a:r>
            <a:r>
              <a:rPr lang="ru-RU" sz="1050" b="1" dirty="0" smtClean="0">
                <a:cs typeface="Arial" panose="020B0604020202020204" pitchFamily="34" charset="0"/>
              </a:rPr>
              <a:t> </a:t>
            </a:r>
            <a:r>
              <a:rPr lang="ru-RU" sz="1050" b="1" dirty="0">
                <a:cs typeface="Arial" panose="020B0604020202020204" pitchFamily="34" charset="0"/>
              </a:rPr>
              <a:t>какие за </a:t>
            </a:r>
            <a:r>
              <a:rPr lang="ru-RU" sz="1050" b="1" dirty="0" smtClean="0">
                <a:cs typeface="Arial" panose="020B0604020202020204" pitchFamily="34" charset="0"/>
              </a:rPr>
              <a:t>последние 30 </a:t>
            </a:r>
            <a:r>
              <a:rPr lang="ru-RU" sz="1050" b="1" dirty="0">
                <a:cs typeface="Arial" panose="020B0604020202020204" pitchFamily="34" charset="0"/>
              </a:rPr>
              <a:t>лет существования ее в новейшей истории появились возможности по созданию и управлению сбережениями, </a:t>
            </a:r>
            <a:r>
              <a:rPr lang="ru-RU" sz="1050" b="1" dirty="0">
                <a:solidFill>
                  <a:srgbClr val="FF0000"/>
                </a:solidFill>
                <a:cs typeface="Arial" panose="020B0604020202020204" pitchFamily="34" charset="0"/>
              </a:rPr>
              <a:t>в том числе с учетом перехода функционирования финансовой системы в «цифру</a:t>
            </a:r>
            <a:r>
              <a:rPr lang="ru-RU" sz="1050" b="1" dirty="0" smtClean="0">
                <a:solidFill>
                  <a:srgbClr val="FF0000"/>
                </a:solidFill>
                <a:cs typeface="Arial" panose="020B0604020202020204" pitchFamily="34" charset="0"/>
              </a:rPr>
              <a:t>», </a:t>
            </a:r>
            <a:r>
              <a:rPr lang="ru-RU" sz="1050" b="1" dirty="0">
                <a:cs typeface="Arial" panose="020B0604020202020204" pitchFamily="34" charset="0"/>
              </a:rPr>
              <a:t>формирование </a:t>
            </a:r>
            <a:r>
              <a:rPr lang="ru-RU" sz="1050" b="1" dirty="0" smtClean="0">
                <a:cs typeface="Arial" panose="020B0604020202020204" pitchFamily="34" charset="0"/>
              </a:rPr>
              <a:t>навыка создавать и управлять сбережениями смолоду. </a:t>
            </a:r>
            <a:r>
              <a:rPr lang="ru-RU" sz="1050" b="1" dirty="0" smtClean="0">
                <a:solidFill>
                  <a:srgbClr val="C00000"/>
                </a:solidFill>
                <a:cs typeface="Arial" panose="020B0604020202020204" pitchFamily="34" charset="0"/>
              </a:rPr>
              <a:t>«</a:t>
            </a:r>
            <a:r>
              <a:rPr lang="ru-RU" sz="1050" b="1" dirty="0" smtClean="0">
                <a:solidFill>
                  <a:srgbClr val="C00000"/>
                </a:solidFill>
              </a:rPr>
              <a:t>Минфин </a:t>
            </a:r>
            <a:r>
              <a:rPr lang="ru-RU" sz="1050" b="1" dirty="0">
                <a:solidFill>
                  <a:srgbClr val="C00000"/>
                </a:solidFill>
              </a:rPr>
              <a:t>России и Банк России представили на общественное обсуждение Стратегию развития финансового рынка до 2030 </a:t>
            </a:r>
            <a:r>
              <a:rPr lang="ru-RU" sz="1050" b="1" dirty="0" smtClean="0">
                <a:solidFill>
                  <a:srgbClr val="C00000"/>
                </a:solidFill>
              </a:rPr>
              <a:t>года»</a:t>
            </a:r>
            <a:r>
              <a:rPr lang="ru-RU" sz="1050" b="1" dirty="0" smtClean="0"/>
              <a:t> </a:t>
            </a:r>
            <a:r>
              <a:rPr lang="en-US" sz="1050" b="1" dirty="0" smtClean="0">
                <a:hlinkClick r:id="rId3"/>
              </a:rPr>
              <a:t>https</a:t>
            </a:r>
            <a:r>
              <a:rPr lang="en-US" sz="1050" b="1" dirty="0">
                <a:hlinkClick r:id="rId3"/>
              </a:rPr>
              <a:t>://cbr.ru/press/event/?</a:t>
            </a:r>
            <a:r>
              <a:rPr lang="en-US" sz="1050" b="1" dirty="0" smtClean="0">
                <a:hlinkClick r:id="rId3"/>
              </a:rPr>
              <a:t>id=12197</a:t>
            </a:r>
            <a:r>
              <a:rPr lang="ru-RU" sz="1050" b="1" dirty="0" smtClean="0">
                <a:cs typeface="Arial" panose="020B0604020202020204" pitchFamily="34" charset="0"/>
              </a:rPr>
              <a:t>;</a:t>
            </a:r>
            <a:endParaRPr lang="ru-RU" sz="1050" b="1" dirty="0">
              <a:cs typeface="Arial" panose="020B0604020202020204" pitchFamily="34" charset="0"/>
            </a:endParaRPr>
          </a:p>
          <a:p>
            <a:pPr marL="268288" indent="-92075" algn="just">
              <a:buFont typeface="Arial" panose="020B0604020202020204" pitchFamily="34" charset="0"/>
              <a:buChar char="•"/>
            </a:pPr>
            <a:r>
              <a:rPr lang="ru-RU" sz="1050" b="1" dirty="0">
                <a:cs typeface="Arial" panose="020B0604020202020204" pitchFamily="34" charset="0"/>
              </a:rPr>
              <a:t>знание финансовых инструментов, которые для неквалифицированных инвесторов (обычные граждане нашей страны, которые не работают в финансовой сфере) необходимы в их повседневной жизни для грамотного, ответственного и эффективного управления своими </a:t>
            </a:r>
            <a:r>
              <a:rPr lang="ru-RU" sz="1050" b="1" dirty="0" smtClean="0">
                <a:cs typeface="Arial" panose="020B0604020202020204" pitchFamily="34" charset="0"/>
              </a:rPr>
              <a:t>сбережениями. Под сбережениями следует понимать сумму от десяти тысяч руб. </a:t>
            </a:r>
            <a:r>
              <a:rPr lang="ru-RU" sz="1050" b="1" dirty="0" smtClean="0">
                <a:solidFill>
                  <a:srgbClr val="C00000"/>
                </a:solidFill>
                <a:cs typeface="Arial" panose="020B0604020202020204" pitchFamily="34" charset="0"/>
              </a:rPr>
              <a:t>«</a:t>
            </a:r>
            <a:r>
              <a:rPr lang="ru-RU" sz="1050" b="1" dirty="0" smtClean="0">
                <a:solidFill>
                  <a:srgbClr val="C00000"/>
                </a:solidFill>
              </a:rPr>
              <a:t>Опрос</a:t>
            </a:r>
            <a:r>
              <a:rPr lang="ru-RU" sz="1050" b="1" dirty="0">
                <a:solidFill>
                  <a:srgbClr val="C00000"/>
                </a:solidFill>
              </a:rPr>
              <a:t>: большинство россиян планируют после пандемии откладывать </a:t>
            </a:r>
            <a:r>
              <a:rPr lang="ru-RU" sz="1050" b="1" dirty="0" smtClean="0">
                <a:solidFill>
                  <a:srgbClr val="C00000"/>
                </a:solidFill>
              </a:rPr>
              <a:t>«на </a:t>
            </a:r>
            <a:r>
              <a:rPr lang="ru-RU" sz="1050" b="1" dirty="0">
                <a:solidFill>
                  <a:srgbClr val="C00000"/>
                </a:solidFill>
              </a:rPr>
              <a:t>черный </a:t>
            </a:r>
            <a:r>
              <a:rPr lang="ru-RU" sz="1050" b="1" dirty="0" smtClean="0">
                <a:solidFill>
                  <a:srgbClr val="C00000"/>
                </a:solidFill>
              </a:rPr>
              <a:t>день» </a:t>
            </a:r>
            <a:r>
              <a:rPr lang="en-US" sz="1050" b="1" dirty="0">
                <a:hlinkClick r:id="rId4"/>
              </a:rPr>
              <a:t>https://</a:t>
            </a:r>
            <a:r>
              <a:rPr lang="en-US" sz="1050" b="1" dirty="0" smtClean="0">
                <a:hlinkClick r:id="rId4"/>
              </a:rPr>
              <a:t>tass.ru/ekonomika/8616041</a:t>
            </a:r>
            <a:r>
              <a:rPr lang="ru-RU" sz="1050" b="1" dirty="0" smtClean="0">
                <a:cs typeface="Arial" panose="020B0604020202020204" pitchFamily="34" charset="0"/>
              </a:rPr>
              <a:t>;</a:t>
            </a:r>
            <a:endParaRPr lang="ru-RU" sz="1050" b="1" dirty="0">
              <a:cs typeface="Arial" panose="020B0604020202020204" pitchFamily="34" charset="0"/>
            </a:endParaRPr>
          </a:p>
          <a:p>
            <a:pPr marL="268288" indent="-92075" algn="just">
              <a:buFont typeface="Arial" panose="020B0604020202020204" pitchFamily="34" charset="0"/>
              <a:buChar char="•"/>
            </a:pPr>
            <a:r>
              <a:rPr lang="ru-RU" sz="1050" b="1" dirty="0">
                <a:cs typeface="Arial" panose="020B0604020202020204" pitchFamily="34" charset="0"/>
              </a:rPr>
              <a:t>понимание что такое риск и доходность, их </a:t>
            </a:r>
            <a:r>
              <a:rPr lang="ru-RU" sz="1050" b="1" dirty="0" smtClean="0">
                <a:cs typeface="Arial" panose="020B0604020202020204" pitchFamily="34" charset="0"/>
              </a:rPr>
              <a:t>взаимосвязи. </a:t>
            </a:r>
            <a:r>
              <a:rPr lang="ru-RU" sz="1050" b="1" dirty="0" smtClean="0">
                <a:solidFill>
                  <a:srgbClr val="FF0000"/>
                </a:solidFill>
                <a:cs typeface="Arial" panose="020B0604020202020204" pitchFamily="34" charset="0"/>
              </a:rPr>
              <a:t>Определение </a:t>
            </a:r>
            <a:r>
              <a:rPr lang="ru-RU" sz="1050" b="1" dirty="0">
                <a:solidFill>
                  <a:srgbClr val="FF0000"/>
                </a:solidFill>
                <a:cs typeface="Arial" panose="020B0604020202020204" pitchFamily="34" charset="0"/>
              </a:rPr>
              <a:t>для самого себя профиля риска, создание навыка грамотного выбора финансового института и финансового продукта (инструмента)</a:t>
            </a:r>
            <a:r>
              <a:rPr lang="ru-RU" sz="1050" b="1" dirty="0">
                <a:cs typeface="Arial" panose="020B0604020202020204" pitchFamily="34" charset="0"/>
              </a:rPr>
              <a:t>;</a:t>
            </a:r>
          </a:p>
          <a:p>
            <a:pPr marL="268288" indent="-92075" algn="just">
              <a:buFont typeface="Arial" panose="020B0604020202020204" pitchFamily="34" charset="0"/>
              <a:buChar char="•"/>
            </a:pPr>
            <a:r>
              <a:rPr lang="ru-RU" sz="1050" b="1" dirty="0">
                <a:cs typeface="Arial" panose="020B0604020202020204" pitchFamily="34" charset="0"/>
              </a:rPr>
              <a:t>знание своих </a:t>
            </a:r>
            <a:r>
              <a:rPr lang="ru-RU" sz="1050" b="1" dirty="0" smtClean="0">
                <a:cs typeface="Arial" panose="020B0604020202020204" pitchFamily="34" charset="0"/>
              </a:rPr>
              <a:t>прав, как потребителей финансовых услуг, </a:t>
            </a:r>
            <a:r>
              <a:rPr lang="ru-RU" sz="1050" b="1" dirty="0">
                <a:cs typeface="Arial" panose="020B0604020202020204" pitchFamily="34" charset="0"/>
              </a:rPr>
              <a:t>и способность верно действовать (знать куда обратиться, с чем обратиться и когда) по защите своих прав на финансовых </a:t>
            </a:r>
            <a:r>
              <a:rPr lang="ru-RU" sz="1050" b="1" dirty="0" smtClean="0">
                <a:cs typeface="Arial" panose="020B0604020202020204" pitchFamily="34" charset="0"/>
              </a:rPr>
              <a:t>рынках;</a:t>
            </a:r>
          </a:p>
          <a:p>
            <a:pPr marL="268288" indent="-92075" algn="just">
              <a:buFont typeface="Arial" panose="020B0604020202020204" pitchFamily="34" charset="0"/>
              <a:buChar char="•"/>
            </a:pPr>
            <a:r>
              <a:rPr lang="ru-RU" sz="1050" b="1" dirty="0" smtClean="0">
                <a:cs typeface="Arial" panose="020B0604020202020204" pitchFamily="34" charset="0"/>
              </a:rPr>
              <a:t>понимание </a:t>
            </a:r>
            <a:r>
              <a:rPr lang="ru-RU" sz="1050" b="1" dirty="0">
                <a:cs typeface="Arial" panose="020B0604020202020204" pitchFamily="34" charset="0"/>
              </a:rPr>
              <a:t>принципов защиты информации в информационно-телекоммуникационной сети «Интернет», понимание принципов безопасной работы на ЦИФРОВЫХ финансовых </a:t>
            </a:r>
            <a:r>
              <a:rPr lang="ru-RU" sz="1050" b="1" dirty="0" smtClean="0">
                <a:cs typeface="Arial" panose="020B0604020202020204" pitchFamily="34" charset="0"/>
              </a:rPr>
              <a:t>рынках, понимание основных характеристик финансовых мошенничеств и психологических уловок со стороны финансовых мошенников, понимание, что такое электронная цифровая подпись, биометрия и как с ними работать;</a:t>
            </a:r>
          </a:p>
          <a:p>
            <a:pPr marL="268288" indent="-92075" algn="just">
              <a:buFont typeface="Arial" panose="020B0604020202020204" pitchFamily="34" charset="0"/>
              <a:buChar char="•"/>
            </a:pPr>
            <a:r>
              <a:rPr lang="ru-RU" sz="1050" b="1" dirty="0" smtClean="0">
                <a:ea typeface="Verdana" panose="020B0604030504040204" pitchFamily="34" charset="0"/>
                <a:cs typeface="Verdana" panose="020B0604030504040204" pitchFamily="34" charset="0"/>
              </a:rPr>
              <a:t>«цифровая</a:t>
            </a:r>
            <a:r>
              <a:rPr lang="ru-RU" sz="1050" b="1" dirty="0">
                <a:ea typeface="Verdana" panose="020B0604030504040204" pitchFamily="34" charset="0"/>
                <a:cs typeface="Verdana" panose="020B0604030504040204" pitchFamily="34" charset="0"/>
              </a:rPr>
              <a:t>» </a:t>
            </a:r>
            <a:r>
              <a:rPr lang="ru-RU" sz="1050" b="1" dirty="0" smtClean="0">
                <a:ea typeface="Verdana" panose="020B0604030504040204" pitchFamily="34" charset="0"/>
                <a:cs typeface="Verdana" panose="020B0604030504040204" pitchFamily="34" charset="0"/>
              </a:rPr>
              <a:t>и «информационная» гигиена, умение искать первичные и достоверные источники информации, понимать что такое «</a:t>
            </a:r>
            <a:r>
              <a:rPr lang="ru-RU" sz="1050" b="1" dirty="0" err="1" smtClean="0">
                <a:ea typeface="Verdana" panose="020B0604030504040204" pitchFamily="34" charset="0"/>
                <a:cs typeface="Verdana" panose="020B0604030504040204" pitchFamily="34" charset="0"/>
              </a:rPr>
              <a:t>фейк</a:t>
            </a:r>
            <a:r>
              <a:rPr lang="ru-RU" sz="1050" b="1" dirty="0" smtClean="0">
                <a:ea typeface="Verdana" panose="020B0604030504040204" pitchFamily="34" charset="0"/>
                <a:cs typeface="Verdana" panose="020B0604030504040204" pitchFamily="34" charset="0"/>
              </a:rPr>
              <a:t>», «</a:t>
            </a:r>
            <a:r>
              <a:rPr lang="ru-RU" sz="1050" b="1" dirty="0" err="1" smtClean="0">
                <a:ea typeface="Verdana" panose="020B0604030504040204" pitchFamily="34" charset="0"/>
                <a:cs typeface="Verdana" panose="020B0604030504040204" pitchFamily="34" charset="0"/>
              </a:rPr>
              <a:t>дипфейк</a:t>
            </a:r>
            <a:r>
              <a:rPr lang="ru-RU" sz="1050" b="1" dirty="0" smtClean="0">
                <a:ea typeface="Verdana" panose="020B0604030504040204" pitchFamily="34" charset="0"/>
                <a:cs typeface="Verdana" panose="020B0604030504040204" pitchFamily="34" charset="0"/>
              </a:rPr>
              <a:t>», работать с реальными документами, читать и понимать их перед подписанием, не вестись на рекламу, а  получив информацию из нее потратить умственное усилие на разбор реально предлагаемых услуг. </a:t>
            </a:r>
            <a:r>
              <a:rPr lang="ru-RU" sz="1050" b="1" dirty="0" smtClean="0">
                <a:solidFill>
                  <a:srgbClr val="C00000"/>
                </a:solidFill>
                <a:ea typeface="Verdana" panose="020B0604030504040204" pitchFamily="34" charset="0"/>
                <a:cs typeface="Verdana" panose="020B0604030504040204" pitchFamily="34" charset="0"/>
              </a:rPr>
              <a:t>«</a:t>
            </a:r>
            <a:r>
              <a:rPr lang="ru-RU" sz="1050" b="1" dirty="0" smtClean="0">
                <a:solidFill>
                  <a:srgbClr val="C00000"/>
                </a:solidFill>
              </a:rPr>
              <a:t>Цифровая </a:t>
            </a:r>
            <a:r>
              <a:rPr lang="ru-RU" sz="1050" b="1" dirty="0">
                <a:solidFill>
                  <a:srgbClr val="C00000"/>
                </a:solidFill>
              </a:rPr>
              <a:t>среда и машинное </a:t>
            </a:r>
            <a:r>
              <a:rPr lang="ru-RU" sz="1050" b="1" dirty="0" smtClean="0">
                <a:solidFill>
                  <a:srgbClr val="C00000"/>
                </a:solidFill>
              </a:rPr>
              <a:t>обучение» </a:t>
            </a:r>
            <a:r>
              <a:rPr lang="ru-RU" sz="1050" b="1" u="sng" dirty="0">
                <a:solidFill>
                  <a:srgbClr val="C00000"/>
                </a:solidFill>
                <a:hlinkClick r:id="rId5"/>
              </a:rPr>
              <a:t>https://www.youtube.com/watch?app=desktop&amp;v=94d_-dKTjiE</a:t>
            </a:r>
            <a:r>
              <a:rPr lang="ru-RU" sz="1050" dirty="0"/>
              <a:t> </a:t>
            </a:r>
            <a:r>
              <a:rPr lang="ru-RU" sz="1050" b="1" i="1" dirty="0">
                <a:solidFill>
                  <a:srgbClr val="00B050"/>
                </a:solidFill>
              </a:rPr>
              <a:t>Комментарий МФЦ:</a:t>
            </a:r>
            <a:r>
              <a:rPr lang="ru-RU" sz="1050" b="1" dirty="0">
                <a:solidFill>
                  <a:srgbClr val="00B050"/>
                </a:solidFill>
              </a:rPr>
              <a:t> в/лекция для всех учителей, простым языком о сложном. Поможет понимать то, о чем так увлеченно и поверхностно рассуждают дети </a:t>
            </a:r>
            <a:r>
              <a:rPr lang="ru-RU" sz="1050" b="1" dirty="0" smtClean="0">
                <a:solidFill>
                  <a:srgbClr val="00B050"/>
                </a:solidFill>
              </a:rPr>
              <a:t>часто.</a:t>
            </a:r>
            <a:endParaRPr lang="ru-RU" sz="1050" b="1" dirty="0" smtClean="0">
              <a:solidFill>
                <a:srgbClr val="00B050"/>
              </a:solidFill>
              <a:ea typeface="Verdana" panose="020B0604030504040204" pitchFamily="34" charset="0"/>
              <a:cs typeface="Verdana" panose="020B0604030504040204" pitchFamily="34" charset="0"/>
            </a:endParaRPr>
          </a:p>
          <a:p>
            <a:pPr marL="268288" indent="-92075" algn="just">
              <a:buFont typeface="Arial" panose="020B0604020202020204" pitchFamily="34" charset="0"/>
              <a:buChar char="•"/>
            </a:pPr>
            <a:r>
              <a:rPr lang="ru-RU" sz="1050" b="1" dirty="0">
                <a:solidFill>
                  <a:srgbClr val="FF0000"/>
                </a:solidFill>
                <a:ea typeface="Verdana" panose="020B0604030504040204" pitchFamily="34" charset="0"/>
                <a:cs typeface="Verdana" panose="020B0604030504040204" pitchFamily="34" charset="0"/>
              </a:rPr>
              <a:t>у</a:t>
            </a:r>
            <a:r>
              <a:rPr lang="ru-RU" sz="1050" b="1" dirty="0" smtClean="0">
                <a:solidFill>
                  <a:srgbClr val="FF0000"/>
                </a:solidFill>
                <a:ea typeface="Verdana" panose="020B0604030504040204" pitchFamily="34" charset="0"/>
                <a:cs typeface="Verdana" panose="020B0604030504040204" pitchFamily="34" charset="0"/>
              </a:rPr>
              <a:t>мение и желание трудиться на благо не только себя, но и ближних, умение помогать ближнему своему (и это не только родственники), а не только себе любимому, развитие умения самоограничения и, если хотите, аскетизма в наш перенасыщенный информацией, товарами и услугами потребительский век, а не культ «халявы» и отдыха, а там «трава не расти» дальше.</a:t>
            </a:r>
            <a:endParaRPr lang="ru-RU" sz="1050" b="1" dirty="0" smtClean="0">
              <a:solidFill>
                <a:srgbClr val="FF0000"/>
              </a:solidFill>
              <a:cs typeface="Arial" panose="020B0604020202020204" pitchFamily="34" charset="0"/>
            </a:endParaRPr>
          </a:p>
          <a:p>
            <a:endParaRPr lang="ru-RU" sz="1200" u="sng" dirty="0"/>
          </a:p>
        </p:txBody>
      </p:sp>
      <p:sp>
        <p:nvSpPr>
          <p:cNvPr id="4" name="Номер слайда 3"/>
          <p:cNvSpPr>
            <a:spLocks noGrp="1"/>
          </p:cNvSpPr>
          <p:nvPr>
            <p:ph type="sldNum" sz="quarter" idx="2"/>
          </p:nvPr>
        </p:nvSpPr>
        <p:spPr>
          <a:xfrm>
            <a:off x="11736197" y="6518427"/>
            <a:ext cx="226503" cy="141358"/>
          </a:xfrm>
        </p:spPr>
        <p:txBody>
          <a:bodyPr/>
          <a:lstStyle/>
          <a:p>
            <a:fld id="{86CB4B4D-7CA3-9044-876B-883B54F8677D}" type="slidenum">
              <a:rPr lang="ru-RU" smtClean="0"/>
              <a:t>3</a:t>
            </a:fld>
            <a:endParaRPr lang="ru-RU" dirty="0"/>
          </a:p>
        </p:txBody>
      </p:sp>
      <p:sp>
        <p:nvSpPr>
          <p:cNvPr id="5" name="Заголовок 1"/>
          <p:cNvSpPr txBox="1">
            <a:spLocks/>
          </p:cNvSpPr>
          <p:nvPr/>
        </p:nvSpPr>
        <p:spPr>
          <a:xfrm>
            <a:off x="120111" y="0"/>
            <a:ext cx="5441790" cy="360815"/>
          </a:xfrm>
          <a:prstGeom prst="rect">
            <a:avLst/>
          </a:prstGeom>
        </p:spPr>
        <p:txBody>
          <a:bodyPr>
            <a:noAutofit/>
          </a:bodyPr>
          <a:lstStyle>
            <a:lvl1pPr marL="0" marR="0" indent="0" algn="l" defTabSz="804473" latinLnBrk="0">
              <a:lnSpc>
                <a:spcPct val="90000"/>
              </a:lnSpc>
              <a:spcBef>
                <a:spcPts val="0"/>
              </a:spcBef>
              <a:spcAft>
                <a:spcPts val="0"/>
              </a:spcAft>
              <a:buClrTx/>
              <a:buSzTx/>
              <a:buFontTx/>
              <a:buNone/>
              <a:tabLst/>
              <a:defRPr sz="3900" b="0" i="0" u="none" strike="noStrike" cap="none" spc="0" baseline="0">
                <a:ln>
                  <a:noFill/>
                </a:ln>
                <a:solidFill>
                  <a:srgbClr val="000000"/>
                </a:solidFill>
                <a:uFillTx/>
                <a:latin typeface="Gilroy-Light"/>
                <a:ea typeface="Gilroy-Light"/>
                <a:cs typeface="Gilroy-Light"/>
                <a:sym typeface="Gilroy-Light"/>
              </a:defRPr>
            </a:lvl1pPr>
            <a:lvl2pPr marL="0" marR="0" indent="0" algn="l" defTabSz="804473" latinLnBrk="0">
              <a:lnSpc>
                <a:spcPct val="90000"/>
              </a:lnSpc>
              <a:spcBef>
                <a:spcPts val="0"/>
              </a:spcBef>
              <a:spcAft>
                <a:spcPts val="0"/>
              </a:spcAft>
              <a:buClrTx/>
              <a:buSzTx/>
              <a:buFontTx/>
              <a:buNone/>
              <a:tabLst/>
              <a:defRPr sz="3900" b="0" i="0" u="none" strike="noStrike" cap="none" spc="0" baseline="0">
                <a:ln>
                  <a:noFill/>
                </a:ln>
                <a:solidFill>
                  <a:srgbClr val="000000"/>
                </a:solidFill>
                <a:uFillTx/>
                <a:latin typeface="Gilroy-Light"/>
                <a:ea typeface="Gilroy-Light"/>
                <a:cs typeface="Gilroy-Light"/>
                <a:sym typeface="Gilroy-Light"/>
              </a:defRPr>
            </a:lvl2pPr>
            <a:lvl3pPr marL="0" marR="0" indent="0" algn="l" defTabSz="804473" latinLnBrk="0">
              <a:lnSpc>
                <a:spcPct val="90000"/>
              </a:lnSpc>
              <a:spcBef>
                <a:spcPts val="0"/>
              </a:spcBef>
              <a:spcAft>
                <a:spcPts val="0"/>
              </a:spcAft>
              <a:buClrTx/>
              <a:buSzTx/>
              <a:buFontTx/>
              <a:buNone/>
              <a:tabLst/>
              <a:defRPr sz="3900" b="0" i="0" u="none" strike="noStrike" cap="none" spc="0" baseline="0">
                <a:ln>
                  <a:noFill/>
                </a:ln>
                <a:solidFill>
                  <a:srgbClr val="000000"/>
                </a:solidFill>
                <a:uFillTx/>
                <a:latin typeface="Gilroy-Light"/>
                <a:ea typeface="Gilroy-Light"/>
                <a:cs typeface="Gilroy-Light"/>
                <a:sym typeface="Gilroy-Light"/>
              </a:defRPr>
            </a:lvl3pPr>
            <a:lvl4pPr marL="0" marR="0" indent="0" algn="l" defTabSz="804473" latinLnBrk="0">
              <a:lnSpc>
                <a:spcPct val="90000"/>
              </a:lnSpc>
              <a:spcBef>
                <a:spcPts val="0"/>
              </a:spcBef>
              <a:spcAft>
                <a:spcPts val="0"/>
              </a:spcAft>
              <a:buClrTx/>
              <a:buSzTx/>
              <a:buFontTx/>
              <a:buNone/>
              <a:tabLst/>
              <a:defRPr sz="3900" b="0" i="0" u="none" strike="noStrike" cap="none" spc="0" baseline="0">
                <a:ln>
                  <a:noFill/>
                </a:ln>
                <a:solidFill>
                  <a:srgbClr val="000000"/>
                </a:solidFill>
                <a:uFillTx/>
                <a:latin typeface="Gilroy-Light"/>
                <a:ea typeface="Gilroy-Light"/>
                <a:cs typeface="Gilroy-Light"/>
                <a:sym typeface="Gilroy-Light"/>
              </a:defRPr>
            </a:lvl4pPr>
            <a:lvl5pPr marL="0" marR="0" indent="0" algn="l" defTabSz="804473" latinLnBrk="0">
              <a:lnSpc>
                <a:spcPct val="90000"/>
              </a:lnSpc>
              <a:spcBef>
                <a:spcPts val="0"/>
              </a:spcBef>
              <a:spcAft>
                <a:spcPts val="0"/>
              </a:spcAft>
              <a:buClrTx/>
              <a:buSzTx/>
              <a:buFontTx/>
              <a:buNone/>
              <a:tabLst/>
              <a:defRPr sz="3900" b="0" i="0" u="none" strike="noStrike" cap="none" spc="0" baseline="0">
                <a:ln>
                  <a:noFill/>
                </a:ln>
                <a:solidFill>
                  <a:srgbClr val="000000"/>
                </a:solidFill>
                <a:uFillTx/>
                <a:latin typeface="Gilroy-Light"/>
                <a:ea typeface="Gilroy-Light"/>
                <a:cs typeface="Gilroy-Light"/>
                <a:sym typeface="Gilroy-Light"/>
              </a:defRPr>
            </a:lvl5pPr>
            <a:lvl6pPr marL="0" marR="0" indent="0" algn="l" defTabSz="804473" latinLnBrk="0">
              <a:lnSpc>
                <a:spcPct val="90000"/>
              </a:lnSpc>
              <a:spcBef>
                <a:spcPts val="0"/>
              </a:spcBef>
              <a:spcAft>
                <a:spcPts val="0"/>
              </a:spcAft>
              <a:buClrTx/>
              <a:buSzTx/>
              <a:buFontTx/>
              <a:buNone/>
              <a:tabLst/>
              <a:defRPr sz="3900" b="0" i="0" u="none" strike="noStrike" cap="none" spc="0" baseline="0">
                <a:ln>
                  <a:noFill/>
                </a:ln>
                <a:solidFill>
                  <a:srgbClr val="000000"/>
                </a:solidFill>
                <a:uFillTx/>
                <a:latin typeface="Gilroy-Light"/>
                <a:ea typeface="Gilroy-Light"/>
                <a:cs typeface="Gilroy-Light"/>
                <a:sym typeface="Gilroy-Light"/>
              </a:defRPr>
            </a:lvl6pPr>
            <a:lvl7pPr marL="0" marR="0" indent="0" algn="l" defTabSz="804473" latinLnBrk="0">
              <a:lnSpc>
                <a:spcPct val="90000"/>
              </a:lnSpc>
              <a:spcBef>
                <a:spcPts val="0"/>
              </a:spcBef>
              <a:spcAft>
                <a:spcPts val="0"/>
              </a:spcAft>
              <a:buClrTx/>
              <a:buSzTx/>
              <a:buFontTx/>
              <a:buNone/>
              <a:tabLst/>
              <a:defRPr sz="3900" b="0" i="0" u="none" strike="noStrike" cap="none" spc="0" baseline="0">
                <a:ln>
                  <a:noFill/>
                </a:ln>
                <a:solidFill>
                  <a:srgbClr val="000000"/>
                </a:solidFill>
                <a:uFillTx/>
                <a:latin typeface="Gilroy-Light"/>
                <a:ea typeface="Gilroy-Light"/>
                <a:cs typeface="Gilroy-Light"/>
                <a:sym typeface="Gilroy-Light"/>
              </a:defRPr>
            </a:lvl7pPr>
            <a:lvl8pPr marL="0" marR="0" indent="0" algn="l" defTabSz="804473" latinLnBrk="0">
              <a:lnSpc>
                <a:spcPct val="90000"/>
              </a:lnSpc>
              <a:spcBef>
                <a:spcPts val="0"/>
              </a:spcBef>
              <a:spcAft>
                <a:spcPts val="0"/>
              </a:spcAft>
              <a:buClrTx/>
              <a:buSzTx/>
              <a:buFontTx/>
              <a:buNone/>
              <a:tabLst/>
              <a:defRPr sz="3900" b="0" i="0" u="none" strike="noStrike" cap="none" spc="0" baseline="0">
                <a:ln>
                  <a:noFill/>
                </a:ln>
                <a:solidFill>
                  <a:srgbClr val="000000"/>
                </a:solidFill>
                <a:uFillTx/>
                <a:latin typeface="Gilroy-Light"/>
                <a:ea typeface="Gilroy-Light"/>
                <a:cs typeface="Gilroy-Light"/>
                <a:sym typeface="Gilroy-Light"/>
              </a:defRPr>
            </a:lvl8pPr>
            <a:lvl9pPr marL="0" marR="0" indent="0" algn="l" defTabSz="804473" latinLnBrk="0">
              <a:lnSpc>
                <a:spcPct val="90000"/>
              </a:lnSpc>
              <a:spcBef>
                <a:spcPts val="0"/>
              </a:spcBef>
              <a:spcAft>
                <a:spcPts val="0"/>
              </a:spcAft>
              <a:buClrTx/>
              <a:buSzTx/>
              <a:buFontTx/>
              <a:buNone/>
              <a:tabLst/>
              <a:defRPr sz="3900" b="0" i="0" u="none" strike="noStrike" cap="none" spc="0" baseline="0">
                <a:ln>
                  <a:noFill/>
                </a:ln>
                <a:solidFill>
                  <a:srgbClr val="000000"/>
                </a:solidFill>
                <a:uFillTx/>
                <a:latin typeface="Gilroy-Light"/>
                <a:ea typeface="Gilroy-Light"/>
                <a:cs typeface="Gilroy-Light"/>
                <a:sym typeface="Gilroy-Light"/>
              </a:defRPr>
            </a:lvl9pPr>
          </a:lstStyle>
          <a:p>
            <a:pPr hangingPunct="1"/>
            <a:r>
              <a:rPr lang="ru-RU" sz="1500" b="1" dirty="0" smtClean="0">
                <a:solidFill>
                  <a:srgbClr val="C00000"/>
                </a:solidFill>
                <a:latin typeface="+mj-lt"/>
                <a:cs typeface="Arial" panose="020B0604020202020204" pitchFamily="34" charset="0"/>
              </a:rPr>
              <a:t>Вызовы молодому поколению России в ближайшие годы в финансовой и экономической сфере</a:t>
            </a:r>
          </a:p>
        </p:txBody>
      </p:sp>
      <p:sp>
        <p:nvSpPr>
          <p:cNvPr id="3" name="Прямоугольник 2"/>
          <p:cNvSpPr/>
          <p:nvPr/>
        </p:nvSpPr>
        <p:spPr>
          <a:xfrm>
            <a:off x="6048461" y="16778"/>
            <a:ext cx="5687736" cy="600164"/>
          </a:xfrm>
          <a:prstGeom prst="rect">
            <a:avLst/>
          </a:prstGeom>
        </p:spPr>
        <p:txBody>
          <a:bodyPr wrap="square">
            <a:spAutoFit/>
          </a:bodyPr>
          <a:lstStyle/>
          <a:p>
            <a:pPr algn="l"/>
            <a:r>
              <a:rPr lang="ru-RU" sz="1100" b="1" dirty="0">
                <a:solidFill>
                  <a:srgbClr val="FF0000"/>
                </a:solidFill>
              </a:rPr>
              <a:t>Эксперт назвал сроки начала новой климатической </a:t>
            </a:r>
            <a:r>
              <a:rPr lang="ru-RU" sz="1100" b="1" dirty="0" smtClean="0">
                <a:solidFill>
                  <a:srgbClr val="FF0000"/>
                </a:solidFill>
              </a:rPr>
              <a:t>эпохи</a:t>
            </a:r>
          </a:p>
          <a:p>
            <a:pPr algn="l"/>
            <a:r>
              <a:rPr lang="en-US" sz="1100" b="1" dirty="0">
                <a:hlinkClick r:id="rId6"/>
              </a:rPr>
              <a:t>https://</a:t>
            </a:r>
            <a:r>
              <a:rPr lang="en-US" sz="1100" b="1" dirty="0" smtClean="0">
                <a:hlinkClick r:id="rId6"/>
              </a:rPr>
              <a:t>iz.ru/1206578/2021-08-12/ekspert-nazval-sroki-nachala-novoi-klimaticheskoi-epokhi</a:t>
            </a:r>
            <a:r>
              <a:rPr lang="ru-RU" sz="1100" b="1" dirty="0" smtClean="0"/>
              <a:t/>
            </a:r>
            <a:br>
              <a:rPr lang="ru-RU" sz="1100" b="1" dirty="0" smtClean="0"/>
            </a:br>
            <a:r>
              <a:rPr lang="ru-RU" sz="1100" b="1" dirty="0" smtClean="0">
                <a:solidFill>
                  <a:srgbClr val="FF0000"/>
                </a:solidFill>
              </a:rPr>
              <a:t>А с ними и войны за воду: юг против севера</a:t>
            </a:r>
            <a:endParaRPr lang="ru-RU" sz="1100" b="1" dirty="0">
              <a:solidFill>
                <a:srgbClr val="FF0000"/>
              </a:solidFill>
            </a:endParaRPr>
          </a:p>
        </p:txBody>
      </p:sp>
    </p:spTree>
    <p:extLst>
      <p:ext uri="{BB962C8B-B14F-4D97-AF65-F5344CB8AC3E}">
        <p14:creationId xmlns:p14="http://schemas.microsoft.com/office/powerpoint/2010/main" val="60078049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446" y="14437"/>
            <a:ext cx="11560029" cy="747383"/>
          </a:xfrm>
        </p:spPr>
        <p:txBody>
          <a:bodyPr>
            <a:normAutofit/>
          </a:bodyPr>
          <a:lstStyle/>
          <a:p>
            <a:pPr algn="l"/>
            <a:r>
              <a:rPr lang="ru-RU" sz="1400" b="1" dirty="0" smtClean="0">
                <a:solidFill>
                  <a:schemeClr val="accent5">
                    <a:lumMod val="75000"/>
                  </a:schemeClr>
                </a:solidFill>
              </a:rPr>
              <a:t>Мошенничество </a:t>
            </a:r>
            <a:r>
              <a:rPr lang="ru-RU" sz="1400" b="1" dirty="0">
                <a:solidFill>
                  <a:schemeClr val="accent5">
                    <a:lumMod val="75000"/>
                  </a:schemeClr>
                </a:solidFill>
              </a:rPr>
              <a:t>во время </a:t>
            </a:r>
            <a:r>
              <a:rPr lang="ru-RU" sz="1400" b="1" dirty="0" smtClean="0">
                <a:solidFill>
                  <a:schemeClr val="accent5">
                    <a:lumMod val="75000"/>
                  </a:schemeClr>
                </a:solidFill>
              </a:rPr>
              <a:t>звонков, смс-сообщений</a:t>
            </a:r>
            <a:br>
              <a:rPr lang="ru-RU" sz="1400" b="1" dirty="0" smtClean="0">
                <a:solidFill>
                  <a:schemeClr val="accent5">
                    <a:lumMod val="75000"/>
                  </a:schemeClr>
                </a:solidFill>
              </a:rPr>
            </a:br>
            <a:endParaRPr lang="ru-RU" sz="1400" dirty="0"/>
          </a:p>
        </p:txBody>
      </p:sp>
      <p:sp>
        <p:nvSpPr>
          <p:cNvPr id="3" name="Номер слайда 2"/>
          <p:cNvSpPr>
            <a:spLocks noGrp="1"/>
          </p:cNvSpPr>
          <p:nvPr>
            <p:ph type="sldNum" sz="quarter" idx="12"/>
          </p:nvPr>
        </p:nvSpPr>
        <p:spPr>
          <a:xfrm>
            <a:off x="11423342" y="6486326"/>
            <a:ext cx="529847" cy="365125"/>
          </a:xfrm>
        </p:spPr>
        <p:txBody>
          <a:bodyPr/>
          <a:lstStyle/>
          <a:p>
            <a:fld id="{D2262854-76B3-4C12-B0EA-DC0BF3BEA880}" type="slidenum">
              <a:rPr lang="ru-RU" smtClean="0">
                <a:solidFill>
                  <a:schemeClr val="tx1"/>
                </a:solidFill>
              </a:rPr>
              <a:pPr/>
              <a:t>30</a:t>
            </a:fld>
            <a:endParaRPr lang="ru-RU" dirty="0">
              <a:solidFill>
                <a:schemeClr val="tx1"/>
              </a:solidFill>
            </a:endParaRPr>
          </a:p>
        </p:txBody>
      </p:sp>
      <p:sp>
        <p:nvSpPr>
          <p:cNvPr id="8" name="Овал 7"/>
          <p:cNvSpPr/>
          <p:nvPr/>
        </p:nvSpPr>
        <p:spPr>
          <a:xfrm>
            <a:off x="6895378" y="15136"/>
            <a:ext cx="2302592" cy="701583"/>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square" lIns="33690" tIns="33690" rIns="33690" bIns="33690" numCol="1" spcCol="38100" rtlCol="0" anchor="ctr">
            <a:spAutoFit/>
          </a:bodyPr>
          <a:lstStyle/>
          <a:p>
            <a:pPr algn="ctr" defTabSz="410751" hangingPunct="0"/>
            <a:r>
              <a:rPr lang="ru-RU" sz="1400" b="1" dirty="0">
                <a:solidFill>
                  <a:schemeClr val="tx1"/>
                </a:solidFill>
                <a:sym typeface="Verdana"/>
              </a:rPr>
              <a:t>Бич сегодняшних дней</a:t>
            </a:r>
          </a:p>
        </p:txBody>
      </p:sp>
      <p:pic>
        <p:nvPicPr>
          <p:cNvPr id="4" name="Рисунок 3"/>
          <p:cNvPicPr>
            <a:picLocks noChangeAspect="1"/>
          </p:cNvPicPr>
          <p:nvPr/>
        </p:nvPicPr>
        <p:blipFill>
          <a:blip r:embed="rId2"/>
          <a:stretch>
            <a:fillRect/>
          </a:stretch>
        </p:blipFill>
        <p:spPr>
          <a:xfrm>
            <a:off x="9314064" y="45161"/>
            <a:ext cx="2709025" cy="1174254"/>
          </a:xfrm>
          <a:prstGeom prst="rect">
            <a:avLst/>
          </a:prstGeom>
        </p:spPr>
        <p:style>
          <a:lnRef idx="2">
            <a:schemeClr val="accent6"/>
          </a:lnRef>
          <a:fillRef idx="1">
            <a:schemeClr val="lt1"/>
          </a:fillRef>
          <a:effectRef idx="0">
            <a:schemeClr val="accent6"/>
          </a:effectRef>
          <a:fontRef idx="minor">
            <a:schemeClr val="dk1"/>
          </a:fontRef>
        </p:style>
      </p:pic>
      <p:sp>
        <p:nvSpPr>
          <p:cNvPr id="10" name="Прямоугольник 9"/>
          <p:cNvSpPr/>
          <p:nvPr/>
        </p:nvSpPr>
        <p:spPr>
          <a:xfrm>
            <a:off x="117445" y="761820"/>
            <a:ext cx="9080525" cy="316240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1050" b="1" dirty="0">
                <a:solidFill>
                  <a:srgbClr val="C00000"/>
                </a:solidFill>
              </a:rPr>
              <a:t>Пандемия звонков с неизвестных номеров: как устроен «бизнес» дистанционных </a:t>
            </a:r>
            <a:r>
              <a:rPr lang="ru-RU" sz="1050" b="1" dirty="0" smtClean="0">
                <a:solidFill>
                  <a:srgbClr val="C00000"/>
                </a:solidFill>
              </a:rPr>
              <a:t>мошенников </a:t>
            </a:r>
            <a:r>
              <a:rPr lang="en-US" sz="1050" b="1" dirty="0" smtClean="0">
                <a:hlinkClick r:id="rId3"/>
              </a:rPr>
              <a:t>https</a:t>
            </a:r>
            <a:r>
              <a:rPr lang="en-US" sz="1050" b="1" dirty="0">
                <a:hlinkClick r:id="rId3"/>
              </a:rPr>
              <a:t>://www.business-gazeta.ru/article/488397</a:t>
            </a:r>
            <a:endParaRPr lang="ru-RU" sz="1050" b="1" dirty="0"/>
          </a:p>
          <a:p>
            <a:pPr algn="just"/>
            <a:r>
              <a:rPr lang="ru-RU" sz="1050" b="1" dirty="0">
                <a:solidFill>
                  <a:srgbClr val="C00000"/>
                </a:solidFill>
              </a:rPr>
              <a:t>Звонят с номера банка и просят предоставить конфиденциальные данные. Что </a:t>
            </a:r>
            <a:r>
              <a:rPr lang="ru-RU" sz="1050" b="1" dirty="0" smtClean="0">
                <a:solidFill>
                  <a:srgbClr val="C00000"/>
                </a:solidFill>
              </a:rPr>
              <a:t>делать? </a:t>
            </a:r>
            <a:r>
              <a:rPr lang="en-US" sz="1050" b="1" dirty="0" smtClean="0">
                <a:hlinkClick r:id="rId4"/>
              </a:rPr>
              <a:t>https</a:t>
            </a:r>
            <a:r>
              <a:rPr lang="en-US" sz="1050" b="1" dirty="0">
                <a:hlinkClick r:id="rId4"/>
              </a:rPr>
              <a:t>://fincult.info/article/zvonyat-s-nomera-banka-i-prosyat-predostavit-konfidentsialnye-dannye-chto-delat/</a:t>
            </a:r>
            <a:endParaRPr lang="ru-RU" sz="1050" b="1" dirty="0"/>
          </a:p>
          <a:p>
            <a:pPr algn="just"/>
            <a:r>
              <a:rPr lang="ru-RU" sz="1050" b="1" dirty="0" smtClean="0">
                <a:solidFill>
                  <a:srgbClr val="C00000"/>
                </a:solidFill>
              </a:rPr>
              <a:t>Ложь</a:t>
            </a:r>
            <a:r>
              <a:rPr lang="ru-RU" sz="1050" b="1" dirty="0">
                <a:solidFill>
                  <a:srgbClr val="C00000"/>
                </a:solidFill>
              </a:rPr>
              <a:t>, похожая на правду: новый способ развода на деньги с банковской </a:t>
            </a:r>
            <a:r>
              <a:rPr lang="ru-RU" sz="1050" b="1" dirty="0" smtClean="0">
                <a:solidFill>
                  <a:srgbClr val="C00000"/>
                </a:solidFill>
              </a:rPr>
              <a:t>карты </a:t>
            </a:r>
            <a:r>
              <a:rPr lang="en-US" sz="1050" b="1" dirty="0" smtClean="0">
                <a:solidFill>
                  <a:srgbClr val="076A53"/>
                </a:solidFill>
                <a:hlinkClick r:id="rId5"/>
              </a:rPr>
              <a:t>https</a:t>
            </a:r>
            <a:r>
              <a:rPr lang="en-US" sz="1050" b="1" dirty="0">
                <a:solidFill>
                  <a:srgbClr val="076A53"/>
                </a:solidFill>
                <a:hlinkClick r:id="rId5"/>
              </a:rPr>
              <a:t>://</a:t>
            </a:r>
            <a:r>
              <a:rPr lang="en-US" sz="1050" b="1" dirty="0" smtClean="0">
                <a:solidFill>
                  <a:srgbClr val="076A53"/>
                </a:solidFill>
                <a:hlinkClick r:id="rId5"/>
              </a:rPr>
              <a:t>dave-aka-doc.livejournal.com/700003.html</a:t>
            </a:r>
            <a:endParaRPr lang="ru-RU" sz="1050" b="1" dirty="0" smtClean="0">
              <a:solidFill>
                <a:srgbClr val="076A53"/>
              </a:solidFill>
            </a:endParaRPr>
          </a:p>
          <a:p>
            <a:pPr algn="just"/>
            <a:r>
              <a:rPr lang="ru-RU" sz="1050" b="1" dirty="0" smtClean="0">
                <a:solidFill>
                  <a:srgbClr val="C00000"/>
                </a:solidFill>
              </a:rPr>
              <a:t>С </a:t>
            </a:r>
            <a:r>
              <a:rPr lang="ru-RU" sz="1050" b="1" dirty="0">
                <a:solidFill>
                  <a:srgbClr val="C00000"/>
                </a:solidFill>
              </a:rPr>
              <a:t>новым ходом: мошенники нашли еще один способ хищения денег со счетов. Обновленный сценарий общения с потенциальными жертвами оказался опаснее всех использовавшихся </a:t>
            </a:r>
            <a:r>
              <a:rPr lang="ru-RU" sz="1050" b="1" dirty="0" smtClean="0">
                <a:solidFill>
                  <a:srgbClr val="C00000"/>
                </a:solidFill>
              </a:rPr>
              <a:t>ранее</a:t>
            </a:r>
            <a:r>
              <a:rPr lang="ru-RU" sz="1050" b="1" dirty="0">
                <a:solidFill>
                  <a:srgbClr val="C00000"/>
                </a:solidFill>
              </a:rPr>
              <a:t> </a:t>
            </a:r>
            <a:r>
              <a:rPr lang="en-US" sz="1050" b="1" dirty="0" smtClean="0">
                <a:hlinkClick r:id="rId6"/>
              </a:rPr>
              <a:t>https</a:t>
            </a:r>
            <a:r>
              <a:rPr lang="en-US" sz="1050" b="1" dirty="0">
                <a:hlinkClick r:id="rId6"/>
              </a:rPr>
              <a:t>://news.mail.ru/society/40519907/?</a:t>
            </a:r>
            <a:r>
              <a:rPr lang="en-US" sz="1050" b="1" dirty="0" smtClean="0">
                <a:hlinkClick r:id="rId6"/>
              </a:rPr>
              <a:t>frommail=1</a:t>
            </a:r>
            <a:endParaRPr lang="ru-RU" sz="1050" b="1" dirty="0" smtClean="0"/>
          </a:p>
          <a:p>
            <a:pPr algn="just" fontAlgn="ctr"/>
            <a:r>
              <a:rPr lang="ru-RU" sz="1050" b="1" dirty="0" smtClean="0">
                <a:solidFill>
                  <a:srgbClr val="C00000"/>
                </a:solidFill>
              </a:rPr>
              <a:t>Банк </a:t>
            </a:r>
            <a:r>
              <a:rPr lang="ru-RU" sz="1050" b="1" dirty="0">
                <a:solidFill>
                  <a:srgbClr val="C00000"/>
                </a:solidFill>
              </a:rPr>
              <a:t>России предупреждает о новой схеме телефонного </a:t>
            </a:r>
            <a:r>
              <a:rPr lang="ru-RU" sz="1050" b="1" dirty="0" smtClean="0">
                <a:solidFill>
                  <a:srgbClr val="C00000"/>
                </a:solidFill>
              </a:rPr>
              <a:t>мошенничества </a:t>
            </a:r>
            <a:r>
              <a:rPr lang="en-US" sz="1050" b="1" dirty="0" smtClean="0">
                <a:solidFill>
                  <a:srgbClr val="262626"/>
                </a:solidFill>
                <a:hlinkClick r:id="rId7"/>
              </a:rPr>
              <a:t>https</a:t>
            </a:r>
            <a:r>
              <a:rPr lang="en-US" sz="1050" b="1" dirty="0">
                <a:solidFill>
                  <a:srgbClr val="262626"/>
                </a:solidFill>
                <a:hlinkClick r:id="rId7"/>
              </a:rPr>
              <a:t>://cbr.ru/press/event/?</a:t>
            </a:r>
            <a:r>
              <a:rPr lang="en-US" sz="1050" b="1" dirty="0" smtClean="0">
                <a:solidFill>
                  <a:srgbClr val="262626"/>
                </a:solidFill>
                <a:hlinkClick r:id="rId7"/>
              </a:rPr>
              <a:t>id=9498</a:t>
            </a:r>
            <a:endParaRPr lang="ru-RU" sz="1050" b="1" dirty="0"/>
          </a:p>
          <a:p>
            <a:pPr algn="just"/>
            <a:r>
              <a:rPr lang="ru-RU" sz="1050" b="1" dirty="0" smtClean="0">
                <a:solidFill>
                  <a:srgbClr val="C00000"/>
                </a:solidFill>
              </a:rPr>
              <a:t>Популярность </a:t>
            </a:r>
            <a:r>
              <a:rPr lang="ru-RU" sz="1050" b="1" dirty="0">
                <a:solidFill>
                  <a:srgbClr val="C00000"/>
                </a:solidFill>
              </a:rPr>
              <a:t>набирает схема мошенников, при которой они звонят своим жертвам и предлагают оформить вклад под высокий процент, присылая ссылку на поддельный сайт </a:t>
            </a:r>
            <a:r>
              <a:rPr lang="ru-RU" sz="1050" b="1" dirty="0" smtClean="0">
                <a:solidFill>
                  <a:srgbClr val="C00000"/>
                </a:solidFill>
              </a:rPr>
              <a:t>банка</a:t>
            </a:r>
            <a:r>
              <a:rPr lang="ru-RU" sz="1050" b="1" dirty="0">
                <a:solidFill>
                  <a:srgbClr val="C00000"/>
                </a:solidFill>
              </a:rPr>
              <a:t> </a:t>
            </a:r>
            <a:r>
              <a:rPr lang="en-US" sz="1050" b="1" dirty="0" smtClean="0">
                <a:hlinkClick r:id="rId8"/>
              </a:rPr>
              <a:t>https</a:t>
            </a:r>
            <a:r>
              <a:rPr lang="en-US" sz="1050" b="1" dirty="0">
                <a:hlinkClick r:id="rId8"/>
              </a:rPr>
              <a:t>://</a:t>
            </a:r>
            <a:r>
              <a:rPr lang="en-US" sz="1050" b="1" dirty="0" smtClean="0">
                <a:hlinkClick r:id="rId8"/>
              </a:rPr>
              <a:t>rg.ru/2021/04/19/reg-cfo/prokuratura-predupredila-o-novyh-sposobah-kibermoshennichestva.html</a:t>
            </a:r>
            <a:endParaRPr lang="ru-RU" sz="1050" b="1" dirty="0"/>
          </a:p>
          <a:p>
            <a:pPr algn="just"/>
            <a:r>
              <a:rPr lang="ru-RU" sz="1050" b="1" dirty="0" smtClean="0">
                <a:solidFill>
                  <a:srgbClr val="00B050"/>
                </a:solidFill>
              </a:rPr>
              <a:t>Варианты телефонного мошенничества (обобщение)</a:t>
            </a:r>
            <a:r>
              <a:rPr lang="ru-RU" sz="1050" b="1" dirty="0">
                <a:solidFill>
                  <a:srgbClr val="00B050"/>
                </a:solidFill>
              </a:rPr>
              <a:t> </a:t>
            </a:r>
            <a:r>
              <a:rPr lang="en-US" sz="1050" b="1" dirty="0" smtClean="0">
                <a:hlinkClick r:id="rId9"/>
              </a:rPr>
              <a:t>https</a:t>
            </a:r>
            <a:r>
              <a:rPr lang="en-US" sz="1050" b="1" dirty="0">
                <a:hlinkClick r:id="rId9"/>
              </a:rPr>
              <a:t>://</a:t>
            </a:r>
            <a:r>
              <a:rPr lang="en-US" sz="1050" b="1" dirty="0" smtClean="0">
                <a:hlinkClick r:id="rId9"/>
              </a:rPr>
              <a:t>73.</a:t>
            </a:r>
            <a:r>
              <a:rPr lang="ru-RU" sz="1050" b="1" dirty="0" err="1" smtClean="0">
                <a:hlinkClick r:id="rId9"/>
              </a:rPr>
              <a:t>мвд.рф</a:t>
            </a:r>
            <a:r>
              <a:rPr lang="en-US" sz="1050" b="1" dirty="0" smtClean="0">
                <a:hlinkClick r:id="rId9"/>
              </a:rPr>
              <a:t>/document/938771</a:t>
            </a:r>
            <a:r>
              <a:rPr lang="ru-RU" sz="1050" b="1" dirty="0" smtClean="0"/>
              <a:t> или </a:t>
            </a:r>
            <a:r>
              <a:rPr lang="en-US" sz="1050" b="1" dirty="0" smtClean="0">
                <a:hlinkClick r:id="rId10"/>
              </a:rPr>
              <a:t>https</a:t>
            </a:r>
            <a:r>
              <a:rPr lang="en-US" sz="1050" b="1" dirty="0">
                <a:hlinkClick r:id="rId10"/>
              </a:rPr>
              <a:t>://</a:t>
            </a:r>
            <a:r>
              <a:rPr lang="en-US" sz="1050" b="1" dirty="0" smtClean="0">
                <a:hlinkClick r:id="rId10"/>
              </a:rPr>
              <a:t>aif.ru/techno/pc/17090</a:t>
            </a:r>
            <a:r>
              <a:rPr lang="ru-RU" sz="1050" b="1" dirty="0"/>
              <a:t> </a:t>
            </a:r>
            <a:r>
              <a:rPr lang="ru-RU" sz="1050" b="1" dirty="0" smtClean="0"/>
              <a:t>или</a:t>
            </a:r>
            <a:r>
              <a:rPr lang="ru-RU" sz="1050" b="1" dirty="0"/>
              <a:t> </a:t>
            </a:r>
            <a:r>
              <a:rPr lang="en-US" sz="1050" b="1" dirty="0" smtClean="0">
                <a:hlinkClick r:id="rId11"/>
              </a:rPr>
              <a:t>https</a:t>
            </a:r>
            <a:r>
              <a:rPr lang="en-US" sz="1050" b="1" dirty="0">
                <a:hlinkClick r:id="rId11"/>
              </a:rPr>
              <a:t>://journal.open-broker.ru/personal-financial-planning/ya-lyublyu-kogda-zvonyat-telefonnye-moshenniki</a:t>
            </a:r>
            <a:r>
              <a:rPr lang="en-US" sz="1050" b="1" dirty="0" smtClean="0">
                <a:hlinkClick r:id="rId11"/>
              </a:rPr>
              <a:t>/</a:t>
            </a:r>
            <a:r>
              <a:rPr lang="ru-RU" sz="1050" b="1" dirty="0"/>
              <a:t> </a:t>
            </a:r>
            <a:r>
              <a:rPr lang="ru-RU" sz="1050" b="1" dirty="0" smtClean="0"/>
              <a:t>или</a:t>
            </a:r>
            <a:r>
              <a:rPr lang="ru-RU" sz="1050" b="1" dirty="0"/>
              <a:t> </a:t>
            </a:r>
            <a:r>
              <a:rPr lang="en-US" sz="1050" b="1" dirty="0" smtClean="0">
                <a:hlinkClick r:id="rId12"/>
              </a:rPr>
              <a:t>https</a:t>
            </a:r>
            <a:r>
              <a:rPr lang="en-US" sz="1050" b="1" dirty="0">
                <a:hlinkClick r:id="rId12"/>
              </a:rPr>
              <a:t>://</a:t>
            </a:r>
            <a:r>
              <a:rPr lang="en-US" sz="1050" b="1" dirty="0" smtClean="0">
                <a:hlinkClick r:id="rId12"/>
              </a:rPr>
              <a:t>rg.ru/2020/12/01/nazvany-osnovnye-sposoby-moshennichestva-po-telefonu-i-v-seti.html</a:t>
            </a:r>
            <a:r>
              <a:rPr lang="ru-RU" sz="1050" b="1" dirty="0" smtClean="0"/>
              <a:t> или </a:t>
            </a:r>
            <a:r>
              <a:rPr lang="ru-RU" sz="1050" b="1" dirty="0">
                <a:solidFill>
                  <a:srgbClr val="C00000"/>
                </a:solidFill>
              </a:rPr>
              <a:t>Мошенники начали использовать номера телефонов россиян путем подмены </a:t>
            </a:r>
            <a:r>
              <a:rPr lang="ru-RU" sz="1050" b="1" dirty="0">
                <a:hlinkClick r:id="rId13"/>
              </a:rPr>
              <a:t>https://news.mail.ru/economics/47914915/?frommail=1</a:t>
            </a:r>
            <a:endParaRPr lang="ru-RU" sz="1050" b="1" dirty="0"/>
          </a:p>
          <a:p>
            <a:pPr algn="just"/>
            <a:r>
              <a:rPr lang="ru-RU" sz="1050" b="1" dirty="0" smtClean="0">
                <a:solidFill>
                  <a:srgbClr val="C00000"/>
                </a:solidFill>
              </a:rPr>
              <a:t>Что </a:t>
            </a:r>
            <a:r>
              <a:rPr lang="ru-RU" sz="1050" b="1" dirty="0">
                <a:solidFill>
                  <a:srgbClr val="C00000"/>
                </a:solidFill>
              </a:rPr>
              <a:t>мошенники могут сделать, зная только ваш номер </a:t>
            </a:r>
            <a:r>
              <a:rPr lang="ru-RU" sz="1050" b="1" dirty="0" smtClean="0">
                <a:solidFill>
                  <a:srgbClr val="C00000"/>
                </a:solidFill>
              </a:rPr>
              <a:t>телефона </a:t>
            </a:r>
            <a:r>
              <a:rPr lang="en-US" sz="1050" b="1" dirty="0" smtClean="0">
                <a:hlinkClick r:id="rId14"/>
              </a:rPr>
              <a:t>https</a:t>
            </a:r>
            <a:r>
              <a:rPr lang="en-US" sz="1050" b="1" dirty="0">
                <a:hlinkClick r:id="rId14"/>
              </a:rPr>
              <a:t>://</a:t>
            </a:r>
            <a:r>
              <a:rPr lang="en-US" sz="1050" b="1" dirty="0" smtClean="0">
                <a:hlinkClick r:id="rId14"/>
              </a:rPr>
              <a:t>zen.yandex.ru/media/id/5db7cc2f9c944600ada3b597/chto-moshenniki-mogut-sdelat-znaia-tolko-vash-nomer-telefona-605e1e09c59e7361dad4c0d6</a:t>
            </a:r>
            <a:endParaRPr lang="ru-RU" sz="1050" b="1" dirty="0" smtClean="0"/>
          </a:p>
          <a:p>
            <a:pPr algn="just"/>
            <a:r>
              <a:rPr lang="ru-RU" sz="1050" b="1" dirty="0">
                <a:solidFill>
                  <a:srgbClr val="C00000"/>
                </a:solidFill>
              </a:rPr>
              <a:t>Эксперт развеял миф о безопасном начале телефонного </a:t>
            </a:r>
            <a:r>
              <a:rPr lang="ru-RU" sz="1050" b="1" dirty="0" smtClean="0">
                <a:solidFill>
                  <a:srgbClr val="C00000"/>
                </a:solidFill>
              </a:rPr>
              <a:t>разговора </a:t>
            </a:r>
            <a:r>
              <a:rPr lang="en-US" sz="1050" b="1" dirty="0" smtClean="0">
                <a:hlinkClick r:id="rId15"/>
              </a:rPr>
              <a:t>https</a:t>
            </a:r>
            <a:r>
              <a:rPr lang="en-US" sz="1050" b="1" dirty="0">
                <a:hlinkClick r:id="rId15"/>
              </a:rPr>
              <a:t>://</a:t>
            </a:r>
            <a:r>
              <a:rPr lang="en-US" sz="1050" b="1" dirty="0" smtClean="0">
                <a:hlinkClick r:id="rId15"/>
              </a:rPr>
              <a:t>iz.ru/1154257/2021-04-29/ekspert-razveial-mif-o-bezopasnom-nachale-telefonnogo-razgovora</a:t>
            </a:r>
            <a:endParaRPr lang="ru-RU" sz="1050" b="1" dirty="0" smtClean="0"/>
          </a:p>
          <a:p>
            <a:pPr algn="just"/>
            <a:r>
              <a:rPr lang="ru-RU" sz="1050" b="1" dirty="0">
                <a:solidFill>
                  <a:srgbClr val="C00000"/>
                </a:solidFill>
              </a:rPr>
              <a:t>«Переведи на карту»: мошенники начали звонить россиянам под видом родственников </a:t>
            </a:r>
            <a:r>
              <a:rPr lang="ru-RU" sz="1050" u="sng" dirty="0">
                <a:hlinkClick r:id="rId16"/>
              </a:rPr>
              <a:t>https://</a:t>
            </a:r>
            <a:r>
              <a:rPr lang="ru-RU" sz="1050" u="sng" dirty="0" smtClean="0">
                <a:hlinkClick r:id="rId16"/>
              </a:rPr>
              <a:t>iz.ru/1221503/mariia-frolova/perevedi-na-kartu-moshenniki-nachali-zvonit-rossiianam-pod-vidom-rodstvennikov</a:t>
            </a:r>
            <a:endParaRPr lang="ru-RU" sz="1050" b="1" dirty="0"/>
          </a:p>
        </p:txBody>
      </p:sp>
      <p:sp>
        <p:nvSpPr>
          <p:cNvPr id="12" name="Прямоугольник 11"/>
          <p:cNvSpPr/>
          <p:nvPr/>
        </p:nvSpPr>
        <p:spPr>
          <a:xfrm>
            <a:off x="117445" y="3969325"/>
            <a:ext cx="9080525" cy="273151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400" b="1" dirty="0" smtClean="0">
                <a:solidFill>
                  <a:srgbClr val="00B050"/>
                </a:solidFill>
              </a:rPr>
              <a:t>Нужно следить </a:t>
            </a:r>
            <a:r>
              <a:rPr lang="ru-RU" sz="1400" b="1" dirty="0">
                <a:solidFill>
                  <a:srgbClr val="00B050"/>
                </a:solidFill>
                <a:ea typeface="Times New Roman" panose="02020603050405020304" pitchFamily="18" charset="0"/>
              </a:rPr>
              <a:t>за развитием </a:t>
            </a:r>
            <a:r>
              <a:rPr lang="ru-RU" sz="1400" b="1" dirty="0" smtClean="0">
                <a:solidFill>
                  <a:srgbClr val="00B050"/>
                </a:solidFill>
                <a:ea typeface="Times New Roman" panose="02020603050405020304" pitchFamily="18" charset="0"/>
              </a:rPr>
              <a:t>инициатив:</a:t>
            </a:r>
            <a:endParaRPr lang="ru-RU" sz="1400" b="1" dirty="0">
              <a:solidFill>
                <a:srgbClr val="00B050"/>
              </a:solidFill>
            </a:endParaRPr>
          </a:p>
          <a:p>
            <a:pPr algn="just"/>
            <a:r>
              <a:rPr lang="ru-RU" sz="1050" b="1" dirty="0" smtClean="0">
                <a:solidFill>
                  <a:srgbClr val="FF0000"/>
                </a:solidFill>
              </a:rPr>
              <a:t>Банк </a:t>
            </a:r>
            <a:r>
              <a:rPr lang="ru-RU" sz="1050" b="1" dirty="0">
                <a:solidFill>
                  <a:srgbClr val="FF0000"/>
                </a:solidFill>
              </a:rPr>
              <a:t>России инициирует изменения закона о связи, чтобы сделать невозможной подмену номеров </a:t>
            </a:r>
            <a:r>
              <a:rPr lang="ru-RU" sz="1050" b="1" dirty="0" smtClean="0">
                <a:hlinkClick r:id="rId17"/>
              </a:rPr>
              <a:t>https</a:t>
            </a:r>
            <a:r>
              <a:rPr lang="ru-RU" sz="1050" b="1" dirty="0">
                <a:hlinkClick r:id="rId17"/>
              </a:rPr>
              <a:t>://tass.ru/ekonomika/6985889</a:t>
            </a:r>
            <a:endParaRPr lang="ru-RU" sz="1050" b="1" dirty="0"/>
          </a:p>
          <a:p>
            <a:pPr algn="just"/>
            <a:r>
              <a:rPr lang="ru-RU" sz="1050" b="1" dirty="0">
                <a:solidFill>
                  <a:srgbClr val="FF0000"/>
                </a:solidFill>
              </a:rPr>
              <a:t>В России предложили новый способ борьбы с телефонными </a:t>
            </a:r>
            <a:r>
              <a:rPr lang="ru-RU" sz="1050" b="1" dirty="0" smtClean="0">
                <a:solidFill>
                  <a:srgbClr val="FF0000"/>
                </a:solidFill>
              </a:rPr>
              <a:t>мошенниками </a:t>
            </a:r>
            <a:r>
              <a:rPr lang="ru-RU" sz="1050" b="1" dirty="0" smtClean="0">
                <a:solidFill>
                  <a:srgbClr val="076A53"/>
                </a:solidFill>
                <a:hlinkClick r:id="rId18"/>
              </a:rPr>
              <a:t>https</a:t>
            </a:r>
            <a:r>
              <a:rPr lang="ru-RU" sz="1050" b="1" dirty="0">
                <a:solidFill>
                  <a:srgbClr val="076A53"/>
                </a:solidFill>
                <a:hlinkClick r:id="rId18"/>
              </a:rPr>
              <a:t>://</a:t>
            </a:r>
            <a:r>
              <a:rPr lang="ru-RU" sz="1050" b="1" dirty="0" smtClean="0">
                <a:solidFill>
                  <a:srgbClr val="076A53"/>
                </a:solidFill>
                <a:hlinkClick r:id="rId18"/>
              </a:rPr>
              <a:t>russian.rt.com/russia/news/707499-rossiya-borba-moshenniki</a:t>
            </a:r>
            <a:endParaRPr lang="ru-RU" sz="1050" b="1" dirty="0" smtClean="0">
              <a:solidFill>
                <a:srgbClr val="076A53"/>
              </a:solidFill>
            </a:endParaRPr>
          </a:p>
          <a:p>
            <a:pPr algn="just"/>
            <a:r>
              <a:rPr lang="ru-RU" sz="1050" b="1" dirty="0">
                <a:solidFill>
                  <a:srgbClr val="FF0000"/>
                </a:solidFill>
              </a:rPr>
              <a:t>Минфин разрабатывает меры по возврату переведенных мошенникам средств </a:t>
            </a:r>
            <a:r>
              <a:rPr lang="ru-RU" sz="1050" b="1" dirty="0" smtClean="0">
                <a:solidFill>
                  <a:srgbClr val="FF0000"/>
                </a:solidFill>
              </a:rPr>
              <a:t> </a:t>
            </a:r>
            <a:r>
              <a:rPr lang="ru-RU" sz="1050" b="1" dirty="0" smtClean="0">
                <a:solidFill>
                  <a:srgbClr val="076A53"/>
                </a:solidFill>
                <a:hlinkClick r:id="rId19"/>
              </a:rPr>
              <a:t>https</a:t>
            </a:r>
            <a:r>
              <a:rPr lang="ru-RU" sz="1050" b="1" dirty="0">
                <a:solidFill>
                  <a:srgbClr val="076A53"/>
                </a:solidFill>
                <a:hlinkClick r:id="rId19"/>
              </a:rPr>
              <a:t>://</a:t>
            </a:r>
            <a:r>
              <a:rPr lang="ru-RU" sz="1050" b="1" dirty="0" smtClean="0">
                <a:solidFill>
                  <a:srgbClr val="076A53"/>
                </a:solidFill>
                <a:hlinkClick r:id="rId19"/>
              </a:rPr>
              <a:t>tass.ru/ekonomika/11170733</a:t>
            </a:r>
            <a:endParaRPr lang="ru-RU" sz="1050" b="1" dirty="0" smtClean="0">
              <a:solidFill>
                <a:srgbClr val="076A53"/>
              </a:solidFill>
            </a:endParaRPr>
          </a:p>
          <a:p>
            <a:pPr algn="just"/>
            <a:r>
              <a:rPr lang="ru-RU" sz="1050" b="1" dirty="0">
                <a:solidFill>
                  <a:srgbClr val="FF0000"/>
                </a:solidFill>
              </a:rPr>
              <a:t>Обратный порядок: Банк России намерен упростить возврат денег жертвам </a:t>
            </a:r>
            <a:r>
              <a:rPr lang="ru-RU" sz="1050" b="1" dirty="0" err="1">
                <a:solidFill>
                  <a:srgbClr val="FF0000"/>
                </a:solidFill>
              </a:rPr>
              <a:t>кибермошенников</a:t>
            </a:r>
            <a:endParaRPr lang="ru-RU" sz="1050" b="1" dirty="0">
              <a:solidFill>
                <a:srgbClr val="FF0000"/>
              </a:solidFill>
            </a:endParaRPr>
          </a:p>
          <a:p>
            <a:pPr algn="just"/>
            <a:r>
              <a:rPr lang="en-US" sz="1050" b="1" dirty="0">
                <a:solidFill>
                  <a:srgbClr val="FF0000"/>
                </a:solidFill>
                <a:hlinkClick r:id="rId20"/>
              </a:rPr>
              <a:t>https://</a:t>
            </a:r>
            <a:r>
              <a:rPr lang="en-US" sz="1050" b="1" dirty="0" smtClean="0">
                <a:solidFill>
                  <a:srgbClr val="FF0000"/>
                </a:solidFill>
                <a:hlinkClick r:id="rId20"/>
              </a:rPr>
              <a:t>iz.ru/1162077/anna-kaledina/obratnyi-poriadok-tcb-nameren-uprostit-vozvrat-deneg-zhertvam-kibermoshennikov</a:t>
            </a:r>
            <a:r>
              <a:rPr lang="en-US" sz="1050" b="1" dirty="0" smtClean="0">
                <a:solidFill>
                  <a:srgbClr val="FF0000"/>
                </a:solidFill>
              </a:rPr>
              <a:t> </a:t>
            </a:r>
            <a:endParaRPr lang="ru-RU" sz="1050" b="1" dirty="0" smtClean="0">
              <a:solidFill>
                <a:srgbClr val="FF0000"/>
              </a:solidFill>
            </a:endParaRPr>
          </a:p>
          <a:p>
            <a:pPr algn="just"/>
            <a:r>
              <a:rPr lang="ru-RU" sz="1050" b="1" dirty="0" err="1" smtClean="0">
                <a:solidFill>
                  <a:srgbClr val="FF0000"/>
                </a:solidFill>
              </a:rPr>
              <a:t>Сбер</a:t>
            </a:r>
            <a:r>
              <a:rPr lang="ru-RU" sz="1050" b="1" dirty="0" smtClean="0">
                <a:solidFill>
                  <a:srgbClr val="FF0000"/>
                </a:solidFill>
              </a:rPr>
              <a:t> </a:t>
            </a:r>
            <a:r>
              <a:rPr lang="ru-RU" sz="1050" b="1" dirty="0">
                <a:solidFill>
                  <a:srgbClr val="FF0000"/>
                </a:solidFill>
              </a:rPr>
              <a:t>предупредит, если позвонит </a:t>
            </a:r>
            <a:r>
              <a:rPr lang="ru-RU" sz="1050" b="1" dirty="0" smtClean="0">
                <a:solidFill>
                  <a:srgbClr val="FF0000"/>
                </a:solidFill>
              </a:rPr>
              <a:t>мошенник </a:t>
            </a:r>
            <a:r>
              <a:rPr lang="en-US" sz="1050" b="1" dirty="0" smtClean="0">
                <a:solidFill>
                  <a:srgbClr val="FF0000"/>
                </a:solidFill>
                <a:hlinkClick r:id="rId21"/>
              </a:rPr>
              <a:t>https</a:t>
            </a:r>
            <a:r>
              <a:rPr lang="en-US" sz="1050" b="1" dirty="0">
                <a:solidFill>
                  <a:srgbClr val="FF0000"/>
                </a:solidFill>
                <a:hlinkClick r:id="rId21"/>
              </a:rPr>
              <a:t>://</a:t>
            </a:r>
            <a:r>
              <a:rPr lang="en-US" sz="1050" b="1" dirty="0" smtClean="0">
                <a:solidFill>
                  <a:srgbClr val="FF0000"/>
                </a:solidFill>
                <a:hlinkClick r:id="rId21"/>
              </a:rPr>
              <a:t>press.sber.ru/publications/sber-predupredit-esli-pozvonit-moshennik</a:t>
            </a:r>
            <a:endParaRPr lang="ru-RU" sz="1050" b="1" dirty="0" smtClean="0">
              <a:solidFill>
                <a:srgbClr val="FF0000"/>
              </a:solidFill>
            </a:endParaRPr>
          </a:p>
          <a:p>
            <a:pPr algn="just"/>
            <a:r>
              <a:rPr lang="ru-RU" sz="1050" b="1" dirty="0">
                <a:solidFill>
                  <a:srgbClr val="FF0000"/>
                </a:solidFill>
              </a:rPr>
              <a:t>Блок на кражу: Банк России обяжет банки отключать онлайн-операции по желанию клиентов</a:t>
            </a:r>
          </a:p>
          <a:p>
            <a:pPr algn="just"/>
            <a:r>
              <a:rPr lang="en-US" sz="1050" b="1" dirty="0">
                <a:solidFill>
                  <a:srgbClr val="076A53"/>
                </a:solidFill>
                <a:hlinkClick r:id="rId22"/>
              </a:rPr>
              <a:t>https://</a:t>
            </a:r>
            <a:r>
              <a:rPr lang="en-US" sz="1050" b="1" dirty="0" smtClean="0">
                <a:solidFill>
                  <a:srgbClr val="076A53"/>
                </a:solidFill>
                <a:hlinkClick r:id="rId22"/>
              </a:rPr>
              <a:t>iz.ru/1148812/anna-kaledina/blok-na-krazhu-tcb-obiazhet-banki-otkliuchat-onlain-operatcii-po-zhelaniiu-klientov</a:t>
            </a:r>
            <a:endParaRPr lang="ru-RU" sz="1050" b="1" dirty="0" smtClean="0">
              <a:solidFill>
                <a:srgbClr val="076A53"/>
              </a:solidFill>
            </a:endParaRPr>
          </a:p>
          <a:p>
            <a:pPr algn="just"/>
            <a:r>
              <a:rPr lang="ru-RU" sz="1050" b="1" dirty="0">
                <a:solidFill>
                  <a:srgbClr val="FF0000"/>
                </a:solidFill>
              </a:rPr>
              <a:t>МВД запустит сервис для борьбы с телефонным </a:t>
            </a:r>
            <a:r>
              <a:rPr lang="ru-RU" sz="1050" b="1" dirty="0" smtClean="0">
                <a:solidFill>
                  <a:srgbClr val="FF0000"/>
                </a:solidFill>
              </a:rPr>
              <a:t>мошенничеством</a:t>
            </a:r>
          </a:p>
          <a:p>
            <a:pPr algn="just"/>
            <a:r>
              <a:rPr lang="ru-RU" sz="1050" dirty="0" smtClean="0"/>
              <a:t> </a:t>
            </a:r>
            <a:r>
              <a:rPr lang="en-US" sz="1050" b="1" dirty="0" smtClean="0">
                <a:hlinkClick r:id="rId23"/>
              </a:rPr>
              <a:t>https://www.rbc.ru/technology_and_media/02/05/2021/608e15019a79474cb47462f3</a:t>
            </a:r>
            <a:endParaRPr lang="ru-RU" sz="1050" b="1" dirty="0" smtClean="0"/>
          </a:p>
          <a:p>
            <a:pPr algn="just"/>
            <a:r>
              <a:rPr lang="ru-RU" sz="1050" b="1" dirty="0" smtClean="0">
                <a:solidFill>
                  <a:srgbClr val="FF0000"/>
                </a:solidFill>
              </a:rPr>
              <a:t>Запретите </a:t>
            </a:r>
            <a:r>
              <a:rPr lang="ru-RU" sz="1050" b="1" dirty="0">
                <a:solidFill>
                  <a:srgbClr val="FF0000"/>
                </a:solidFill>
              </a:rPr>
              <a:t>мне кредит. Новый законопроект поможет гражданам не платить по мошенническим </a:t>
            </a:r>
            <a:r>
              <a:rPr lang="ru-RU" sz="1050" b="1" dirty="0" smtClean="0">
                <a:solidFill>
                  <a:srgbClr val="FF0000"/>
                </a:solidFill>
              </a:rPr>
              <a:t>займам</a:t>
            </a:r>
            <a:endParaRPr lang="ru-RU" sz="1050" b="1" dirty="0">
              <a:solidFill>
                <a:srgbClr val="FF0000"/>
              </a:solidFill>
            </a:endParaRPr>
          </a:p>
          <a:p>
            <a:pPr algn="just"/>
            <a:r>
              <a:rPr lang="ru-RU" sz="1050" b="1" dirty="0">
                <a:hlinkClick r:id="rId24"/>
              </a:rPr>
              <a:t>https://rg.ru/2021/05/11/novyj-zakonoproekt-pomozhet-grazhdanam-ne-platit-po-moshennicheskim-zajmam.html?msn</a:t>
            </a:r>
            <a:endParaRPr lang="ru-RU" sz="1050" b="1" dirty="0"/>
          </a:p>
          <a:p>
            <a:pPr algn="just"/>
            <a:r>
              <a:rPr lang="ru-RU" sz="1050" b="1" dirty="0">
                <a:hlinkClick r:id="rId25"/>
              </a:rPr>
              <a:t>https://</a:t>
            </a:r>
            <a:r>
              <a:rPr lang="ru-RU" sz="1050" b="1" dirty="0" smtClean="0">
                <a:hlinkClick r:id="rId25"/>
              </a:rPr>
              <a:t>rg.ru/2021/05/11/rossiianam-mogut-razreshit-otkazatsia-ot-nezhelatelnyh-kreditov.html?msn</a:t>
            </a:r>
            <a:endParaRPr lang="ru-RU" sz="1050" b="1" dirty="0"/>
          </a:p>
          <a:p>
            <a:pPr algn="just"/>
            <a:r>
              <a:rPr lang="ru-RU" sz="1050" b="1" dirty="0" smtClean="0">
                <a:solidFill>
                  <a:srgbClr val="C00000"/>
                </a:solidFill>
              </a:rPr>
              <a:t>Сбербанк </a:t>
            </a:r>
            <a:r>
              <a:rPr lang="ru-RU" sz="1050" b="1" dirty="0">
                <a:solidFill>
                  <a:srgbClr val="C00000"/>
                </a:solidFill>
              </a:rPr>
              <a:t>запустил сервис с предупреждениями о звонках </a:t>
            </a:r>
            <a:r>
              <a:rPr lang="ru-RU" sz="1050" b="1" dirty="0" smtClean="0">
                <a:solidFill>
                  <a:srgbClr val="C00000"/>
                </a:solidFill>
              </a:rPr>
              <a:t>мошенников </a:t>
            </a:r>
            <a:r>
              <a:rPr lang="ru-RU" sz="1050" b="1" u="sng" dirty="0" smtClean="0">
                <a:hlinkClick r:id="rId26"/>
              </a:rPr>
              <a:t>https</a:t>
            </a:r>
            <a:r>
              <a:rPr lang="ru-RU" sz="1050" b="1" u="sng" dirty="0">
                <a:hlinkClick r:id="rId26"/>
              </a:rPr>
              <a:t>://</a:t>
            </a:r>
            <a:r>
              <a:rPr lang="ru-RU" sz="1050" b="1" u="sng" dirty="0" smtClean="0">
                <a:hlinkClick r:id="rId26"/>
              </a:rPr>
              <a:t>www.vedomosti.ru/finance/news/2021/04/22/867148-sberbank-zapustil-servis-s-preduprezhdeniyami-o-zvonkah-moshennikov</a:t>
            </a:r>
            <a:endParaRPr lang="ru-RU" sz="1050" b="1" dirty="0"/>
          </a:p>
        </p:txBody>
      </p:sp>
      <p:sp>
        <p:nvSpPr>
          <p:cNvPr id="13" name="Прямоугольник 12"/>
          <p:cNvSpPr/>
          <p:nvPr/>
        </p:nvSpPr>
        <p:spPr>
          <a:xfrm>
            <a:off x="9321835" y="1317251"/>
            <a:ext cx="2701254" cy="483209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1100" b="1" dirty="0" smtClean="0"/>
              <a:t>Банк России. «Банку </a:t>
            </a:r>
            <a:r>
              <a:rPr lang="ru-RU" sz="1100" b="1" dirty="0"/>
              <a:t>необходимо правильно выстроить отношения с оператором связи</a:t>
            </a:r>
            <a:r>
              <a:rPr lang="ru-RU" sz="1100" b="1" dirty="0" smtClean="0"/>
              <a:t>». </a:t>
            </a:r>
            <a:r>
              <a:rPr lang="ru-RU" sz="1100" dirty="0" smtClean="0"/>
              <a:t>…То </a:t>
            </a:r>
            <a:r>
              <a:rPr lang="ru-RU" sz="1100" dirty="0"/>
              <a:t>есть мы хотим ввести регулирование и надзорную функцию в историю, когда этих номеров уже наверно </a:t>
            </a:r>
            <a:r>
              <a:rPr lang="ru-RU" sz="1100" dirty="0" smtClean="0"/>
              <a:t>миллиарды… </a:t>
            </a:r>
            <a:r>
              <a:rPr lang="ru-RU" sz="1100" u="sng" dirty="0" smtClean="0">
                <a:hlinkClick r:id="rId27"/>
              </a:rPr>
              <a:t>https</a:t>
            </a:r>
            <a:r>
              <a:rPr lang="ru-RU" sz="1100" u="sng" dirty="0">
                <a:hlinkClick r:id="rId27"/>
              </a:rPr>
              <a:t>://cbr.ru/press/event/?id=5051</a:t>
            </a:r>
            <a:r>
              <a:rPr lang="ru-RU" sz="1100" dirty="0"/>
              <a:t> и</a:t>
            </a:r>
            <a:r>
              <a:rPr lang="ru-RU" sz="1100" u="sng" dirty="0"/>
              <a:t> </a:t>
            </a:r>
            <a:r>
              <a:rPr lang="ru-RU" sz="1100" u="sng" dirty="0">
                <a:hlinkClick r:id="rId28"/>
              </a:rPr>
              <a:t>https://tass.ru/ekonomika/12382397</a:t>
            </a:r>
            <a:endParaRPr lang="ru-RU" sz="1100" dirty="0"/>
          </a:p>
          <a:p>
            <a:pPr algn="just"/>
            <a:r>
              <a:rPr lang="ru-RU" sz="1100" i="1" dirty="0">
                <a:solidFill>
                  <a:schemeClr val="accent3">
                    <a:lumMod val="75000"/>
                  </a:schemeClr>
                </a:solidFill>
              </a:rPr>
              <a:t>Комментарии МФЦ: </a:t>
            </a:r>
            <a:r>
              <a:rPr lang="ru-RU" sz="1100" dirty="0">
                <a:solidFill>
                  <a:schemeClr val="accent3">
                    <a:lumMod val="75000"/>
                  </a:schemeClr>
                </a:solidFill>
              </a:rPr>
              <a:t>иными словами, расписка в бессилии решить эту проблему… К сожалению, это сейчас только так, поскольку «интернет» придуман, чтобы максимально уходить от ответственности. Поэтому, «спасение утопающих, это дело рук самих утопающих»: НУЖНО ПРОСТО ЗАСТАВЛЯТЬ СЕБЯ </a:t>
            </a:r>
            <a:r>
              <a:rPr lang="ru-RU" sz="1100" dirty="0" smtClean="0">
                <a:solidFill>
                  <a:schemeClr val="accent3">
                    <a:lumMod val="75000"/>
                  </a:schemeClr>
                </a:solidFill>
              </a:rPr>
              <a:t>ВЫПОЛНЯТЬ определенные действия: - спрашивать </a:t>
            </a:r>
            <a:r>
              <a:rPr lang="ru-RU" sz="1100" dirty="0">
                <a:solidFill>
                  <a:schemeClr val="accent3">
                    <a:lumMod val="75000"/>
                  </a:schemeClr>
                </a:solidFill>
              </a:rPr>
              <a:t>в себя в случае неожиданного возможного подарка, а с чего «птица-счастья завтрашнего дня выбрала </a:t>
            </a:r>
            <a:r>
              <a:rPr lang="ru-RU" sz="1100" dirty="0" smtClean="0">
                <a:solidFill>
                  <a:schemeClr val="accent3">
                    <a:lumMod val="75000"/>
                  </a:schemeClr>
                </a:solidFill>
              </a:rPr>
              <a:t>меня»; - а </a:t>
            </a:r>
            <a:r>
              <a:rPr lang="ru-RU" sz="1100" dirty="0">
                <a:solidFill>
                  <a:schemeClr val="accent3">
                    <a:lumMod val="75000"/>
                  </a:schemeClr>
                </a:solidFill>
              </a:rPr>
              <a:t>в случае если Вас под ЛЮБЫМ предлогом просят платить, смело кладите </a:t>
            </a:r>
            <a:r>
              <a:rPr lang="ru-RU" sz="1100" dirty="0" smtClean="0">
                <a:solidFill>
                  <a:schemeClr val="accent3">
                    <a:lumMod val="75000"/>
                  </a:schemeClr>
                </a:solidFill>
              </a:rPr>
              <a:t>трубку; - а </a:t>
            </a:r>
            <a:r>
              <a:rPr lang="ru-RU" sz="1100" dirty="0">
                <a:solidFill>
                  <a:schemeClr val="accent3">
                    <a:lumMod val="75000"/>
                  </a:schemeClr>
                </a:solidFill>
              </a:rPr>
              <a:t>бабушек и дедушек своих, и не только, нужно нудно и монотонно просить из-за дня в день не платить всем вокруг с первого раза, максимум немного денег милостыни, но, немного</a:t>
            </a:r>
            <a:r>
              <a:rPr lang="ru-RU" sz="1100" dirty="0" smtClean="0">
                <a:solidFill>
                  <a:schemeClr val="accent3">
                    <a:lumMod val="75000"/>
                  </a:schemeClr>
                </a:solidFill>
              </a:rPr>
              <a:t>…</a:t>
            </a:r>
            <a:endParaRPr lang="ru-RU" sz="1100" dirty="0">
              <a:solidFill>
                <a:schemeClr val="accent3">
                  <a:lumMod val="75000"/>
                </a:schemeClr>
              </a:solidFill>
            </a:endParaRPr>
          </a:p>
        </p:txBody>
      </p:sp>
    </p:spTree>
    <p:extLst>
      <p:ext uri="{BB962C8B-B14F-4D97-AF65-F5344CB8AC3E}">
        <p14:creationId xmlns:p14="http://schemas.microsoft.com/office/powerpoint/2010/main" val="1030515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446" y="14437"/>
            <a:ext cx="11560029" cy="747383"/>
          </a:xfrm>
        </p:spPr>
        <p:txBody>
          <a:bodyPr>
            <a:normAutofit/>
          </a:bodyPr>
          <a:lstStyle/>
          <a:p>
            <a:pPr algn="l"/>
            <a:r>
              <a:rPr lang="ru-RU" sz="1400" b="1" dirty="0" smtClean="0">
                <a:solidFill>
                  <a:schemeClr val="accent5">
                    <a:lumMod val="75000"/>
                  </a:schemeClr>
                </a:solidFill>
              </a:rPr>
              <a:t>Мошенничество </a:t>
            </a:r>
            <a:r>
              <a:rPr lang="ru-RU" sz="1400" b="1" dirty="0">
                <a:solidFill>
                  <a:schemeClr val="accent5">
                    <a:lumMod val="75000"/>
                  </a:schemeClr>
                </a:solidFill>
              </a:rPr>
              <a:t>во время </a:t>
            </a:r>
            <a:r>
              <a:rPr lang="ru-RU" sz="1400" b="1" dirty="0" smtClean="0">
                <a:solidFill>
                  <a:schemeClr val="accent5">
                    <a:lumMod val="75000"/>
                  </a:schemeClr>
                </a:solidFill>
              </a:rPr>
              <a:t>звонков, смс-сообщений </a:t>
            </a:r>
            <a:r>
              <a:rPr lang="ru-RU" sz="1400" b="1" dirty="0" smtClean="0">
                <a:solidFill>
                  <a:schemeClr val="accent3">
                    <a:lumMod val="75000"/>
                  </a:schemeClr>
                </a:solidFill>
              </a:rPr>
              <a:t/>
            </a:r>
            <a:br>
              <a:rPr lang="ru-RU" sz="1400" b="1" dirty="0" smtClean="0">
                <a:solidFill>
                  <a:schemeClr val="accent3">
                    <a:lumMod val="75000"/>
                  </a:schemeClr>
                </a:solidFill>
              </a:rPr>
            </a:br>
            <a:endParaRPr lang="ru-RU" sz="1400" dirty="0"/>
          </a:p>
        </p:txBody>
      </p:sp>
      <p:sp>
        <p:nvSpPr>
          <p:cNvPr id="3" name="Номер слайда 2"/>
          <p:cNvSpPr>
            <a:spLocks noGrp="1"/>
          </p:cNvSpPr>
          <p:nvPr>
            <p:ph type="sldNum" sz="quarter" idx="12"/>
          </p:nvPr>
        </p:nvSpPr>
        <p:spPr>
          <a:xfrm>
            <a:off x="10516372" y="6123914"/>
            <a:ext cx="493801" cy="365125"/>
          </a:xfrm>
        </p:spPr>
        <p:txBody>
          <a:bodyPr/>
          <a:lstStyle/>
          <a:p>
            <a:fld id="{D2262854-76B3-4C12-B0EA-DC0BF3BEA880}" type="slidenum">
              <a:rPr lang="ru-RU" smtClean="0">
                <a:solidFill>
                  <a:schemeClr val="tx1"/>
                </a:solidFill>
              </a:rPr>
              <a:pPr/>
              <a:t>31</a:t>
            </a:fld>
            <a:endParaRPr lang="ru-RU" dirty="0">
              <a:solidFill>
                <a:schemeClr val="tx1"/>
              </a:solidFill>
            </a:endParaRPr>
          </a:p>
        </p:txBody>
      </p:sp>
      <p:sp>
        <p:nvSpPr>
          <p:cNvPr id="8" name="Овал 7"/>
          <p:cNvSpPr/>
          <p:nvPr/>
        </p:nvSpPr>
        <p:spPr>
          <a:xfrm>
            <a:off x="8328660" y="80542"/>
            <a:ext cx="2302592" cy="701583"/>
          </a:xfrm>
          <a:prstGeom prst="ellipse">
            <a:avLst/>
          </a:prstGeom>
          <a:ln/>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square" lIns="33690" tIns="33690" rIns="33690" bIns="33690" numCol="1" spcCol="38100" rtlCol="0" anchor="ctr">
            <a:spAutoFit/>
          </a:bodyPr>
          <a:lstStyle/>
          <a:p>
            <a:pPr algn="ctr" defTabSz="410751" hangingPunct="0"/>
            <a:r>
              <a:rPr lang="ru-RU" sz="1400" b="1" dirty="0">
                <a:solidFill>
                  <a:schemeClr val="tx1"/>
                </a:solidFill>
                <a:sym typeface="Verdana"/>
              </a:rPr>
              <a:t>Бич сегодняшних дней</a:t>
            </a:r>
          </a:p>
        </p:txBody>
      </p:sp>
      <p:sp>
        <p:nvSpPr>
          <p:cNvPr id="10" name="Прямоугольник 9"/>
          <p:cNvSpPr/>
          <p:nvPr/>
        </p:nvSpPr>
        <p:spPr>
          <a:xfrm>
            <a:off x="117446" y="810561"/>
            <a:ext cx="9271103" cy="567847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1100" b="1" dirty="0">
                <a:solidFill>
                  <a:srgbClr val="C00000"/>
                </a:solidFill>
                <a:ea typeface="Times New Roman" panose="02020603050405020304" pitchFamily="18" charset="0"/>
              </a:rPr>
              <a:t>Звонят </a:t>
            </a:r>
            <a:r>
              <a:rPr lang="ru-RU" sz="1100" b="1" dirty="0" smtClean="0">
                <a:solidFill>
                  <a:srgbClr val="C00000"/>
                </a:solidFill>
              </a:rPr>
              <a:t>—</a:t>
            </a:r>
            <a:r>
              <a:rPr lang="ru-RU" sz="1100" b="1" dirty="0" smtClean="0">
                <a:solidFill>
                  <a:srgbClr val="C00000"/>
                </a:solidFill>
                <a:ea typeface="Times New Roman" panose="02020603050405020304" pitchFamily="18" charset="0"/>
              </a:rPr>
              <a:t> </a:t>
            </a:r>
            <a:r>
              <a:rPr lang="ru-RU" sz="1100" b="1" dirty="0">
                <a:solidFill>
                  <a:srgbClr val="C00000"/>
                </a:solidFill>
                <a:ea typeface="Times New Roman" panose="02020603050405020304" pitchFamily="18" charset="0"/>
              </a:rPr>
              <a:t>проверьте счет.</a:t>
            </a:r>
            <a:r>
              <a:rPr lang="ru-RU" sz="1100" b="1" dirty="0">
                <a:ea typeface="Times New Roman" panose="02020603050405020304" pitchFamily="18" charset="0"/>
              </a:rPr>
              <a:t> </a:t>
            </a:r>
            <a:r>
              <a:rPr lang="ru-RU" sz="1100" dirty="0">
                <a:ea typeface="Times New Roman" panose="02020603050405020304" pitchFamily="18" charset="0"/>
              </a:rPr>
              <a:t>В Центробанке рассказали о воровстве денег с использованием телефонного номера реального </a:t>
            </a:r>
            <a:r>
              <a:rPr lang="ru-RU" sz="1100" dirty="0" smtClean="0">
                <a:ea typeface="Times New Roman" panose="02020603050405020304" pitchFamily="18" charset="0"/>
              </a:rPr>
              <a:t>банка </a:t>
            </a:r>
            <a:r>
              <a:rPr lang="ru-RU" sz="1100" u="sng" dirty="0" smtClean="0">
                <a:solidFill>
                  <a:srgbClr val="076A53"/>
                </a:solidFill>
                <a:ea typeface="Times New Roman" panose="02020603050405020304" pitchFamily="18" charset="0"/>
                <a:hlinkClick r:id="rId2"/>
              </a:rPr>
              <a:t>https</a:t>
            </a:r>
            <a:r>
              <a:rPr lang="ru-RU" sz="1100" u="sng" dirty="0">
                <a:solidFill>
                  <a:srgbClr val="076A53"/>
                </a:solidFill>
                <a:ea typeface="Times New Roman" panose="02020603050405020304" pitchFamily="18" charset="0"/>
                <a:hlinkClick r:id="rId2"/>
              </a:rPr>
              <a:t>://</a:t>
            </a:r>
            <a:r>
              <a:rPr lang="ru-RU" sz="1100" u="sng" dirty="0" smtClean="0">
                <a:solidFill>
                  <a:srgbClr val="076A53"/>
                </a:solidFill>
                <a:ea typeface="Times New Roman" panose="02020603050405020304" pitchFamily="18" charset="0"/>
                <a:hlinkClick r:id="rId2"/>
              </a:rPr>
              <a:t>rg.ru/2019/07/14/v-centrobanke-predupredili-o-novom-sposobe-krazhi-deneg-s-kart.html</a:t>
            </a:r>
            <a:endParaRPr lang="ru-RU" sz="1100" u="sng" dirty="0">
              <a:solidFill>
                <a:srgbClr val="076A53"/>
              </a:solidFill>
              <a:ea typeface="Times New Roman" panose="02020603050405020304" pitchFamily="18" charset="0"/>
            </a:endParaRPr>
          </a:p>
          <a:p>
            <a:pPr algn="just"/>
            <a:r>
              <a:rPr lang="ru-RU" sz="1100" b="1" dirty="0" smtClean="0">
                <a:solidFill>
                  <a:srgbClr val="C00000"/>
                </a:solidFill>
              </a:rPr>
              <a:t>Эксперты </a:t>
            </a:r>
            <a:r>
              <a:rPr lang="ru-RU" sz="1100" b="1" dirty="0">
                <a:solidFill>
                  <a:srgbClr val="C00000"/>
                </a:solidFill>
              </a:rPr>
              <a:t>вычислили график работы телефонных мошенников в </a:t>
            </a:r>
            <a:r>
              <a:rPr lang="ru-RU" sz="1100" b="1" dirty="0" smtClean="0">
                <a:solidFill>
                  <a:srgbClr val="C00000"/>
                </a:solidFill>
              </a:rPr>
              <a:t>России </a:t>
            </a:r>
            <a:r>
              <a:rPr lang="ru-RU" sz="1100" u="sng" dirty="0" smtClean="0">
                <a:hlinkClick r:id="rId3"/>
              </a:rPr>
              <a:t>https</a:t>
            </a:r>
            <a:r>
              <a:rPr lang="ru-RU" sz="1100" u="sng" dirty="0">
                <a:hlinkClick r:id="rId3"/>
              </a:rPr>
              <a:t>://</a:t>
            </a:r>
            <a:r>
              <a:rPr lang="ru-RU" sz="1100" u="sng" dirty="0" smtClean="0">
                <a:hlinkClick r:id="rId3"/>
              </a:rPr>
              <a:t>rg.ru/2021/05/21/eksperty-vychislili-grafik-raboty-telefonnyh-moshennikov-v-rossii.html</a:t>
            </a:r>
            <a:endParaRPr lang="ru-RU" sz="1100" dirty="0"/>
          </a:p>
          <a:p>
            <a:pPr algn="just"/>
            <a:r>
              <a:rPr lang="ru-RU" sz="1100" b="1" dirty="0" smtClean="0">
                <a:solidFill>
                  <a:srgbClr val="C00000"/>
                </a:solidFill>
              </a:rPr>
              <a:t>Не </a:t>
            </a:r>
            <a:r>
              <a:rPr lang="ru-RU" sz="1100" b="1" dirty="0">
                <a:solidFill>
                  <a:srgbClr val="C00000"/>
                </a:solidFill>
              </a:rPr>
              <a:t>сообщайте свои данные </a:t>
            </a:r>
            <a:r>
              <a:rPr lang="ru-RU" sz="1100" b="1" dirty="0" smtClean="0">
                <a:solidFill>
                  <a:srgbClr val="C00000"/>
                </a:solidFill>
              </a:rPr>
              <a:t>мошенникам!</a:t>
            </a:r>
            <a:r>
              <a:rPr lang="ru-RU" sz="1100" b="1" dirty="0" smtClean="0"/>
              <a:t> </a:t>
            </a:r>
            <a:r>
              <a:rPr lang="en-US" sz="1100" dirty="0" smtClean="0">
                <a:hlinkClick r:id="rId4"/>
              </a:rPr>
              <a:t>https</a:t>
            </a:r>
            <a:r>
              <a:rPr lang="en-US" sz="1100" dirty="0">
                <a:hlinkClick r:id="rId4"/>
              </a:rPr>
              <a:t>://</a:t>
            </a:r>
            <a:r>
              <a:rPr lang="en-US" sz="1100" dirty="0" smtClean="0">
                <a:hlinkClick r:id="rId4"/>
              </a:rPr>
              <a:t>www.youtube.com/watch?v=cXnL2mgdf0o&amp;feature=youtu.be</a:t>
            </a:r>
            <a:endParaRPr lang="ru-RU" sz="1100" dirty="0" smtClean="0"/>
          </a:p>
          <a:p>
            <a:pPr algn="just"/>
            <a:r>
              <a:rPr lang="ru-RU" sz="1100" b="1" dirty="0">
                <a:solidFill>
                  <a:srgbClr val="C00000"/>
                </a:solidFill>
              </a:rPr>
              <a:t>Почта, </a:t>
            </a:r>
            <a:r>
              <a:rPr lang="ru-RU" sz="1100" b="1" dirty="0" err="1">
                <a:solidFill>
                  <a:srgbClr val="C00000"/>
                </a:solidFill>
              </a:rPr>
              <a:t>sms</a:t>
            </a:r>
            <a:r>
              <a:rPr lang="ru-RU" sz="1100" b="1" dirty="0">
                <a:solidFill>
                  <a:srgbClr val="C00000"/>
                </a:solidFill>
              </a:rPr>
              <a:t>, телефон, а теперь и онлайн-календари. Как мошенники добираются до жертв? </a:t>
            </a:r>
            <a:r>
              <a:rPr lang="ru-RU" sz="1100" dirty="0"/>
              <a:t>Смартфон вибрирует и светится от нового оповещения. </a:t>
            </a:r>
            <a:r>
              <a:rPr lang="ru-RU" sz="1100" dirty="0" smtClean="0"/>
              <a:t>«Перевод </a:t>
            </a:r>
            <a:r>
              <a:rPr lang="ru-RU" sz="1100" dirty="0"/>
              <a:t>№84323093 поступил на ваш счет в сумме 17 944 руб</a:t>
            </a:r>
            <a:r>
              <a:rPr lang="ru-RU" sz="1100" dirty="0" smtClean="0"/>
              <a:t>.», </a:t>
            </a:r>
            <a:r>
              <a:rPr lang="ru-RU" sz="1100" dirty="0"/>
              <a:t>— написано в описании мероприятия, которое кто-то добавил в ваше приложение с календарем. Место проведения — </a:t>
            </a:r>
            <a:r>
              <a:rPr lang="ru-RU" sz="1100" dirty="0" smtClean="0"/>
              <a:t>«Экстренное </a:t>
            </a:r>
            <a:r>
              <a:rPr lang="ru-RU" sz="1100" dirty="0"/>
              <a:t>сообщение от отдела контроля </a:t>
            </a:r>
            <a:r>
              <a:rPr lang="ru-RU" sz="1100" dirty="0" smtClean="0"/>
              <a:t>выплат». </a:t>
            </a:r>
            <a:r>
              <a:rPr lang="ru-RU" sz="1100" dirty="0"/>
              <a:t>Мероприятие проводится каждый день в течение месяца. В трех местах указана одна и та же ссылка. Как легко догадаться, переходить по ней нельзя: мошенники попросят ввести какую-нибудь деликатную информацию, автоматически установят вредоносный код или подстроят еще какую-нибудь гадость </a:t>
            </a:r>
            <a:r>
              <a:rPr lang="ru-RU" sz="1100" dirty="0" smtClean="0">
                <a:hlinkClick r:id="rId5"/>
              </a:rPr>
              <a:t>https</a:t>
            </a:r>
            <a:r>
              <a:rPr lang="ru-RU" sz="1100" dirty="0">
                <a:hlinkClick r:id="rId5"/>
              </a:rPr>
              <a:t>://</a:t>
            </a:r>
            <a:r>
              <a:rPr lang="ru-RU" sz="1100" dirty="0" smtClean="0">
                <a:hlinkClick r:id="rId5"/>
              </a:rPr>
              <a:t>tass.ru/obschestvo/6769682</a:t>
            </a:r>
            <a:endParaRPr lang="ru-RU" sz="1100" dirty="0" smtClean="0"/>
          </a:p>
          <a:p>
            <a:pPr algn="just"/>
            <a:r>
              <a:rPr lang="ru-RU" sz="1100" b="1" dirty="0">
                <a:solidFill>
                  <a:srgbClr val="C00000"/>
                </a:solidFill>
              </a:rPr>
              <a:t>Как распознать телефонного мошенника из </a:t>
            </a:r>
            <a:r>
              <a:rPr lang="ru-RU" sz="1100" b="1" dirty="0" err="1" smtClean="0">
                <a:solidFill>
                  <a:srgbClr val="C00000"/>
                </a:solidFill>
              </a:rPr>
              <a:t>псевдобанка</a:t>
            </a:r>
            <a:r>
              <a:rPr lang="ru-RU" sz="1100" b="1" dirty="0" smtClean="0">
                <a:solidFill>
                  <a:srgbClr val="C00000"/>
                </a:solidFill>
              </a:rPr>
              <a:t> </a:t>
            </a:r>
            <a:r>
              <a:rPr lang="en-US" sz="1100" dirty="0">
                <a:hlinkClick r:id="rId6"/>
              </a:rPr>
              <a:t>https://</a:t>
            </a:r>
            <a:r>
              <a:rPr lang="en-US" sz="1100" dirty="0" smtClean="0">
                <a:hlinkClick r:id="rId6"/>
              </a:rPr>
              <a:t>rg.ru/2020/01/28/rg-sovety-kak-raspoznat-telefonnogo-moshennika-iz-psevdobanka.html</a:t>
            </a:r>
            <a:endParaRPr lang="ru-RU" sz="1100" dirty="0" smtClean="0"/>
          </a:p>
          <a:p>
            <a:pPr algn="just"/>
            <a:r>
              <a:rPr lang="ru-RU" sz="1100" b="1" dirty="0">
                <a:solidFill>
                  <a:srgbClr val="C00000"/>
                </a:solidFill>
              </a:rPr>
              <a:t>Эпидемия обмана. Как раскусить 5 сценариев телефонного </a:t>
            </a:r>
            <a:r>
              <a:rPr lang="ru-RU" sz="1100" b="1" dirty="0" smtClean="0">
                <a:solidFill>
                  <a:srgbClr val="C00000"/>
                </a:solidFill>
              </a:rPr>
              <a:t>мошенничества</a:t>
            </a:r>
            <a:endParaRPr lang="ru-RU" sz="1100" b="1" dirty="0">
              <a:solidFill>
                <a:srgbClr val="C00000"/>
              </a:solidFill>
            </a:endParaRPr>
          </a:p>
          <a:p>
            <a:pPr algn="just"/>
            <a:r>
              <a:rPr lang="ru-RU" sz="1100" u="sng" dirty="0">
                <a:hlinkClick r:id="rId7"/>
              </a:rPr>
              <a:t>https://vashifinancy.ru/for-smi/press/news/epidemiya-obmana-kak-raskusit-5-stsenariev-telefonnogo-moshennichestva</a:t>
            </a:r>
            <a:r>
              <a:rPr lang="ru-RU" sz="1100" u="sng" dirty="0" smtClean="0">
                <a:hlinkClick r:id="rId7"/>
              </a:rPr>
              <a:t>/</a:t>
            </a:r>
            <a:r>
              <a:rPr lang="ru-RU" sz="1100" dirty="0" smtClean="0"/>
              <a:t> или</a:t>
            </a:r>
          </a:p>
          <a:p>
            <a:pPr algn="just"/>
            <a:r>
              <a:rPr lang="ru-RU" sz="1100" u="sng" dirty="0" smtClean="0">
                <a:hlinkClick r:id="rId8"/>
              </a:rPr>
              <a:t>https</a:t>
            </a:r>
            <a:r>
              <a:rPr lang="ru-RU" sz="1100" u="sng" dirty="0">
                <a:hlinkClick r:id="rId8"/>
              </a:rPr>
              <a:t>://</a:t>
            </a:r>
            <a:r>
              <a:rPr lang="ru-RU" sz="1100" u="sng" dirty="0" smtClean="0">
                <a:hlinkClick r:id="rId8"/>
              </a:rPr>
              <a:t>iz.ru/1118164/marta-litvinova/klon-na-telefone-moshenniki-zvoniat-s-nomerov-gosorganov-i-bankov</a:t>
            </a:r>
            <a:endParaRPr lang="ru-RU" sz="1100" u="sng" dirty="0" smtClean="0"/>
          </a:p>
          <a:p>
            <a:pPr algn="just"/>
            <a:r>
              <a:rPr lang="ru-RU" sz="1100" b="1" dirty="0">
                <a:solidFill>
                  <a:srgbClr val="C00000"/>
                </a:solidFill>
              </a:rPr>
              <a:t>Позвонили из службы безопасности банка: как вовремя заметить </a:t>
            </a:r>
            <a:r>
              <a:rPr lang="ru-RU" sz="1100" b="1" dirty="0" smtClean="0">
                <a:solidFill>
                  <a:srgbClr val="C00000"/>
                </a:solidFill>
              </a:rPr>
              <a:t>подвох </a:t>
            </a:r>
            <a:r>
              <a:rPr lang="ru-RU" sz="1100" u="sng" dirty="0" smtClean="0">
                <a:hlinkClick r:id="rId9"/>
              </a:rPr>
              <a:t>https</a:t>
            </a:r>
            <a:r>
              <a:rPr lang="ru-RU" sz="1100" u="sng" dirty="0">
                <a:hlinkClick r:id="rId9"/>
              </a:rPr>
              <a:t>://journal.tinkoff.ru/list/allo-eto-sb</a:t>
            </a:r>
            <a:r>
              <a:rPr lang="ru-RU" sz="1100" u="sng" dirty="0" smtClean="0">
                <a:hlinkClick r:id="rId9"/>
              </a:rPr>
              <a:t>/</a:t>
            </a:r>
            <a:endParaRPr lang="ru-RU" sz="1100" u="sng" dirty="0" smtClean="0"/>
          </a:p>
          <a:p>
            <a:pPr algn="just"/>
            <a:r>
              <a:rPr lang="ru-RU" sz="1100" b="1" dirty="0">
                <a:solidFill>
                  <a:srgbClr val="00B050"/>
                </a:solidFill>
              </a:rPr>
              <a:t>Почему мошенники так легко оформляют кредиты на потерпевших по телефону. Если обычному человеку их не всегда дают даже в </a:t>
            </a:r>
            <a:r>
              <a:rPr lang="ru-RU" sz="1100" b="1" dirty="0" smtClean="0">
                <a:solidFill>
                  <a:srgbClr val="00B050"/>
                </a:solidFill>
              </a:rPr>
              <a:t>банке </a:t>
            </a:r>
            <a:r>
              <a:rPr lang="en-US" sz="1100" u="sng" dirty="0">
                <a:hlinkClick r:id="rId10"/>
              </a:rPr>
              <a:t>https://</a:t>
            </a:r>
            <a:r>
              <a:rPr lang="en-US" sz="1100" u="sng" dirty="0" smtClean="0">
                <a:hlinkClick r:id="rId10"/>
              </a:rPr>
              <a:t>zen.yandex.ru/media/advokat_anton_samoha/pochemu-moshenniki-tak-legko-oformliaiut-kredity-na-poterpevshih-po-telefonu-esli-obychnomu-cheloveku-ih-ne-vsegda-daiut-daje-v-banke-607c90651b83785a8246760a</a:t>
            </a:r>
            <a:endParaRPr lang="ru-RU" sz="1100" u="sng" dirty="0" smtClean="0"/>
          </a:p>
          <a:p>
            <a:pPr algn="just"/>
            <a:r>
              <a:rPr lang="ru-RU" sz="1100" b="1" dirty="0" smtClean="0"/>
              <a:t>Если </a:t>
            </a:r>
            <a:r>
              <a:rPr lang="ru-RU" sz="1100" b="1" dirty="0"/>
              <a:t>Вам не надоело читать о телефонных мошенниках, то прочитайте ещё и об этом, может у Вас поднимется настроение. 1</a:t>
            </a:r>
            <a:r>
              <a:rPr lang="ru-RU" sz="1100" b="1" dirty="0" smtClean="0"/>
              <a:t>. </a:t>
            </a:r>
            <a:r>
              <a:rPr lang="en-US" sz="1100" b="1" dirty="0">
                <a:hlinkClick r:id="rId11"/>
              </a:rPr>
              <a:t>https://</a:t>
            </a:r>
            <a:r>
              <a:rPr lang="en-US" sz="1100" b="1" dirty="0" smtClean="0">
                <a:hlinkClick r:id="rId11"/>
              </a:rPr>
              <a:t>zen.yandex.ru/media/id/5facb4094609023b07e59415/esli-vam-ne-nadoelo-chitat-o-telefonnyh-moshennikah-to-prochitaite-esce-i-ob-etom-mojet-u-vas-podnimetsia-nastroenie-1-606e7ee8decf126b1ee3ae1f</a:t>
            </a:r>
            <a:endParaRPr lang="ru-RU" sz="1100" b="1" dirty="0"/>
          </a:p>
          <a:p>
            <a:pPr algn="just"/>
            <a:r>
              <a:rPr lang="ru-RU" sz="1100" b="1" dirty="0"/>
              <a:t>О телефонных мошенниках. На этот раз, я попросил их не препятствовать снятию денег, с моей банковской Карты. 2</a:t>
            </a:r>
            <a:r>
              <a:rPr lang="ru-RU" sz="1100" b="1" dirty="0" smtClean="0"/>
              <a:t>. </a:t>
            </a:r>
            <a:r>
              <a:rPr lang="en-US" sz="1100" b="1" dirty="0">
                <a:hlinkClick r:id="rId12"/>
              </a:rPr>
              <a:t>https://</a:t>
            </a:r>
            <a:r>
              <a:rPr lang="en-US" sz="1100" b="1" dirty="0" smtClean="0">
                <a:hlinkClick r:id="rId12"/>
              </a:rPr>
              <a:t>zen.yandex.ru/media/id/5facb4094609023b07e59415/o-telefonnyh-moshennikah-na-etot-raz-ia-poprosil-ih-ne-prepiatstvovat-sniatiiu-deneg-s-moei-bankovskoi-karty-2-6077ac39f63f032f25c93e1c</a:t>
            </a:r>
            <a:endParaRPr lang="ru-RU" sz="1100" b="1" dirty="0"/>
          </a:p>
          <a:p>
            <a:pPr algn="just"/>
            <a:r>
              <a:rPr lang="ru-RU" sz="1100" b="1" dirty="0"/>
              <a:t>В Следственном комитете рассказали, как вести себя с телефонными </a:t>
            </a:r>
            <a:r>
              <a:rPr lang="ru-RU" sz="1100" b="1" dirty="0" smtClean="0"/>
              <a:t>мошенниками </a:t>
            </a:r>
            <a:r>
              <a:rPr lang="en-US" sz="1100" b="1" dirty="0">
                <a:hlinkClick r:id="rId13"/>
              </a:rPr>
              <a:t>https://</a:t>
            </a:r>
            <a:r>
              <a:rPr lang="en-US" sz="1100" b="1" dirty="0" smtClean="0">
                <a:hlinkClick r:id="rId13"/>
              </a:rPr>
              <a:t>tass.ru/obschestvo/11159805</a:t>
            </a:r>
            <a:endParaRPr lang="ru-RU" sz="1100" b="1" dirty="0" smtClean="0"/>
          </a:p>
          <a:p>
            <a:pPr algn="just"/>
            <a:r>
              <a:rPr lang="ru-RU" sz="1100" b="1" dirty="0"/>
              <a:t>Как наказать телефонных </a:t>
            </a:r>
            <a:r>
              <a:rPr lang="ru-RU" sz="1100" b="1" dirty="0" smtClean="0"/>
              <a:t>мошенников </a:t>
            </a:r>
            <a:r>
              <a:rPr lang="en-US" sz="1100" b="1" dirty="0">
                <a:hlinkClick r:id="rId14"/>
              </a:rPr>
              <a:t>https://journal.tinkoff.ru/ask/stop-obman</a:t>
            </a:r>
            <a:r>
              <a:rPr lang="en-US" sz="1100" b="1" dirty="0" smtClean="0">
                <a:hlinkClick r:id="rId14"/>
              </a:rPr>
              <a:t>/</a:t>
            </a:r>
            <a:r>
              <a:rPr lang="ru-RU" sz="1100" b="1" dirty="0" smtClean="0"/>
              <a:t> или </a:t>
            </a:r>
            <a:r>
              <a:rPr lang="en-US" sz="1100" b="1" dirty="0">
                <a:hlinkClick r:id="rId15"/>
              </a:rPr>
              <a:t>https://www.garant.ru/article/1448451</a:t>
            </a:r>
            <a:r>
              <a:rPr lang="en-US" sz="1100" b="1" dirty="0" smtClean="0">
                <a:hlinkClick r:id="rId15"/>
              </a:rPr>
              <a:t>/</a:t>
            </a:r>
            <a:r>
              <a:rPr lang="ru-RU" sz="1100" b="1" dirty="0" smtClean="0"/>
              <a:t> или </a:t>
            </a:r>
            <a:r>
              <a:rPr lang="en-US" sz="1100" b="1" dirty="0">
                <a:hlinkClick r:id="rId16"/>
              </a:rPr>
              <a:t>https://www.klerk.ru/buh/articles/489135</a:t>
            </a:r>
            <a:r>
              <a:rPr lang="en-US" sz="1100" b="1" dirty="0" smtClean="0">
                <a:hlinkClick r:id="rId16"/>
              </a:rPr>
              <a:t>/</a:t>
            </a:r>
            <a:r>
              <a:rPr lang="ru-RU" sz="1100" b="1" dirty="0" smtClean="0"/>
              <a:t>  или </a:t>
            </a:r>
            <a:r>
              <a:rPr lang="en-US" sz="1100" b="1" dirty="0">
                <a:hlinkClick r:id="rId17"/>
              </a:rPr>
              <a:t>https</a:t>
            </a:r>
            <a:r>
              <a:rPr lang="en-US" sz="1100" b="1" dirty="0" smtClean="0">
                <a:hlinkClick r:id="rId17"/>
              </a:rPr>
              <a:t>://</a:t>
            </a:r>
            <a:r>
              <a:rPr lang="ru-RU" sz="1100" b="1" dirty="0" smtClean="0">
                <a:hlinkClick r:id="rId17"/>
              </a:rPr>
              <a:t>кильмезский.43.мвд.рф</a:t>
            </a:r>
            <a:r>
              <a:rPr lang="en-US" sz="1100" b="1" dirty="0" smtClean="0">
                <a:hlinkClick r:id="rId17"/>
              </a:rPr>
              <a:t>/document/11759285</a:t>
            </a:r>
            <a:endParaRPr lang="ru-RU" sz="1100" b="1" dirty="0"/>
          </a:p>
          <a:p>
            <a:pPr algn="just"/>
            <a:r>
              <a:rPr lang="ru-RU" sz="1100" b="1" dirty="0" smtClean="0"/>
              <a:t>Мошенники </a:t>
            </a:r>
            <a:r>
              <a:rPr lang="ru-RU" sz="1100" b="1" dirty="0"/>
              <a:t>предлагают банковским клиентам бонусы за </a:t>
            </a:r>
            <a:r>
              <a:rPr lang="ru-RU" sz="1100" b="1" dirty="0" smtClean="0"/>
              <a:t>вакцинацию </a:t>
            </a:r>
            <a:r>
              <a:rPr lang="ru-RU" sz="1100" u="sng" dirty="0" smtClean="0">
                <a:hlinkClick r:id="rId18"/>
              </a:rPr>
              <a:t>https</a:t>
            </a:r>
            <a:r>
              <a:rPr lang="ru-RU" sz="1100" u="sng" dirty="0">
                <a:hlinkClick r:id="rId18"/>
              </a:rPr>
              <a:t>://www.banki.ru/news/lenta/?</a:t>
            </a:r>
            <a:r>
              <a:rPr lang="ru-RU" sz="1100" u="sng" dirty="0" smtClean="0">
                <a:hlinkClick r:id="rId18"/>
              </a:rPr>
              <a:t>id=10949516</a:t>
            </a:r>
            <a:endParaRPr lang="ru-RU" sz="1100" u="sng" dirty="0"/>
          </a:p>
          <a:p>
            <a:pPr algn="just"/>
            <a:r>
              <a:rPr lang="ru-RU" sz="1100" b="1" dirty="0" smtClean="0">
                <a:solidFill>
                  <a:srgbClr val="FF0000"/>
                </a:solidFill>
              </a:rPr>
              <a:t>Юрист </a:t>
            </a:r>
            <a:r>
              <a:rPr lang="ru-RU" sz="1100" b="1" dirty="0">
                <a:solidFill>
                  <a:srgbClr val="FF0000"/>
                </a:solidFill>
              </a:rPr>
              <a:t>назвал запретные фразы в разговоре с </a:t>
            </a:r>
            <a:r>
              <a:rPr lang="ru-RU" sz="1100" b="1" dirty="0" smtClean="0">
                <a:solidFill>
                  <a:srgbClr val="FF0000"/>
                </a:solidFill>
              </a:rPr>
              <a:t>мошенниками </a:t>
            </a:r>
            <a:r>
              <a:rPr lang="ru-RU" sz="1100" u="sng" dirty="0" smtClean="0">
                <a:hlinkClick r:id="rId19"/>
              </a:rPr>
              <a:t>https</a:t>
            </a:r>
            <a:r>
              <a:rPr lang="ru-RU" sz="1100" u="sng" dirty="0">
                <a:hlinkClick r:id="rId19"/>
              </a:rPr>
              <a:t>://</a:t>
            </a:r>
            <a:r>
              <a:rPr lang="ru-RU" sz="1100" u="sng" dirty="0" smtClean="0">
                <a:hlinkClick r:id="rId19"/>
              </a:rPr>
              <a:t>www.kp.ru/online/news/4401385/</a:t>
            </a:r>
            <a:endParaRPr lang="ru-RU" sz="1100" dirty="0"/>
          </a:p>
          <a:p>
            <a:pPr algn="just"/>
            <a:r>
              <a:rPr lang="ru-RU" sz="1100" b="1" dirty="0" smtClean="0">
                <a:solidFill>
                  <a:srgbClr val="C00000"/>
                </a:solidFill>
              </a:rPr>
              <a:t>Как </a:t>
            </a:r>
            <a:r>
              <a:rPr lang="ru-RU" sz="1100" b="1" dirty="0">
                <a:solidFill>
                  <a:srgbClr val="C00000"/>
                </a:solidFill>
              </a:rPr>
              <a:t>настроить телефон, чтобы мошенники не взяли на ваше имя кредит и не "опустошили" счета</a:t>
            </a:r>
            <a:r>
              <a:rPr lang="ru-RU" sz="1100" b="1" dirty="0" smtClean="0">
                <a:solidFill>
                  <a:srgbClr val="C00000"/>
                </a:solidFill>
              </a:rPr>
              <a:t>... Всем кто использует ДБО </a:t>
            </a:r>
            <a:r>
              <a:rPr lang="en-US" sz="1100" u="sng" dirty="0">
                <a:hlinkClick r:id="rId20"/>
              </a:rPr>
              <a:t>https://</a:t>
            </a:r>
            <a:r>
              <a:rPr lang="en-US" sz="1100" u="sng" dirty="0" smtClean="0">
                <a:hlinkClick r:id="rId20"/>
              </a:rPr>
              <a:t>ocomp.info/kak-nastroit-telefon-skachat-10-zametok.html</a:t>
            </a:r>
            <a:endParaRPr lang="ru-RU" sz="1100" u="sng" dirty="0" smtClean="0"/>
          </a:p>
          <a:p>
            <a:r>
              <a:rPr lang="ru-RU" sz="1100" b="1" dirty="0" smtClean="0">
                <a:solidFill>
                  <a:srgbClr val="FF0000"/>
                </a:solidFill>
              </a:rPr>
              <a:t>В </a:t>
            </a:r>
            <a:r>
              <a:rPr lang="ru-RU" sz="1100" b="1" dirty="0">
                <a:solidFill>
                  <a:srgbClr val="FF0000"/>
                </a:solidFill>
              </a:rPr>
              <a:t>МВД рассказали о шести основных видах телефонного мошенничества</a:t>
            </a:r>
            <a:endParaRPr lang="ru-RU" sz="1100" dirty="0">
              <a:solidFill>
                <a:srgbClr val="FF0000"/>
              </a:solidFill>
            </a:endParaRPr>
          </a:p>
          <a:p>
            <a:r>
              <a:rPr lang="ru-RU" sz="1100" u="sng" dirty="0">
                <a:hlinkClick r:id="rId21"/>
              </a:rPr>
              <a:t>https://</a:t>
            </a:r>
            <a:r>
              <a:rPr lang="ru-RU" sz="1100" u="sng" dirty="0" smtClean="0">
                <a:hlinkClick r:id="rId21"/>
              </a:rPr>
              <a:t>tass.ru/proisshestviya/11736267</a:t>
            </a:r>
            <a:endParaRPr lang="ru-RU" sz="1100" dirty="0"/>
          </a:p>
        </p:txBody>
      </p:sp>
      <p:sp>
        <p:nvSpPr>
          <p:cNvPr id="11" name="Прямоугольник 10"/>
          <p:cNvSpPr/>
          <p:nvPr/>
        </p:nvSpPr>
        <p:spPr>
          <a:xfrm>
            <a:off x="9479956" y="1395302"/>
            <a:ext cx="2566635" cy="440120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500" b="1" dirty="0">
                <a:solidFill>
                  <a:srgbClr val="00B050"/>
                </a:solidFill>
              </a:rPr>
              <a:t>ВАЖНОЕ И ПРОСТОЕ ПРАВИЛО БОРЬБЫ С ТЕЛЕФОННЫМИ МОШЕННИКАМИ: </a:t>
            </a:r>
            <a:endParaRPr lang="ru-RU" sz="1500" b="1" dirty="0" smtClean="0">
              <a:solidFill>
                <a:srgbClr val="00B050"/>
              </a:solidFill>
            </a:endParaRPr>
          </a:p>
          <a:p>
            <a:r>
              <a:rPr lang="ru-RU" sz="1500" b="1" dirty="0" smtClean="0">
                <a:solidFill>
                  <a:srgbClr val="FF0000"/>
                </a:solidFill>
              </a:rPr>
              <a:t>ЕСЛИ </a:t>
            </a:r>
            <a:r>
              <a:rPr lang="ru-RU" sz="1500" b="1" dirty="0">
                <a:solidFill>
                  <a:srgbClr val="FF0000"/>
                </a:solidFill>
              </a:rPr>
              <a:t>ВАМ ЗВОНЯТ ИЗ БАНКА И ПРЕДЛАГАЮТ ПРОВЕСТИ ОПЕРАЦИЮ (ЛЮБУЮ) — КЛАДИТЕ ТРУБКУ. </a:t>
            </a:r>
          </a:p>
          <a:p>
            <a:r>
              <a:rPr lang="ru-RU" sz="1500" b="1" dirty="0">
                <a:solidFill>
                  <a:srgbClr val="FF0000"/>
                </a:solidFill>
              </a:rPr>
              <a:t>А ЕСЛИ ВАС ВСЕ-ТАКИ УБЕДИЛИ СДЕЛАТЬ ПЛАТЕЖ, ТО: ПОСЛЕ ТОГО, КАК ПОЛОЖИЛИ ТРУБКУ, </a:t>
            </a:r>
          </a:p>
          <a:p>
            <a:r>
              <a:rPr lang="ru-RU" sz="1700" b="1" i="1" u="sng" dirty="0">
                <a:solidFill>
                  <a:srgbClr val="FF0000"/>
                </a:solidFill>
              </a:rPr>
              <a:t>САМИ НАБЕРИТЕ ТЕЛЕФОН БАНКА И, ПО СВОЕМУ ЗВОНКУ, ИНИЦИИРУЙТЕ ОПЕРАЦИЮ</a:t>
            </a:r>
            <a:r>
              <a:rPr lang="ru-RU" sz="1500" b="1" i="1" dirty="0">
                <a:solidFill>
                  <a:srgbClr val="FF0000"/>
                </a:solidFill>
              </a:rPr>
              <a:t>! </a:t>
            </a:r>
            <a:endParaRPr lang="ru-RU" sz="1500" b="1" i="1" dirty="0"/>
          </a:p>
        </p:txBody>
      </p:sp>
    </p:spTree>
    <p:extLst>
      <p:ext uri="{BB962C8B-B14F-4D97-AF65-F5344CB8AC3E}">
        <p14:creationId xmlns:p14="http://schemas.microsoft.com/office/powerpoint/2010/main" val="4220980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0392" y="134224"/>
            <a:ext cx="11241247" cy="747383"/>
          </a:xfrm>
        </p:spPr>
        <p:txBody>
          <a:bodyPr>
            <a:normAutofit/>
          </a:bodyPr>
          <a:lstStyle/>
          <a:p>
            <a:pPr algn="l"/>
            <a:r>
              <a:rPr lang="ru-RU" sz="1400" b="1" dirty="0" smtClean="0">
                <a:solidFill>
                  <a:schemeClr val="accent5">
                    <a:lumMod val="75000"/>
                  </a:schemeClr>
                </a:solidFill>
              </a:rPr>
              <a:t>Примеры мошеннических действий при обучении и консультациях на финансовых рынках</a:t>
            </a:r>
            <a:br>
              <a:rPr lang="ru-RU" sz="1400" b="1" dirty="0" smtClean="0">
                <a:solidFill>
                  <a:schemeClr val="accent5">
                    <a:lumMod val="75000"/>
                  </a:schemeClr>
                </a:solidFill>
              </a:rPr>
            </a:br>
            <a:endParaRPr lang="ru-RU" sz="1400" dirty="0"/>
          </a:p>
        </p:txBody>
      </p:sp>
      <p:sp>
        <p:nvSpPr>
          <p:cNvPr id="3" name="Номер слайда 2"/>
          <p:cNvSpPr>
            <a:spLocks noGrp="1"/>
          </p:cNvSpPr>
          <p:nvPr>
            <p:ph type="sldNum" sz="quarter" idx="12"/>
          </p:nvPr>
        </p:nvSpPr>
        <p:spPr>
          <a:xfrm>
            <a:off x="4186843" y="6306477"/>
            <a:ext cx="2133600" cy="365125"/>
          </a:xfrm>
        </p:spPr>
        <p:txBody>
          <a:bodyPr/>
          <a:lstStyle/>
          <a:p>
            <a:fld id="{D2262854-76B3-4C12-B0EA-DC0BF3BEA880}" type="slidenum">
              <a:rPr lang="ru-RU" smtClean="0">
                <a:solidFill>
                  <a:schemeClr val="tx1"/>
                </a:solidFill>
              </a:rPr>
              <a:pPr/>
              <a:t>32</a:t>
            </a:fld>
            <a:endParaRPr lang="ru-RU" dirty="0">
              <a:solidFill>
                <a:schemeClr val="tx1"/>
              </a:solidFill>
            </a:endParaRPr>
          </a:p>
        </p:txBody>
      </p:sp>
      <p:sp>
        <p:nvSpPr>
          <p:cNvPr id="6" name="Прямоугольник 5"/>
          <p:cNvSpPr/>
          <p:nvPr/>
        </p:nvSpPr>
        <p:spPr>
          <a:xfrm>
            <a:off x="4311941" y="934723"/>
            <a:ext cx="7239698" cy="3908762"/>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r>
              <a:rPr lang="ru-RU" sz="1500" b="1" dirty="0">
                <a:solidFill>
                  <a:srgbClr val="262626"/>
                </a:solidFill>
              </a:rPr>
              <a:t>Троянское обучение, недобросовестная реклама</a:t>
            </a:r>
            <a:endParaRPr lang="ru-RU" sz="1500" dirty="0">
              <a:solidFill>
                <a:srgbClr val="262626"/>
              </a:solidFill>
            </a:endParaRPr>
          </a:p>
          <a:p>
            <a:r>
              <a:rPr lang="ru-RU" sz="1200" b="1" dirty="0">
                <a:solidFill>
                  <a:srgbClr val="076A53"/>
                </a:solidFill>
                <a:hlinkClick r:id="rId2"/>
              </a:rPr>
              <a:t>https://fedfond.ru/news/2019/troyanskoe-obuchenie-nedobrosovestnaya-reklama</a:t>
            </a:r>
            <a:r>
              <a:rPr lang="ru-RU" sz="1200" b="1" dirty="0" smtClean="0">
                <a:solidFill>
                  <a:srgbClr val="076A53"/>
                </a:solidFill>
                <a:hlinkClick r:id="rId2"/>
              </a:rPr>
              <a:t>/</a:t>
            </a:r>
            <a:endParaRPr lang="ru-RU" sz="1200" b="1" dirty="0" smtClean="0">
              <a:solidFill>
                <a:srgbClr val="076A53"/>
              </a:solidFill>
            </a:endParaRPr>
          </a:p>
          <a:p>
            <a:r>
              <a:rPr lang="ru-RU" sz="1300" b="1" dirty="0" smtClean="0"/>
              <a:t>или </a:t>
            </a:r>
            <a:endParaRPr lang="ru-RU" sz="1300" b="1" dirty="0"/>
          </a:p>
          <a:p>
            <a:r>
              <a:rPr lang="en-US" sz="1200" b="1" dirty="0">
                <a:solidFill>
                  <a:srgbClr val="076A53"/>
                </a:solidFill>
                <a:hlinkClick r:id="rId3"/>
              </a:rPr>
              <a:t>https://</a:t>
            </a:r>
            <a:r>
              <a:rPr lang="en-US" sz="1200" b="1" dirty="0" smtClean="0">
                <a:solidFill>
                  <a:srgbClr val="076A53"/>
                </a:solidFill>
                <a:hlinkClick r:id="rId3"/>
              </a:rPr>
              <a:t>smart-lab.ru/blog/625673.php</a:t>
            </a:r>
            <a:endParaRPr lang="ru-RU" sz="1200" b="1" dirty="0" smtClean="0">
              <a:solidFill>
                <a:srgbClr val="076A53"/>
              </a:solidFill>
            </a:endParaRPr>
          </a:p>
          <a:p>
            <a:endParaRPr lang="ru-RU" sz="1600" dirty="0">
              <a:solidFill>
                <a:srgbClr val="262626"/>
              </a:solidFill>
            </a:endParaRPr>
          </a:p>
          <a:p>
            <a:r>
              <a:rPr lang="ru-RU" sz="1600" b="1" dirty="0" smtClean="0">
                <a:solidFill>
                  <a:srgbClr val="FF0000"/>
                </a:solidFill>
              </a:rPr>
              <a:t>Если </a:t>
            </a:r>
            <a:r>
              <a:rPr lang="ru-RU" sz="1600" b="1" dirty="0">
                <a:solidFill>
                  <a:srgbClr val="FF0000"/>
                </a:solidFill>
              </a:rPr>
              <a:t>вы не азартный человек и хотите представить себе, что такое форекс или игра на бирже, сходите на бесплатные (!) курсы от таких организаций и ВСЕ! </a:t>
            </a:r>
          </a:p>
          <a:p>
            <a:r>
              <a:rPr lang="ru-RU" sz="1600" b="1" dirty="0">
                <a:solidFill>
                  <a:srgbClr val="FF0000"/>
                </a:solidFill>
              </a:rPr>
              <a:t>Ни копейки в такие организации!</a:t>
            </a:r>
          </a:p>
          <a:p>
            <a:endParaRPr lang="ru-RU" sz="1600" b="1" dirty="0">
              <a:solidFill>
                <a:srgbClr val="FF0000"/>
              </a:solidFill>
            </a:endParaRPr>
          </a:p>
          <a:p>
            <a:r>
              <a:rPr lang="ru-RU" sz="1500" b="1" dirty="0"/>
              <a:t>Золотые горы: лжеброкеры обманули клиентов на миллиард рублей</a:t>
            </a:r>
            <a:endParaRPr lang="ru-RU" sz="1500" dirty="0"/>
          </a:p>
          <a:p>
            <a:r>
              <a:rPr lang="ru-RU" sz="1200" b="1" u="sng" dirty="0">
                <a:hlinkClick r:id="rId4"/>
              </a:rPr>
              <a:t>https://mir24.tv/news/16387742/zolotye-gory-lzhebrokery-obmanuli-klientov-na-milliard-rublei</a:t>
            </a:r>
            <a:r>
              <a:rPr lang="ru-RU" sz="1200" b="1" dirty="0">
                <a:solidFill>
                  <a:srgbClr val="FF0000"/>
                </a:solidFill>
              </a:rPr>
              <a:t> </a:t>
            </a:r>
            <a:endParaRPr lang="ru-RU" sz="1200" b="1" dirty="0" smtClean="0">
              <a:solidFill>
                <a:srgbClr val="FF0000"/>
              </a:solidFill>
            </a:endParaRPr>
          </a:p>
          <a:p>
            <a:endParaRPr lang="ru-RU" sz="1200" b="1" dirty="0">
              <a:solidFill>
                <a:srgbClr val="FF0000"/>
              </a:solidFill>
            </a:endParaRPr>
          </a:p>
          <a:p>
            <a:r>
              <a:rPr lang="ru-RU" sz="1500" b="1" dirty="0"/>
              <a:t>Как обманывают на образовательных </a:t>
            </a:r>
            <a:r>
              <a:rPr lang="ru-RU" sz="1500" b="1" dirty="0" smtClean="0"/>
              <a:t>курсах</a:t>
            </a:r>
          </a:p>
          <a:p>
            <a:r>
              <a:rPr lang="en-US" sz="1200" b="1" u="sng" dirty="0">
                <a:hlinkClick r:id="rId5"/>
              </a:rPr>
              <a:t>https://journal.tinkoff.ru/life/obman-na-kursah</a:t>
            </a:r>
            <a:r>
              <a:rPr lang="en-US" sz="1200" b="1" u="sng" dirty="0" smtClean="0">
                <a:hlinkClick r:id="rId5"/>
              </a:rPr>
              <a:t>/</a:t>
            </a:r>
            <a:endParaRPr lang="ru-RU" sz="1200" b="1" u="sng" dirty="0"/>
          </a:p>
          <a:p>
            <a:r>
              <a:rPr lang="ru-RU" sz="1300" b="1" dirty="0" smtClean="0"/>
              <a:t>или</a:t>
            </a:r>
            <a:endParaRPr lang="ru-RU" sz="1300" b="1" dirty="0"/>
          </a:p>
          <a:p>
            <a:r>
              <a:rPr lang="en-US" sz="1200" b="1" u="sng" dirty="0">
                <a:hlinkClick r:id="rId6"/>
              </a:rPr>
              <a:t>https://</a:t>
            </a:r>
            <a:r>
              <a:rPr lang="en-US" sz="1200" b="1" u="sng" dirty="0" smtClean="0">
                <a:hlinkClick r:id="rId6"/>
              </a:rPr>
              <a:t>spb.aif.ru/society/kouchi-aferisty_kak_obmanyvayut_na_kursah_v_internete</a:t>
            </a:r>
            <a:endParaRPr lang="ru-RU" sz="1200" b="1" u="sng" dirty="0" smtClean="0"/>
          </a:p>
          <a:p>
            <a:r>
              <a:rPr lang="ru-RU" sz="1300" b="1" dirty="0" smtClean="0"/>
              <a:t>или</a:t>
            </a:r>
            <a:endParaRPr lang="ru-RU" sz="1300" b="1" dirty="0"/>
          </a:p>
          <a:p>
            <a:r>
              <a:rPr lang="en-US" sz="1200" b="1" u="sng" dirty="0">
                <a:hlinkClick r:id="rId7"/>
              </a:rPr>
              <a:t>https://</a:t>
            </a:r>
            <a:r>
              <a:rPr lang="en-US" sz="1200" b="1" u="sng" dirty="0" smtClean="0">
                <a:hlinkClick r:id="rId7"/>
              </a:rPr>
              <a:t>life.ru/p/1303506</a:t>
            </a:r>
            <a:endParaRPr lang="ru-RU" sz="1200" b="1" u="sng" dirty="0" smtClean="0"/>
          </a:p>
        </p:txBody>
      </p:sp>
      <p:sp>
        <p:nvSpPr>
          <p:cNvPr id="8" name="Прямоугольник 7"/>
          <p:cNvSpPr/>
          <p:nvPr/>
        </p:nvSpPr>
        <p:spPr>
          <a:xfrm>
            <a:off x="5652543" y="4896601"/>
            <a:ext cx="4558494" cy="523220"/>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fontAlgn="base"/>
            <a:r>
              <a:rPr lang="ru-RU" sz="1600" b="1" dirty="0"/>
              <a:t>Как обманывают финансовые </a:t>
            </a:r>
            <a:r>
              <a:rPr lang="ru-RU" sz="1600" b="1" dirty="0" smtClean="0"/>
              <a:t>советники?</a:t>
            </a:r>
            <a:endParaRPr lang="ru-RU" sz="1600" b="1" dirty="0"/>
          </a:p>
          <a:p>
            <a:pPr fontAlgn="base"/>
            <a:r>
              <a:rPr lang="en-US" sz="1200" b="1" dirty="0">
                <a:hlinkClick r:id="rId8"/>
              </a:rPr>
              <a:t>https://vc.ru/finance/64197-kak-obmanyvayut-finansovye-sovetniki</a:t>
            </a:r>
            <a:endParaRPr lang="ru-RU" sz="1200" b="1" dirty="0"/>
          </a:p>
        </p:txBody>
      </p:sp>
      <p:sp>
        <p:nvSpPr>
          <p:cNvPr id="4" name="Прямоугольник 3"/>
          <p:cNvSpPr/>
          <p:nvPr/>
        </p:nvSpPr>
        <p:spPr>
          <a:xfrm>
            <a:off x="539692" y="2498436"/>
            <a:ext cx="3528969" cy="92333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ru-RU" sz="1400" b="1" dirty="0"/>
              <a:t>Первый зампред ЦБ Сергей Швецов: «Если бы был рецепт, как разбогатеть, все были бы богатыми» </a:t>
            </a:r>
            <a:endParaRPr lang="ru-RU" sz="1400" b="1" dirty="0" smtClean="0"/>
          </a:p>
          <a:p>
            <a:r>
              <a:rPr lang="ru-RU" sz="1200" dirty="0" smtClean="0">
                <a:hlinkClick r:id="rId9"/>
              </a:rPr>
              <a:t>http</a:t>
            </a:r>
            <a:r>
              <a:rPr lang="ru-RU" sz="1200" dirty="0">
                <a:hlinkClick r:id="rId9"/>
              </a:rPr>
              <a:t>://cbr.ru/press/event/?id=9638</a:t>
            </a:r>
            <a:endParaRPr lang="ru-RU" sz="1200" dirty="0"/>
          </a:p>
        </p:txBody>
      </p:sp>
      <p:sp>
        <p:nvSpPr>
          <p:cNvPr id="5" name="Прямоугольник 4"/>
          <p:cNvSpPr/>
          <p:nvPr/>
        </p:nvSpPr>
        <p:spPr>
          <a:xfrm>
            <a:off x="548081" y="1116916"/>
            <a:ext cx="3520580" cy="114621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07000"/>
              </a:lnSpc>
            </a:pPr>
            <a:r>
              <a:rPr lang="ru-RU" sz="1400" b="1" dirty="0">
                <a:solidFill>
                  <a:srgbClr val="7030A0"/>
                </a:solidFill>
                <a:ea typeface="Calibri" panose="020F0502020204030204" pitchFamily="34" charset="0"/>
                <a:cs typeface="Times New Roman" panose="02020603050405020304" pitchFamily="18" charset="0"/>
              </a:rPr>
              <a:t>Как начинающему инвестору не попасть на уловки </a:t>
            </a:r>
            <a:r>
              <a:rPr lang="ru-RU" sz="1400" b="1" dirty="0" smtClean="0">
                <a:solidFill>
                  <a:srgbClr val="7030A0"/>
                </a:solidFill>
                <a:ea typeface="Calibri" panose="020F0502020204030204" pitchFamily="34" charset="0"/>
                <a:cs typeface="Times New Roman" panose="02020603050405020304" pitchFamily="18" charset="0"/>
              </a:rPr>
              <a:t>мошенников</a:t>
            </a:r>
          </a:p>
          <a:p>
            <a:pPr>
              <a:lnSpc>
                <a:spcPct val="107000"/>
              </a:lnSpc>
            </a:pPr>
            <a:r>
              <a:rPr lang="ru-RU" sz="1200" b="1" u="sng" dirty="0">
                <a:hlinkClick r:id="rId10"/>
              </a:rPr>
              <a:t>http://</a:t>
            </a:r>
            <a:r>
              <a:rPr lang="ru-RU" sz="1200" b="1" u="sng" dirty="0" smtClean="0">
                <a:hlinkClick r:id="rId10"/>
              </a:rPr>
              <a:t>www.finpotrebsouz.ru/novosti-i-sobytiya/novyj-resurs4/kak-nachinayushhemu-investoru-ne-popast-na-ulovki-moshennikov</a:t>
            </a:r>
            <a:endParaRPr lang="ru-RU" sz="1200" b="1" dirty="0"/>
          </a:p>
        </p:txBody>
      </p:sp>
      <p:sp>
        <p:nvSpPr>
          <p:cNvPr id="7" name="Прямоугольник 6"/>
          <p:cNvSpPr/>
          <p:nvPr/>
        </p:nvSpPr>
        <p:spPr>
          <a:xfrm>
            <a:off x="745222" y="3774462"/>
            <a:ext cx="3117908"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200" b="1" dirty="0" smtClean="0">
                <a:solidFill>
                  <a:srgbClr val="2C2C2C"/>
                </a:solidFill>
              </a:rPr>
              <a:t>Тариф «Невыгодный». Что делать, если банк ухудшил условия обслуживания</a:t>
            </a:r>
          </a:p>
          <a:p>
            <a:r>
              <a:rPr lang="en-US" sz="1200" dirty="0" smtClean="0">
                <a:hlinkClick r:id="rId11"/>
              </a:rPr>
              <a:t>https://www.banki.ru/news/daytheme/?id=10915717</a:t>
            </a:r>
            <a:endParaRPr lang="ru-RU" sz="1200" dirty="0" smtClean="0"/>
          </a:p>
        </p:txBody>
      </p:sp>
      <p:sp>
        <p:nvSpPr>
          <p:cNvPr id="9" name="Прямоугольник 8"/>
          <p:cNvSpPr/>
          <p:nvPr/>
        </p:nvSpPr>
        <p:spPr>
          <a:xfrm>
            <a:off x="853513" y="4815748"/>
            <a:ext cx="2901325"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200" b="1" dirty="0">
                <a:solidFill>
                  <a:srgbClr val="C00000"/>
                </a:solidFill>
                <a:ea typeface="Times New Roman" panose="02020603050405020304" pitchFamily="18" charset="0"/>
              </a:rPr>
              <a:t>Ч</a:t>
            </a:r>
            <a:r>
              <a:rPr lang="ru-RU" sz="1200" b="1" dirty="0" smtClean="0">
                <a:solidFill>
                  <a:srgbClr val="C00000"/>
                </a:solidFill>
                <a:ea typeface="Times New Roman" panose="02020603050405020304" pitchFamily="18" charset="0"/>
              </a:rPr>
              <a:t>то </a:t>
            </a:r>
            <a:r>
              <a:rPr lang="ru-RU" sz="1200" b="1" dirty="0">
                <a:solidFill>
                  <a:srgbClr val="C00000"/>
                </a:solidFill>
                <a:ea typeface="Times New Roman" panose="02020603050405020304" pitchFamily="18" charset="0"/>
              </a:rPr>
              <a:t>делать, если вам звонят по поводу чужого </a:t>
            </a:r>
            <a:r>
              <a:rPr lang="ru-RU" sz="1200" b="1" dirty="0" smtClean="0">
                <a:solidFill>
                  <a:srgbClr val="C00000"/>
                </a:solidFill>
                <a:ea typeface="Times New Roman" panose="02020603050405020304" pitchFamily="18" charset="0"/>
              </a:rPr>
              <a:t>кредита</a:t>
            </a:r>
            <a:endParaRPr lang="ru-RU" sz="1200" dirty="0">
              <a:solidFill>
                <a:srgbClr val="C00000"/>
              </a:solidFill>
              <a:ea typeface="Times New Roman" panose="02020603050405020304" pitchFamily="18" charset="0"/>
            </a:endParaRPr>
          </a:p>
          <a:p>
            <a:r>
              <a:rPr lang="ru-RU" sz="1200" u="sng" dirty="0">
                <a:solidFill>
                  <a:srgbClr val="076A53"/>
                </a:solidFill>
                <a:ea typeface="Times New Roman" panose="02020603050405020304" pitchFamily="18" charset="0"/>
                <a:hlinkClick r:id="rId12"/>
              </a:rPr>
              <a:t>https://www.banki.ru/news/daytheme/?</a:t>
            </a:r>
            <a:r>
              <a:rPr lang="ru-RU" sz="1200" u="sng" dirty="0" smtClean="0">
                <a:solidFill>
                  <a:srgbClr val="076A53"/>
                </a:solidFill>
                <a:ea typeface="Times New Roman" panose="02020603050405020304" pitchFamily="18" charset="0"/>
                <a:hlinkClick r:id="rId12"/>
              </a:rPr>
              <a:t>id=10915834</a:t>
            </a:r>
            <a:endParaRPr lang="ru-RU" sz="1200" u="sng" dirty="0" smtClean="0">
              <a:solidFill>
                <a:srgbClr val="076A53"/>
              </a:solidFill>
              <a:ea typeface="Times New Roman" panose="02020603050405020304" pitchFamily="18" charset="0"/>
            </a:endParaRPr>
          </a:p>
        </p:txBody>
      </p:sp>
      <p:sp>
        <p:nvSpPr>
          <p:cNvPr id="10" name="Прямоугольник 9"/>
          <p:cNvSpPr/>
          <p:nvPr/>
        </p:nvSpPr>
        <p:spPr>
          <a:xfrm>
            <a:off x="363523" y="5730141"/>
            <a:ext cx="3948418" cy="89255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300" b="1" dirty="0" smtClean="0"/>
              <a:t>Мой долг перекупили и требуют больше денег. Что делать?</a:t>
            </a:r>
            <a:endParaRPr lang="ru-RU" sz="1300" dirty="0" smtClean="0"/>
          </a:p>
          <a:p>
            <a:r>
              <a:rPr lang="ru-RU" sz="1300" dirty="0" smtClean="0">
                <a:hlinkClick r:id="rId13"/>
              </a:rPr>
              <a:t>https://fincult.info/article/moy-dolg-perekupili-i-trebuyut-bolshe-deneg-chto-delat/</a:t>
            </a:r>
            <a:endParaRPr lang="ru-RU" sz="1300" dirty="0"/>
          </a:p>
        </p:txBody>
      </p:sp>
    </p:spTree>
    <p:extLst>
      <p:ext uri="{BB962C8B-B14F-4D97-AF65-F5344CB8AC3E}">
        <p14:creationId xmlns:p14="http://schemas.microsoft.com/office/powerpoint/2010/main" val="4132816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6679" y="257476"/>
            <a:ext cx="3077641" cy="444624"/>
          </a:xfrm>
        </p:spPr>
        <p:txBody>
          <a:bodyPr>
            <a:noAutofit/>
          </a:bodyPr>
          <a:lstStyle/>
          <a:p>
            <a:pPr algn="l"/>
            <a:r>
              <a:rPr lang="ru-RU" sz="1500" b="1" dirty="0"/>
              <a:t/>
            </a:r>
            <a:br>
              <a:rPr lang="ru-RU" sz="1500" b="1" dirty="0"/>
            </a:br>
            <a:r>
              <a:rPr lang="ru-RU" sz="1500" b="1" dirty="0" smtClean="0">
                <a:solidFill>
                  <a:schemeClr val="accent5">
                    <a:lumMod val="75000"/>
                  </a:schemeClr>
                </a:solidFill>
              </a:rPr>
              <a:t>Риск/доходность</a:t>
            </a:r>
            <a:r>
              <a:rPr lang="ru-RU" sz="1500" b="1" dirty="0">
                <a:solidFill>
                  <a:schemeClr val="accent5">
                    <a:lumMod val="75000"/>
                  </a:schemeClr>
                </a:solidFill>
              </a:rPr>
              <a:t/>
            </a:r>
            <a:br>
              <a:rPr lang="ru-RU" sz="1500" b="1" dirty="0">
                <a:solidFill>
                  <a:schemeClr val="accent5">
                    <a:lumMod val="75000"/>
                  </a:schemeClr>
                </a:solidFill>
              </a:rPr>
            </a:br>
            <a:endParaRPr lang="ru-RU" sz="1500" dirty="0"/>
          </a:p>
        </p:txBody>
      </p:sp>
      <p:sp>
        <p:nvSpPr>
          <p:cNvPr id="3" name="Номер слайда 2"/>
          <p:cNvSpPr>
            <a:spLocks noGrp="1"/>
          </p:cNvSpPr>
          <p:nvPr>
            <p:ph type="sldNum" sz="quarter" idx="12"/>
          </p:nvPr>
        </p:nvSpPr>
        <p:spPr>
          <a:xfrm>
            <a:off x="8826017" y="6211869"/>
            <a:ext cx="2133600" cy="365125"/>
          </a:xfrm>
        </p:spPr>
        <p:txBody>
          <a:bodyPr/>
          <a:lstStyle/>
          <a:p>
            <a:fld id="{D2262854-76B3-4C12-B0EA-DC0BF3BEA880}" type="slidenum">
              <a:rPr lang="ru-RU" smtClean="0">
                <a:solidFill>
                  <a:schemeClr val="tx1"/>
                </a:solidFill>
              </a:rPr>
              <a:pPr/>
              <a:t>33</a:t>
            </a:fld>
            <a:endParaRPr lang="ru-RU" dirty="0">
              <a:solidFill>
                <a:schemeClr val="tx1"/>
              </a:solidFill>
            </a:endParaRPr>
          </a:p>
        </p:txBody>
      </p:sp>
      <p:pic>
        <p:nvPicPr>
          <p:cNvPr id="7" name="Рисунок 6"/>
          <p:cNvPicPr>
            <a:picLocks noChangeAspect="1"/>
          </p:cNvPicPr>
          <p:nvPr/>
        </p:nvPicPr>
        <p:blipFill>
          <a:blip r:embed="rId2"/>
          <a:stretch>
            <a:fillRect/>
          </a:stretch>
        </p:blipFill>
        <p:spPr>
          <a:xfrm>
            <a:off x="2148952" y="1789712"/>
            <a:ext cx="6565841" cy="3930163"/>
          </a:xfrm>
          <a:prstGeom prst="rect">
            <a:avLst/>
          </a:prstGeom>
        </p:spPr>
        <p:style>
          <a:lnRef idx="2">
            <a:schemeClr val="accent6"/>
          </a:lnRef>
          <a:fillRef idx="1">
            <a:schemeClr val="lt1"/>
          </a:fillRef>
          <a:effectRef idx="0">
            <a:schemeClr val="accent6"/>
          </a:effectRef>
          <a:fontRef idx="minor">
            <a:schemeClr val="dk1"/>
          </a:fontRef>
        </p:style>
      </p:pic>
      <p:sp>
        <p:nvSpPr>
          <p:cNvPr id="5" name="TextBox 4"/>
          <p:cNvSpPr txBox="1"/>
          <p:nvPr/>
        </p:nvSpPr>
        <p:spPr>
          <a:xfrm>
            <a:off x="4194496" y="1370522"/>
            <a:ext cx="2827090"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ru-RU" sz="1400" b="1" dirty="0" smtClean="0"/>
              <a:t>Риск/доходность различных фин. инструментов </a:t>
            </a:r>
            <a:endParaRPr lang="ru-RU" sz="1400" b="1" dirty="0"/>
          </a:p>
        </p:txBody>
      </p:sp>
    </p:spTree>
    <p:extLst>
      <p:ext uri="{BB962C8B-B14F-4D97-AF65-F5344CB8AC3E}">
        <p14:creationId xmlns:p14="http://schemas.microsoft.com/office/powerpoint/2010/main" val="1731116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4139967" y="79736"/>
            <a:ext cx="3754073" cy="323165"/>
          </a:xfrm>
          <a:prstGeom prst="rect">
            <a:avLst/>
          </a:prstGeom>
        </p:spPr>
        <p:txBody>
          <a:bodyPr wrap="square">
            <a:spAutoFit/>
          </a:bodyPr>
          <a:lstStyle/>
          <a:p>
            <a:pPr algn="l" hangingPunct="1"/>
            <a:r>
              <a:rPr lang="ru-RU" sz="1500" b="1" dirty="0" smtClean="0">
                <a:solidFill>
                  <a:schemeClr val="accent5">
                    <a:lumMod val="75000"/>
                  </a:schemeClr>
                </a:solidFill>
                <a:latin typeface="+mj-lt"/>
              </a:rPr>
              <a:t>Взаимодействие </a:t>
            </a:r>
            <a:r>
              <a:rPr lang="ru-RU" sz="1500" b="1" dirty="0">
                <a:solidFill>
                  <a:schemeClr val="accent5">
                    <a:lumMod val="75000"/>
                  </a:schemeClr>
                </a:solidFill>
                <a:latin typeface="+mj-lt"/>
              </a:rPr>
              <a:t>со страховой компанией  </a:t>
            </a:r>
          </a:p>
        </p:txBody>
      </p:sp>
      <p:sp>
        <p:nvSpPr>
          <p:cNvPr id="2" name="TextBox 1"/>
          <p:cNvSpPr txBox="1"/>
          <p:nvPr/>
        </p:nvSpPr>
        <p:spPr>
          <a:xfrm>
            <a:off x="5242603" y="856177"/>
            <a:ext cx="6783353" cy="4745529"/>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algn="just" defTabSz="821531"/>
            <a:r>
              <a:rPr lang="ru-RU" sz="1300" b="1" dirty="0">
                <a:solidFill>
                  <a:schemeClr val="tx1"/>
                </a:solidFill>
              </a:rPr>
              <a:t>Страховая компания занизила выплаты по договору или отказывается платить по нему. Что делать? </a:t>
            </a:r>
          </a:p>
          <a:p>
            <a:pPr algn="just" defTabSz="821531"/>
            <a:r>
              <a:rPr lang="ru-RU" sz="1300" dirty="0">
                <a:solidFill>
                  <a:schemeClr val="tx1"/>
                </a:solidFill>
              </a:rPr>
              <a:t>	</a:t>
            </a:r>
          </a:p>
          <a:p>
            <a:pPr marL="342900" indent="-342900" algn="just" defTabSz="821531">
              <a:buFontTx/>
              <a:buAutoNum type="arabicPeriod"/>
            </a:pPr>
            <a:r>
              <a:rPr lang="ru-RU" sz="1300" dirty="0">
                <a:solidFill>
                  <a:schemeClr val="tx1"/>
                </a:solidFill>
              </a:rPr>
              <a:t>Проведите переговоры с теми людьми, кто помогал подписывать договор (агенты, сотрудники страховой компании), узнать слабые стороны страховщика, спросите совета, как действовать</a:t>
            </a:r>
          </a:p>
          <a:p>
            <a:pPr marL="342900" indent="-342900" algn="just" defTabSz="821531">
              <a:buFontTx/>
              <a:buAutoNum type="arabicPeriod"/>
            </a:pPr>
            <a:r>
              <a:rPr lang="ru-RU" sz="1300" dirty="0">
                <a:solidFill>
                  <a:schemeClr val="tx1"/>
                </a:solidFill>
              </a:rPr>
              <a:t>Проведите переговоры с юристом, правильно ли вы оцениваете ситуацию. В реальной жизни, по причине финансовой безграмотности, большая часть жалоб клиентов (и это речь идет о всех финансовых институтах) являются необоснованными, по причины завышенных представлений и неграмотных действий при подписании договоров </a:t>
            </a:r>
          </a:p>
          <a:p>
            <a:pPr marL="342900" indent="-342900" algn="just" defTabSz="821531">
              <a:buFontTx/>
              <a:buAutoNum type="arabicPeriod"/>
            </a:pPr>
            <a:endParaRPr lang="ru-RU" sz="1300" dirty="0">
              <a:solidFill>
                <a:schemeClr val="tx1"/>
              </a:solidFill>
            </a:endParaRPr>
          </a:p>
          <a:p>
            <a:pPr marL="342900" indent="-342900" algn="just" defTabSz="821531">
              <a:buFontTx/>
              <a:buAutoNum type="arabicPeriod"/>
            </a:pPr>
            <a:r>
              <a:rPr lang="ru-RU" sz="1300" dirty="0">
                <a:solidFill>
                  <a:schemeClr val="tx1"/>
                </a:solidFill>
              </a:rPr>
              <a:t>Направьте грамотно составленную претензию (составляется в свободной форме) в головной офис компании, копию руководителю. Опишите в ней суть вопроса и ваши дальнейшие действия</a:t>
            </a:r>
          </a:p>
          <a:p>
            <a:pPr marL="342900" indent="-342900" algn="just" defTabSz="821531">
              <a:buFontTx/>
              <a:buAutoNum type="arabicPeriod"/>
            </a:pPr>
            <a:endParaRPr lang="ru-RU" sz="1300" dirty="0">
              <a:solidFill>
                <a:schemeClr val="tx1"/>
              </a:solidFill>
            </a:endParaRPr>
          </a:p>
          <a:p>
            <a:pPr marL="342900" indent="-342900" algn="just" defTabSz="821531">
              <a:buFontTx/>
              <a:buAutoNum type="arabicPeriod"/>
            </a:pPr>
            <a:r>
              <a:rPr lang="ru-RU" sz="1300" dirty="0">
                <a:solidFill>
                  <a:schemeClr val="tx1"/>
                </a:solidFill>
              </a:rPr>
              <a:t>Напишите письмо в профессиональные </a:t>
            </a:r>
            <a:r>
              <a:rPr lang="ru-RU" sz="1300" dirty="0" smtClean="0">
                <a:solidFill>
                  <a:schemeClr val="tx1"/>
                </a:solidFill>
              </a:rPr>
              <a:t>ассоциации</a:t>
            </a:r>
          </a:p>
          <a:p>
            <a:pPr marL="342900" indent="-342900" algn="just" defTabSz="821531">
              <a:buFontTx/>
              <a:buAutoNum type="arabicPeriod"/>
            </a:pPr>
            <a:endParaRPr lang="ru-RU" sz="1300" dirty="0">
              <a:solidFill>
                <a:schemeClr val="tx1"/>
              </a:solidFill>
            </a:endParaRPr>
          </a:p>
          <a:p>
            <a:pPr marL="342900" indent="-342900" algn="just" defTabSz="821531">
              <a:buFontTx/>
              <a:buAutoNum type="arabicPeriod"/>
            </a:pPr>
            <a:r>
              <a:rPr lang="ru-RU" sz="1300" dirty="0">
                <a:solidFill>
                  <a:schemeClr val="tx1"/>
                </a:solidFill>
              </a:rPr>
              <a:t>Направьте грамотно составленной жалобы регулятору </a:t>
            </a:r>
            <a:r>
              <a:rPr lang="ru-RU" sz="1300" dirty="0" smtClean="0">
                <a:solidFill>
                  <a:schemeClr val="tx1"/>
                </a:solidFill>
              </a:rPr>
              <a:t>Банку России. </a:t>
            </a:r>
            <a:r>
              <a:rPr lang="ru-RU" sz="1300" dirty="0">
                <a:solidFill>
                  <a:schemeClr val="tx1"/>
                </a:solidFill>
              </a:rPr>
              <a:t>Жалоба составляется в свободной форме, включает в себя суть и все предыдущие </a:t>
            </a:r>
            <a:r>
              <a:rPr lang="ru-RU" sz="1300" dirty="0" smtClean="0">
                <a:solidFill>
                  <a:schemeClr val="tx1"/>
                </a:solidFill>
              </a:rPr>
              <a:t>документы</a:t>
            </a:r>
          </a:p>
          <a:p>
            <a:pPr marL="342900" indent="-342900" algn="just" defTabSz="821531">
              <a:buFontTx/>
              <a:buAutoNum type="arabicPeriod"/>
            </a:pPr>
            <a:endParaRPr lang="ru-RU" sz="1300" dirty="0" smtClean="0">
              <a:solidFill>
                <a:schemeClr val="tx1"/>
              </a:solidFill>
            </a:endParaRPr>
          </a:p>
          <a:p>
            <a:pPr marL="342900" indent="-342900" algn="just" defTabSz="821531">
              <a:buFontTx/>
              <a:buAutoNum type="arabicPeriod"/>
            </a:pPr>
            <a:r>
              <a:rPr lang="ru-RU" sz="1300" b="1" dirty="0">
                <a:solidFill>
                  <a:schemeClr val="tx1"/>
                </a:solidFill>
              </a:rPr>
              <a:t>Обратитесь к финансовому уполномоченному (если сума претензии до 500 тыс. руб</a:t>
            </a:r>
            <a:r>
              <a:rPr lang="ru-RU" sz="1300" b="1" dirty="0" smtClean="0">
                <a:solidFill>
                  <a:schemeClr val="tx1"/>
                </a:solidFill>
              </a:rPr>
              <a:t>.)</a:t>
            </a:r>
            <a:endParaRPr lang="ru-RU" sz="1300" b="1" dirty="0">
              <a:solidFill>
                <a:schemeClr val="tx1"/>
              </a:solidFill>
            </a:endParaRPr>
          </a:p>
          <a:p>
            <a:pPr marL="342900" indent="-342900" algn="just" defTabSz="821531">
              <a:buFontTx/>
              <a:buAutoNum type="arabicPeriod"/>
            </a:pPr>
            <a:endParaRPr lang="ru-RU" sz="1300" dirty="0">
              <a:solidFill>
                <a:schemeClr val="tx1"/>
              </a:solidFill>
            </a:endParaRPr>
          </a:p>
          <a:p>
            <a:pPr marL="342900" indent="-342900" algn="just" defTabSz="821531">
              <a:buFontTx/>
              <a:buAutoNum type="arabicPeriod"/>
            </a:pPr>
            <a:r>
              <a:rPr lang="ru-RU" sz="1300" dirty="0">
                <a:solidFill>
                  <a:schemeClr val="tx1"/>
                </a:solidFill>
              </a:rPr>
              <a:t>Обратитесь в </a:t>
            </a:r>
            <a:r>
              <a:rPr lang="ru-RU" sz="1300" dirty="0" smtClean="0">
                <a:solidFill>
                  <a:schemeClr val="tx1"/>
                </a:solidFill>
              </a:rPr>
              <a:t>суд</a:t>
            </a:r>
          </a:p>
        </p:txBody>
      </p:sp>
      <p:sp>
        <p:nvSpPr>
          <p:cNvPr id="3" name="Номер слайда 2"/>
          <p:cNvSpPr>
            <a:spLocks noGrp="1"/>
          </p:cNvSpPr>
          <p:nvPr>
            <p:ph type="sldNum" sz="quarter" idx="2"/>
          </p:nvPr>
        </p:nvSpPr>
        <p:spPr>
          <a:xfrm>
            <a:off x="2606566" y="6593375"/>
            <a:ext cx="561413" cy="232745"/>
          </a:xfrm>
        </p:spPr>
        <p:txBody>
          <a:bodyPr/>
          <a:lstStyle/>
          <a:p>
            <a:fld id="{86CB4B4D-7CA3-9044-876B-883B54F8677D}" type="slidenum">
              <a:rPr lang="ru-RU" smtClean="0"/>
              <a:t>34</a:t>
            </a:fld>
            <a:endParaRPr lang="ru-RU" dirty="0"/>
          </a:p>
        </p:txBody>
      </p:sp>
      <p:sp>
        <p:nvSpPr>
          <p:cNvPr id="4" name="Прямоугольник 3"/>
          <p:cNvSpPr/>
          <p:nvPr/>
        </p:nvSpPr>
        <p:spPr>
          <a:xfrm>
            <a:off x="382021" y="1111322"/>
            <a:ext cx="2431585" cy="138499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sz="1500" b="1" dirty="0" smtClean="0">
                <a:solidFill>
                  <a:srgbClr val="262626"/>
                </a:solidFill>
              </a:rPr>
              <a:t>Сам </a:t>
            </a:r>
            <a:r>
              <a:rPr lang="ru-RU" sz="1500" b="1" dirty="0">
                <a:solidFill>
                  <a:srgbClr val="262626"/>
                </a:solidFill>
              </a:rPr>
              <a:t>себе коллектор: что делать, если страховая компания не возвращает </a:t>
            </a:r>
            <a:r>
              <a:rPr lang="ru-RU" sz="1500" b="1" dirty="0" smtClean="0">
                <a:solidFill>
                  <a:srgbClr val="262626"/>
                </a:solidFill>
              </a:rPr>
              <a:t>премию</a:t>
            </a:r>
            <a:endParaRPr lang="ru-RU" sz="1500" dirty="0">
              <a:solidFill>
                <a:srgbClr val="262626"/>
              </a:solidFill>
            </a:endParaRPr>
          </a:p>
          <a:p>
            <a:r>
              <a:rPr lang="ru-RU" sz="1200" dirty="0">
                <a:solidFill>
                  <a:srgbClr val="076A53"/>
                </a:solidFill>
                <a:hlinkClick r:id="rId2"/>
              </a:rPr>
              <a:t>https://www.banki.ru/news/daytheme/?</a:t>
            </a:r>
            <a:r>
              <a:rPr lang="ru-RU" sz="1200" dirty="0" smtClean="0">
                <a:solidFill>
                  <a:srgbClr val="076A53"/>
                </a:solidFill>
                <a:hlinkClick r:id="rId2"/>
              </a:rPr>
              <a:t>id=10916900</a:t>
            </a:r>
            <a:endParaRPr lang="ru-RU" sz="1200" dirty="0">
              <a:solidFill>
                <a:srgbClr val="262626"/>
              </a:solidFill>
            </a:endParaRPr>
          </a:p>
        </p:txBody>
      </p:sp>
      <p:sp>
        <p:nvSpPr>
          <p:cNvPr id="6" name="Прямоугольник 5"/>
          <p:cNvSpPr/>
          <p:nvPr/>
        </p:nvSpPr>
        <p:spPr>
          <a:xfrm>
            <a:off x="901209" y="2635122"/>
            <a:ext cx="3341235"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400" b="1" dirty="0" smtClean="0">
                <a:solidFill>
                  <a:srgbClr val="C00000"/>
                </a:solidFill>
              </a:rPr>
              <a:t>Служба </a:t>
            </a:r>
            <a:r>
              <a:rPr lang="ru-RU" sz="1400" b="1" dirty="0" err="1">
                <a:solidFill>
                  <a:srgbClr val="C00000"/>
                </a:solidFill>
              </a:rPr>
              <a:t>финомбудсмена</a:t>
            </a:r>
            <a:r>
              <a:rPr lang="ru-RU" sz="1400" b="1" dirty="0">
                <a:solidFill>
                  <a:srgbClr val="C00000"/>
                </a:solidFill>
              </a:rPr>
              <a:t> раскрыла данные об обращениях потребителей по конкретным страховщикам</a:t>
            </a:r>
            <a:endParaRPr lang="ru-RU" sz="1400" dirty="0">
              <a:solidFill>
                <a:srgbClr val="C00000"/>
              </a:solidFill>
            </a:endParaRPr>
          </a:p>
          <a:p>
            <a:r>
              <a:rPr lang="ru-RU" sz="1200" b="1" u="sng" dirty="0">
                <a:hlinkClick r:id="rId3"/>
              </a:rPr>
              <a:t>https://www.banki.ru/news/lenta/?id=10926040</a:t>
            </a:r>
            <a:endParaRPr lang="ru-RU" sz="1200" dirty="0"/>
          </a:p>
        </p:txBody>
      </p:sp>
      <p:sp>
        <p:nvSpPr>
          <p:cNvPr id="9" name="Прямоугольник 8"/>
          <p:cNvSpPr/>
          <p:nvPr/>
        </p:nvSpPr>
        <p:spPr>
          <a:xfrm>
            <a:off x="2981136" y="1142099"/>
            <a:ext cx="2094451" cy="1323439"/>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r>
              <a:rPr lang="ru-RU" sz="1400" b="1" dirty="0" err="1">
                <a:ea typeface="Calibri" panose="020F0502020204030204" pitchFamily="34" charset="0"/>
              </a:rPr>
              <a:t>Финомбудсмен</a:t>
            </a:r>
            <a:r>
              <a:rPr lang="ru-RU" sz="1400" b="1" dirty="0">
                <a:ea typeface="Calibri" panose="020F0502020204030204" pitchFamily="34" charset="0"/>
              </a:rPr>
              <a:t> назвал кредитное страхование причиной жалоб 70—80% заемщиков </a:t>
            </a:r>
            <a:r>
              <a:rPr lang="ru-RU" sz="1200" u="sng" dirty="0">
                <a:solidFill>
                  <a:srgbClr val="0563C1"/>
                </a:solidFill>
                <a:ea typeface="Calibri" panose="020F0502020204030204" pitchFamily="34" charset="0"/>
                <a:cs typeface="Times New Roman" panose="02020603050405020304" pitchFamily="18" charset="0"/>
                <a:hlinkClick r:id="rId4"/>
              </a:rPr>
              <a:t>https://www.banki.ru/news/lenta/?id=10944624</a:t>
            </a:r>
            <a:endParaRPr lang="ru-RU" sz="1200" dirty="0"/>
          </a:p>
        </p:txBody>
      </p:sp>
      <p:sp>
        <p:nvSpPr>
          <p:cNvPr id="7" name="Прямоугольник 6"/>
          <p:cNvSpPr/>
          <p:nvPr/>
        </p:nvSpPr>
        <p:spPr>
          <a:xfrm>
            <a:off x="5186403" y="5674277"/>
            <a:ext cx="6895751" cy="91909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l">
              <a:lnSpc>
                <a:spcPct val="107000"/>
              </a:lnSpc>
            </a:pPr>
            <a:r>
              <a:rPr lang="ru-RU" sz="1300" b="1" spc="15" dirty="0" err="1">
                <a:solidFill>
                  <a:srgbClr val="C00000"/>
                </a:solidFill>
                <a:ea typeface="Calibri" panose="020F0502020204030204" pitchFamily="34" charset="0"/>
                <a:cs typeface="Times New Roman" panose="02020603050405020304" pitchFamily="18" charset="0"/>
              </a:rPr>
              <a:t>Cтраховщик</a:t>
            </a:r>
            <a:r>
              <a:rPr lang="ru-RU" sz="1300" b="1" spc="15" dirty="0">
                <a:solidFill>
                  <a:srgbClr val="C00000"/>
                </a:solidFill>
                <a:ea typeface="Calibri" panose="020F0502020204030204" pitchFamily="34" charset="0"/>
                <a:cs typeface="Times New Roman" panose="02020603050405020304" pitchFamily="18" charset="0"/>
              </a:rPr>
              <a:t> расторг ваш полис ОСАГО. Что делать и можно ли вернуть </a:t>
            </a:r>
            <a:r>
              <a:rPr lang="ru-RU" sz="1300" b="1" spc="15" dirty="0" smtClean="0">
                <a:solidFill>
                  <a:srgbClr val="C00000"/>
                </a:solidFill>
                <a:ea typeface="Calibri" panose="020F0502020204030204" pitchFamily="34" charset="0"/>
                <a:cs typeface="Times New Roman" panose="02020603050405020304" pitchFamily="18" charset="0"/>
              </a:rPr>
              <a:t>деньги</a:t>
            </a:r>
            <a:r>
              <a:rPr lang="ru-RU" sz="1300" dirty="0" smtClean="0">
                <a:solidFill>
                  <a:srgbClr val="C00000"/>
                </a:solidFill>
                <a:ea typeface="Calibri" panose="020F0502020204030204" pitchFamily="34" charset="0"/>
                <a:cs typeface="Times New Roman" panose="02020603050405020304" pitchFamily="18" charset="0"/>
              </a:rPr>
              <a:t> </a:t>
            </a:r>
            <a:r>
              <a:rPr lang="ru-RU" sz="1200" u="sng" dirty="0" smtClean="0">
                <a:solidFill>
                  <a:srgbClr val="0563C1"/>
                </a:solidFill>
                <a:ea typeface="Calibri" panose="020F0502020204030204" pitchFamily="34" charset="0"/>
                <a:cs typeface="Times New Roman" panose="02020603050405020304" pitchFamily="18" charset="0"/>
                <a:hlinkClick r:id="rId5"/>
              </a:rPr>
              <a:t>https</a:t>
            </a:r>
            <a:r>
              <a:rPr lang="ru-RU" sz="1200" u="sng" dirty="0">
                <a:solidFill>
                  <a:srgbClr val="0563C1"/>
                </a:solidFill>
                <a:ea typeface="Calibri" panose="020F0502020204030204" pitchFamily="34" charset="0"/>
                <a:cs typeface="Times New Roman" panose="02020603050405020304" pitchFamily="18" charset="0"/>
                <a:hlinkClick r:id="rId5"/>
              </a:rPr>
              <a:t>://www.banki.ru/news/daytheme/?</a:t>
            </a:r>
            <a:r>
              <a:rPr lang="ru-RU" sz="1200" u="sng" dirty="0" smtClean="0">
                <a:solidFill>
                  <a:srgbClr val="0563C1"/>
                </a:solidFill>
                <a:ea typeface="Calibri" panose="020F0502020204030204" pitchFamily="34" charset="0"/>
                <a:cs typeface="Times New Roman" panose="02020603050405020304" pitchFamily="18" charset="0"/>
                <a:hlinkClick r:id="rId5"/>
              </a:rPr>
              <a:t>id=10953520</a:t>
            </a:r>
            <a:endParaRPr lang="ru-RU" sz="1200" u="sng" dirty="0" smtClean="0">
              <a:solidFill>
                <a:srgbClr val="0563C1"/>
              </a:solidFill>
              <a:ea typeface="Calibri" panose="020F0502020204030204" pitchFamily="34" charset="0"/>
              <a:cs typeface="Times New Roman" panose="02020603050405020304" pitchFamily="18" charset="0"/>
            </a:endParaRPr>
          </a:p>
          <a:p>
            <a:pPr algn="l">
              <a:lnSpc>
                <a:spcPct val="107000"/>
              </a:lnSpc>
            </a:pPr>
            <a:r>
              <a:rPr lang="ru-RU" sz="1300" b="1" spc="15" dirty="0" smtClean="0">
                <a:solidFill>
                  <a:srgbClr val="C00000"/>
                </a:solidFill>
                <a:ea typeface="Calibri" panose="020F0502020204030204" pitchFamily="34" charset="0"/>
                <a:cs typeface="Times New Roman" panose="02020603050405020304" pitchFamily="18" charset="0"/>
              </a:rPr>
              <a:t>Как</a:t>
            </a:r>
            <a:r>
              <a:rPr lang="ru-RU" sz="1300" b="1" spc="15" dirty="0">
                <a:solidFill>
                  <a:srgbClr val="C00000"/>
                </a:solidFill>
                <a:ea typeface="Calibri" panose="020F0502020204030204" pitchFamily="34" charset="0"/>
                <a:cs typeface="Times New Roman" panose="02020603050405020304" pitchFamily="18" charset="0"/>
              </a:rPr>
              <a:t> действовать владельцам полисов ОСАГО, когда машина сильно повреждена в </a:t>
            </a:r>
            <a:r>
              <a:rPr lang="ru-RU" sz="1300" b="1" spc="15" dirty="0" smtClean="0">
                <a:solidFill>
                  <a:srgbClr val="C00000"/>
                </a:solidFill>
                <a:ea typeface="Calibri" panose="020F0502020204030204" pitchFamily="34" charset="0"/>
                <a:cs typeface="Times New Roman" panose="02020603050405020304" pitchFamily="18" charset="0"/>
              </a:rPr>
              <a:t>ДТП </a:t>
            </a:r>
            <a:r>
              <a:rPr lang="en-US" sz="1200" u="sng" dirty="0" smtClean="0">
                <a:hlinkClick r:id="rId6"/>
              </a:rPr>
              <a:t>https</a:t>
            </a:r>
            <a:r>
              <a:rPr lang="en-US" sz="1200" u="sng" dirty="0">
                <a:hlinkClick r:id="rId6"/>
              </a:rPr>
              <a:t>://fincult.info/news/kak-deystvovat-vladeltsam-polisov-osago-kogda-mashina-silno-povrezhdena-v-dtp</a:t>
            </a:r>
            <a:endParaRPr lang="ru-RU"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863391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7031" y="16378"/>
            <a:ext cx="9599088" cy="331499"/>
          </a:xfrm>
        </p:spPr>
        <p:txBody>
          <a:bodyPr>
            <a:normAutofit fontScale="90000"/>
          </a:bodyPr>
          <a:lstStyle/>
          <a:p>
            <a:pPr algn="l"/>
            <a:r>
              <a:rPr lang="ru-RU" sz="1400" b="1" dirty="0" smtClean="0">
                <a:solidFill>
                  <a:schemeClr val="accent5">
                    <a:lumMod val="75000"/>
                  </a:schemeClr>
                </a:solidFill>
              </a:rPr>
              <a:t>Типы мошеннических </a:t>
            </a:r>
            <a:r>
              <a:rPr lang="ru-RU" sz="1400" b="1" dirty="0">
                <a:solidFill>
                  <a:schemeClr val="accent5">
                    <a:lumMod val="75000"/>
                  </a:schemeClr>
                </a:solidFill>
              </a:rPr>
              <a:t>действий на финансовом </a:t>
            </a:r>
            <a:r>
              <a:rPr lang="ru-RU" sz="1400" b="1" dirty="0" smtClean="0">
                <a:solidFill>
                  <a:schemeClr val="accent5">
                    <a:lumMod val="75000"/>
                  </a:schemeClr>
                </a:solidFill>
              </a:rPr>
              <a:t>рынке: использование поддельных документов…  Махинации с документами, с ЭП</a:t>
            </a:r>
            <a:endParaRPr lang="ru-RU" sz="1400" dirty="0"/>
          </a:p>
        </p:txBody>
      </p:sp>
      <p:sp>
        <p:nvSpPr>
          <p:cNvPr id="3" name="Номер слайда 2"/>
          <p:cNvSpPr>
            <a:spLocks noGrp="1"/>
          </p:cNvSpPr>
          <p:nvPr>
            <p:ph type="sldNum" sz="quarter" idx="12"/>
          </p:nvPr>
        </p:nvSpPr>
        <p:spPr>
          <a:xfrm>
            <a:off x="8052262" y="6517924"/>
            <a:ext cx="2133600" cy="221507"/>
          </a:xfrm>
        </p:spPr>
        <p:txBody>
          <a:bodyPr/>
          <a:lstStyle/>
          <a:p>
            <a:fld id="{D2262854-76B3-4C12-B0EA-DC0BF3BEA880}" type="slidenum">
              <a:rPr lang="ru-RU" smtClean="0">
                <a:solidFill>
                  <a:schemeClr val="tx1"/>
                </a:solidFill>
              </a:rPr>
              <a:pPr/>
              <a:t>35</a:t>
            </a:fld>
            <a:endParaRPr lang="ru-RU" dirty="0">
              <a:solidFill>
                <a:schemeClr val="tx1"/>
              </a:solidFill>
            </a:endParaRPr>
          </a:p>
        </p:txBody>
      </p:sp>
      <p:pic>
        <p:nvPicPr>
          <p:cNvPr id="5" name="Рисунок 4"/>
          <p:cNvPicPr>
            <a:picLocks noChangeAspect="1"/>
          </p:cNvPicPr>
          <p:nvPr/>
        </p:nvPicPr>
        <p:blipFill>
          <a:blip r:embed="rId2"/>
          <a:stretch>
            <a:fillRect/>
          </a:stretch>
        </p:blipFill>
        <p:spPr>
          <a:xfrm>
            <a:off x="319608" y="1609088"/>
            <a:ext cx="7238519" cy="4420894"/>
          </a:xfrm>
          <a:prstGeom prst="rect">
            <a:avLst/>
          </a:prstGeom>
        </p:spPr>
      </p:pic>
      <p:sp>
        <p:nvSpPr>
          <p:cNvPr id="15" name="TextBox 14"/>
          <p:cNvSpPr txBox="1"/>
          <p:nvPr/>
        </p:nvSpPr>
        <p:spPr>
          <a:xfrm>
            <a:off x="1399268" y="1394734"/>
            <a:ext cx="757645" cy="3231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sz="1500" b="1" dirty="0" smtClean="0"/>
              <a:t>Тип</a:t>
            </a:r>
            <a:endParaRPr lang="ru-RU" sz="1500" b="1" dirty="0"/>
          </a:p>
        </p:txBody>
      </p:sp>
      <p:sp>
        <p:nvSpPr>
          <p:cNvPr id="16" name="TextBox 15"/>
          <p:cNvSpPr txBox="1"/>
          <p:nvPr/>
        </p:nvSpPr>
        <p:spPr>
          <a:xfrm>
            <a:off x="563260" y="3249123"/>
            <a:ext cx="415498" cy="570412"/>
          </a:xfrm>
          <a:prstGeom prst="rect">
            <a:avLst/>
          </a:prstGeom>
        </p:spPr>
        <p:style>
          <a:lnRef idx="1">
            <a:schemeClr val="accent6"/>
          </a:lnRef>
          <a:fillRef idx="2">
            <a:schemeClr val="accent6"/>
          </a:fillRef>
          <a:effectRef idx="1">
            <a:schemeClr val="accent6"/>
          </a:effectRef>
          <a:fontRef idx="minor">
            <a:schemeClr val="dk1"/>
          </a:fontRef>
        </p:style>
        <p:txBody>
          <a:bodyPr vert="vert270" wrap="square" rtlCol="0">
            <a:spAutoFit/>
          </a:bodyPr>
          <a:lstStyle/>
          <a:p>
            <a:r>
              <a:rPr lang="ru-RU" sz="1500" b="1" dirty="0" smtClean="0"/>
              <a:t>Виды</a:t>
            </a:r>
            <a:endParaRPr lang="ru-RU" sz="1500" b="1" dirty="0"/>
          </a:p>
        </p:txBody>
      </p:sp>
      <p:sp>
        <p:nvSpPr>
          <p:cNvPr id="17" name="Прямоугольник 16"/>
          <p:cNvSpPr/>
          <p:nvPr/>
        </p:nvSpPr>
        <p:spPr>
          <a:xfrm>
            <a:off x="7558127" y="474371"/>
            <a:ext cx="4543075" cy="26776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1200" b="1" dirty="0" smtClean="0">
                <a:solidFill>
                  <a:srgbClr val="C00000"/>
                </a:solidFill>
                <a:cs typeface="Arial" panose="020B0604020202020204" pitchFamily="34" charset="0"/>
              </a:rPr>
              <a:t>Мошенники и ЭП — всё очень плохо</a:t>
            </a:r>
          </a:p>
          <a:p>
            <a:pPr algn="just"/>
            <a:r>
              <a:rPr lang="ru-RU" sz="1200" b="1" dirty="0" smtClean="0">
                <a:solidFill>
                  <a:srgbClr val="C00000"/>
                </a:solidFill>
                <a:cs typeface="Arial" panose="020B0604020202020204" pitchFamily="34" charset="0"/>
              </a:rPr>
              <a:t>…</a:t>
            </a:r>
            <a:r>
              <a:rPr lang="ru-RU" sz="1200" dirty="0">
                <a:solidFill>
                  <a:srgbClr val="C00000"/>
                </a:solidFill>
              </a:rPr>
              <a:t>Немного сухих </a:t>
            </a:r>
            <a:r>
              <a:rPr lang="ru-RU" sz="1200" dirty="0" smtClean="0">
                <a:solidFill>
                  <a:srgbClr val="C00000"/>
                </a:solidFill>
              </a:rPr>
              <a:t>фактов. Утекли </a:t>
            </a:r>
            <a:r>
              <a:rPr lang="ru-RU" sz="1200" dirty="0">
                <a:solidFill>
                  <a:srgbClr val="C00000"/>
                </a:solidFill>
              </a:rPr>
              <a:t>старые сканы паспортов — везде фигурируют старые адреса </a:t>
            </a:r>
            <a:r>
              <a:rPr lang="ru-RU" sz="1200" dirty="0" smtClean="0">
                <a:solidFill>
                  <a:srgbClr val="C00000"/>
                </a:solidFill>
              </a:rPr>
              <a:t>прописки...</a:t>
            </a:r>
            <a:r>
              <a:rPr lang="ru-RU" sz="1200" b="1" dirty="0">
                <a:solidFill>
                  <a:srgbClr val="343434"/>
                </a:solidFill>
                <a:cs typeface="Arial" panose="020B0604020202020204" pitchFamily="34" charset="0"/>
              </a:rPr>
              <a:t> </a:t>
            </a:r>
            <a:r>
              <a:rPr lang="en-US" sz="1200" b="1" dirty="0" smtClean="0">
                <a:hlinkClick r:id="rId3"/>
              </a:rPr>
              <a:t>https://habr.com/ru/post/453596/</a:t>
            </a:r>
            <a:endParaRPr lang="ru-RU" sz="1200" b="1" dirty="0" smtClean="0"/>
          </a:p>
          <a:p>
            <a:r>
              <a:rPr lang="ru-RU" sz="1200" b="1" dirty="0" smtClean="0"/>
              <a:t>Как защитить ЭП? </a:t>
            </a:r>
            <a:r>
              <a:rPr lang="en-US" sz="1200" b="1" dirty="0" smtClean="0">
                <a:hlinkClick r:id="rId4"/>
              </a:rPr>
              <a:t>https://ca.kontur.ru/articles/kak-zashcitit-electronnuyu-podpis-ot-moshennikov</a:t>
            </a:r>
            <a:endParaRPr lang="ru-RU" sz="1200" b="1" dirty="0" smtClean="0"/>
          </a:p>
          <a:p>
            <a:r>
              <a:rPr lang="ru-RU" sz="1200" b="1" dirty="0" smtClean="0"/>
              <a:t>Проверьте, какие ЭП выданы на Ваше имя</a:t>
            </a:r>
          </a:p>
          <a:p>
            <a:r>
              <a:rPr lang="en-US" sz="1200" b="1" dirty="0" smtClean="0">
                <a:hlinkClick r:id="rId5"/>
              </a:rPr>
              <a:t>https://tula.ca.kontur.ru/about/news/prover-svoi-ep-gosuslugi</a:t>
            </a:r>
            <a:endParaRPr lang="ru-RU" sz="1200" b="1" dirty="0" smtClean="0"/>
          </a:p>
          <a:p>
            <a:pPr fontAlgn="base"/>
            <a:r>
              <a:rPr lang="ru-RU" sz="1200" b="1" dirty="0" smtClean="0">
                <a:solidFill>
                  <a:schemeClr val="tx1"/>
                </a:solidFill>
              </a:rPr>
              <a:t>Инструкция «Как узнать о выпущенных на вас электронных подписях» </a:t>
            </a:r>
            <a:r>
              <a:rPr lang="en-US" sz="1200" b="1" dirty="0" smtClean="0">
                <a:solidFill>
                  <a:schemeClr val="tx1"/>
                </a:solidFill>
                <a:hlinkClick r:id="rId6"/>
              </a:rPr>
              <a:t>https://iecp.ru/articles/item/428568-Instruktsiya-Kak-uznat--o-vipushchennih-na-vas-elektronnih-podpisyah</a:t>
            </a:r>
            <a:endParaRPr lang="ru-RU" sz="1200" b="1" dirty="0" smtClean="0">
              <a:solidFill>
                <a:schemeClr val="tx1"/>
              </a:solidFill>
            </a:endParaRPr>
          </a:p>
          <a:p>
            <a:pPr fontAlgn="base"/>
            <a:r>
              <a:rPr lang="ru-RU" sz="1200" b="1" dirty="0" smtClean="0">
                <a:solidFill>
                  <a:schemeClr val="tx1"/>
                </a:solidFill>
              </a:rPr>
              <a:t>Пошаговая инструкция по проверке ЭЦП на портале </a:t>
            </a:r>
            <a:r>
              <a:rPr lang="ru-RU" sz="1200" b="1" dirty="0" err="1" smtClean="0">
                <a:solidFill>
                  <a:schemeClr val="tx1"/>
                </a:solidFill>
              </a:rPr>
              <a:t>Госуслуги</a:t>
            </a:r>
            <a:endParaRPr lang="ru-RU" sz="1200" b="1" dirty="0" smtClean="0">
              <a:solidFill>
                <a:schemeClr val="tx1"/>
              </a:solidFill>
            </a:endParaRPr>
          </a:p>
          <a:p>
            <a:pPr fontAlgn="base"/>
            <a:r>
              <a:rPr lang="en-US" sz="1200" b="1" dirty="0" smtClean="0">
                <a:solidFill>
                  <a:schemeClr val="tx1"/>
                </a:solidFill>
                <a:hlinkClick r:id="rId7"/>
              </a:rPr>
              <a:t>https://41.</a:t>
            </a:r>
            <a:r>
              <a:rPr lang="ru-RU" sz="1200" b="1" dirty="0" err="1" smtClean="0">
                <a:solidFill>
                  <a:schemeClr val="tx1"/>
                </a:solidFill>
                <a:hlinkClick r:id="rId7"/>
              </a:rPr>
              <a:t>мвд.рф</a:t>
            </a:r>
            <a:r>
              <a:rPr lang="en-US" sz="1200" b="1" dirty="0" smtClean="0">
                <a:solidFill>
                  <a:schemeClr val="tx1"/>
                </a:solidFill>
                <a:hlinkClick r:id="rId7"/>
              </a:rPr>
              <a:t>/citizens/</a:t>
            </a:r>
            <a:r>
              <a:rPr lang="en-US" sz="1200" b="1" dirty="0" err="1" smtClean="0">
                <a:solidFill>
                  <a:schemeClr val="tx1"/>
                </a:solidFill>
                <a:hlinkClick r:id="rId7"/>
              </a:rPr>
              <a:t>gosudarstvennie-uslugi</a:t>
            </a:r>
            <a:r>
              <a:rPr lang="en-US" sz="1200" b="1" dirty="0" smtClean="0">
                <a:solidFill>
                  <a:schemeClr val="tx1"/>
                </a:solidFill>
                <a:hlinkClick r:id="rId7"/>
              </a:rPr>
              <a:t>/</a:t>
            </a:r>
            <a:r>
              <a:rPr lang="ru-RU" sz="1200" b="1" dirty="0" smtClean="0">
                <a:solidFill>
                  <a:schemeClr val="tx1"/>
                </a:solidFill>
                <a:hlinkClick r:id="rId7"/>
              </a:rPr>
              <a:t>пошаговая-инструкция-по-</a:t>
            </a:r>
            <a:r>
              <a:rPr lang="ru-RU" sz="1200" b="1" dirty="0" err="1" smtClean="0">
                <a:solidFill>
                  <a:schemeClr val="tx1"/>
                </a:solidFill>
                <a:hlinkClick r:id="rId7"/>
              </a:rPr>
              <a:t>провекре</a:t>
            </a:r>
            <a:r>
              <a:rPr lang="ru-RU" sz="1200" b="1" dirty="0" smtClean="0">
                <a:solidFill>
                  <a:schemeClr val="tx1"/>
                </a:solidFill>
                <a:hlinkClick r:id="rId7"/>
              </a:rPr>
              <a:t>-</a:t>
            </a:r>
            <a:r>
              <a:rPr lang="ru-RU" sz="1200" b="1" dirty="0" err="1" smtClean="0">
                <a:solidFill>
                  <a:schemeClr val="tx1"/>
                </a:solidFill>
                <a:hlinkClick r:id="rId7"/>
              </a:rPr>
              <a:t>эцп</a:t>
            </a:r>
            <a:r>
              <a:rPr lang="ru-RU" sz="1200" b="1" dirty="0" smtClean="0">
                <a:solidFill>
                  <a:schemeClr val="tx1"/>
                </a:solidFill>
                <a:hlinkClick r:id="rId7"/>
              </a:rPr>
              <a:t>-на-</a:t>
            </a:r>
            <a:r>
              <a:rPr lang="ru-RU" sz="1200" b="1" dirty="0" smtClean="0">
                <a:solidFill>
                  <a:schemeClr val="tx1"/>
                </a:solidFill>
              </a:rPr>
              <a:t> (в самом низу страницы сайта)</a:t>
            </a:r>
          </a:p>
        </p:txBody>
      </p:sp>
      <p:sp>
        <p:nvSpPr>
          <p:cNvPr id="6" name="Прямоугольник 5"/>
          <p:cNvSpPr/>
          <p:nvPr/>
        </p:nvSpPr>
        <p:spPr>
          <a:xfrm>
            <a:off x="4416149" y="392065"/>
            <a:ext cx="2591001" cy="175432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base"/>
            <a:r>
              <a:rPr lang="ru-RU" sz="1200" b="1" dirty="0">
                <a:solidFill>
                  <a:srgbClr val="C00000"/>
                </a:solidFill>
                <a:latin typeface="Arial" panose="020B0604020202020204" pitchFamily="34" charset="0"/>
                <a:cs typeface="Arial" panose="020B0604020202020204" pitchFamily="34" charset="0"/>
              </a:rPr>
              <a:t>Зачем аферистам наши документы</a:t>
            </a:r>
          </a:p>
          <a:p>
            <a:pPr algn="ctr" fontAlgn="base"/>
            <a:r>
              <a:rPr lang="en-US" sz="1200" b="1" dirty="0">
                <a:hlinkClick r:id="rId8"/>
              </a:rPr>
              <a:t>https://</a:t>
            </a:r>
            <a:r>
              <a:rPr lang="en-US" sz="1200" b="1" dirty="0" smtClean="0">
                <a:hlinkClick r:id="rId8"/>
              </a:rPr>
              <a:t>rg.ru/2017/08/30/zachem-aferisty-pytaiutsia-poluchit-kserokopii-lichnyh-dokumentov.html</a:t>
            </a:r>
            <a:endParaRPr lang="ru-RU" sz="1200" b="1" dirty="0" smtClean="0"/>
          </a:p>
          <a:p>
            <a:pPr algn="ctr" fontAlgn="base"/>
            <a:r>
              <a:rPr lang="ru-RU" sz="1200" b="1" dirty="0" smtClean="0">
                <a:solidFill>
                  <a:srgbClr val="C00000"/>
                </a:solidFill>
                <a:ea typeface="Times New Roman" panose="02020603050405020304" pitchFamily="18" charset="0"/>
              </a:rPr>
              <a:t>Россиянам </a:t>
            </a:r>
            <a:r>
              <a:rPr lang="ru-RU" sz="1200" b="1" dirty="0">
                <a:solidFill>
                  <a:srgbClr val="C00000"/>
                </a:solidFill>
                <a:ea typeface="Times New Roman" panose="02020603050405020304" pitchFamily="18" charset="0"/>
              </a:rPr>
              <a:t>объяснили, зачем мошенники хотят узнать их СНИЛС </a:t>
            </a:r>
            <a:r>
              <a:rPr lang="ru-RU" sz="1200" dirty="0">
                <a:solidFill>
                  <a:srgbClr val="C00000"/>
                </a:solidFill>
                <a:hlinkClick r:id="rId9"/>
              </a:rPr>
              <a:t>https://news.mail.ru/incident/44926905/?</a:t>
            </a:r>
            <a:r>
              <a:rPr lang="ru-RU" sz="1200" dirty="0" smtClean="0">
                <a:solidFill>
                  <a:srgbClr val="C00000"/>
                </a:solidFill>
                <a:hlinkClick r:id="rId9"/>
              </a:rPr>
              <a:t>frommail=1</a:t>
            </a:r>
            <a:endParaRPr lang="ru-RU" sz="1200" dirty="0" smtClean="0">
              <a:solidFill>
                <a:srgbClr val="C00000"/>
              </a:solidFill>
            </a:endParaRPr>
          </a:p>
        </p:txBody>
      </p:sp>
      <p:sp>
        <p:nvSpPr>
          <p:cNvPr id="18" name="Прямоугольник 17"/>
          <p:cNvSpPr/>
          <p:nvPr/>
        </p:nvSpPr>
        <p:spPr>
          <a:xfrm>
            <a:off x="8052262" y="3336927"/>
            <a:ext cx="3703739" cy="132343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400" b="1" dirty="0">
                <a:solidFill>
                  <a:srgbClr val="C00000"/>
                </a:solidFill>
              </a:rPr>
              <a:t>УК РФ Статья 325. </a:t>
            </a:r>
            <a:r>
              <a:rPr lang="ru-RU" sz="1300" dirty="0"/>
              <a:t>Похищение или повреждение документов, штампов, печатей либо похищение акцизных марок, специальных марок или знаков соответствия</a:t>
            </a:r>
          </a:p>
          <a:p>
            <a:r>
              <a:rPr lang="ru-RU" sz="1200" u="sng" dirty="0">
                <a:hlinkClick r:id="rId10"/>
              </a:rPr>
              <a:t>http://www.consultant.ru/document/cons_doc_LAW_10699/c17521809343335eb6effafa50735d201c29d1f5/</a:t>
            </a:r>
            <a:endParaRPr lang="ru-RU" sz="1200" dirty="0"/>
          </a:p>
        </p:txBody>
      </p:sp>
      <p:sp>
        <p:nvSpPr>
          <p:cNvPr id="19" name="Прямоугольник 18"/>
          <p:cNvSpPr/>
          <p:nvPr/>
        </p:nvSpPr>
        <p:spPr>
          <a:xfrm>
            <a:off x="4312210" y="2385662"/>
            <a:ext cx="2742931" cy="6617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base"/>
            <a:r>
              <a:rPr lang="ru-RU" sz="1300" b="1" dirty="0"/>
              <a:t>Зачем мошенникам мой адрес</a:t>
            </a:r>
            <a:r>
              <a:rPr lang="ru-RU" sz="1300" b="1" dirty="0" smtClean="0"/>
              <a:t>?</a:t>
            </a:r>
          </a:p>
          <a:p>
            <a:pPr algn="ctr" fontAlgn="base"/>
            <a:r>
              <a:rPr lang="en-US" sz="1200" b="1" dirty="0">
                <a:hlinkClick r:id="rId11"/>
              </a:rPr>
              <a:t>https://journal.tinkoff.ru/adress-dlya-moshennika</a:t>
            </a:r>
            <a:r>
              <a:rPr lang="en-US" sz="1200" b="1" dirty="0" smtClean="0">
                <a:hlinkClick r:id="rId11"/>
              </a:rPr>
              <a:t>/</a:t>
            </a:r>
            <a:endParaRPr lang="ru-RU" sz="1200" b="1" dirty="0" smtClean="0"/>
          </a:p>
        </p:txBody>
      </p:sp>
      <p:sp>
        <p:nvSpPr>
          <p:cNvPr id="20" name="Прямоугольник 19"/>
          <p:cNvSpPr/>
          <p:nvPr/>
        </p:nvSpPr>
        <p:spPr>
          <a:xfrm>
            <a:off x="8514826" y="4901863"/>
            <a:ext cx="3016073" cy="143116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1300" b="1" dirty="0"/>
              <a:t>Имеет ли юридическую силу ксерокопия паспорта? В чем разница между простой и заверенной копией? </a:t>
            </a:r>
            <a:endParaRPr lang="ru-RU" sz="1300" b="1" dirty="0" smtClean="0"/>
          </a:p>
          <a:p>
            <a:pPr algn="ctr"/>
            <a:r>
              <a:rPr lang="en-US" sz="1200" b="1" dirty="0" smtClean="0">
                <a:hlinkClick r:id="rId12"/>
              </a:rPr>
              <a:t>https</a:t>
            </a:r>
            <a:r>
              <a:rPr lang="en-US" sz="1200" b="1" dirty="0">
                <a:hlinkClick r:id="rId12"/>
              </a:rPr>
              <a:t>://bankstoday.net/last-articles/imeet-li-yuridicheskuyu-silu-kserokopiya-pasporta-v-chem-raznitsa-mezhdu-prostoj-i-zaverennoj-kopiej</a:t>
            </a:r>
            <a:endParaRPr lang="ru-RU" sz="1200" b="1" dirty="0"/>
          </a:p>
        </p:txBody>
      </p:sp>
      <p:sp>
        <p:nvSpPr>
          <p:cNvPr id="4" name="Прямоугольник 3"/>
          <p:cNvSpPr/>
          <p:nvPr/>
        </p:nvSpPr>
        <p:spPr>
          <a:xfrm>
            <a:off x="1510844" y="6135526"/>
            <a:ext cx="3742662" cy="49103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lnSpc>
                <a:spcPct val="107000"/>
              </a:lnSpc>
            </a:pPr>
            <a:r>
              <a:rPr lang="ru-RU" sz="1300" b="1" dirty="0">
                <a:solidFill>
                  <a:schemeClr val="tx1"/>
                </a:solidFill>
                <a:ea typeface="Times New Roman" panose="02020603050405020304" pitchFamily="18" charset="0"/>
                <a:cs typeface="Times New Roman" panose="02020603050405020304" pitchFamily="18" charset="0"/>
              </a:rPr>
              <a:t>Просят копию паспорта: 6 способов защититься</a:t>
            </a:r>
            <a:endParaRPr lang="ru-RU" sz="1300" dirty="0">
              <a:solidFill>
                <a:schemeClr val="tx1"/>
              </a:solidFill>
              <a:ea typeface="Calibri" panose="020F0502020204030204" pitchFamily="34" charset="0"/>
              <a:cs typeface="Times New Roman" panose="02020603050405020304" pitchFamily="18" charset="0"/>
            </a:endParaRPr>
          </a:p>
          <a:p>
            <a:pPr algn="ctr"/>
            <a:r>
              <a:rPr lang="ru-RU" sz="1200" u="sng" dirty="0">
                <a:solidFill>
                  <a:srgbClr val="0563C1"/>
                </a:solidFill>
                <a:ea typeface="Calibri" panose="020F0502020204030204" pitchFamily="34" charset="0"/>
                <a:cs typeface="Times New Roman" panose="02020603050405020304" pitchFamily="18" charset="0"/>
                <a:hlinkClick r:id="rId13"/>
              </a:rPr>
              <a:t>https://journal.tinkoff.ru/list/save-pass/</a:t>
            </a:r>
            <a:endParaRPr lang="ru-RU" sz="1200" dirty="0"/>
          </a:p>
        </p:txBody>
      </p:sp>
      <p:sp>
        <p:nvSpPr>
          <p:cNvPr id="13" name="Прямоугольник 12"/>
          <p:cNvSpPr/>
          <p:nvPr/>
        </p:nvSpPr>
        <p:spPr>
          <a:xfrm>
            <a:off x="5744966" y="3028286"/>
            <a:ext cx="1660482" cy="175432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ru-RU" sz="1200" b="1" dirty="0">
                <a:solidFill>
                  <a:schemeClr val="tx1"/>
                </a:solidFill>
                <a:ea typeface="Times New Roman" panose="02020603050405020304" pitchFamily="18" charset="0"/>
                <a:cs typeface="Times New Roman" panose="02020603050405020304" pitchFamily="18" charset="0"/>
              </a:rPr>
              <a:t>Вырастут административные штрафы за разглашение данных ограниченного доступа</a:t>
            </a:r>
          </a:p>
          <a:p>
            <a:pPr algn="ctr"/>
            <a:r>
              <a:rPr lang="ru-RU" sz="1200" u="sng" dirty="0" smtClean="0">
                <a:hlinkClick r:id="rId14"/>
              </a:rPr>
              <a:t>http://duma.gov.ru/news/51526/</a:t>
            </a:r>
            <a:endParaRPr lang="ru-RU" sz="1200" u="sng" dirty="0" smtClean="0"/>
          </a:p>
        </p:txBody>
      </p:sp>
      <p:sp>
        <p:nvSpPr>
          <p:cNvPr id="14" name="TextBox 13"/>
          <p:cNvSpPr txBox="1"/>
          <p:nvPr/>
        </p:nvSpPr>
        <p:spPr>
          <a:xfrm>
            <a:off x="374717" y="406272"/>
            <a:ext cx="3789939"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ru-RU" sz="1200" b="1" dirty="0" smtClean="0"/>
              <a:t>Рост </a:t>
            </a:r>
            <a:r>
              <a:rPr lang="ru-RU" sz="1200" b="1" dirty="0"/>
              <a:t>числа афер с электронными подписями</a:t>
            </a:r>
          </a:p>
          <a:p>
            <a:r>
              <a:rPr lang="ru-RU" sz="1200" dirty="0">
                <a:hlinkClick r:id="rId15"/>
              </a:rPr>
              <a:t>https://</a:t>
            </a:r>
            <a:r>
              <a:rPr lang="ru-RU" sz="1200" dirty="0" smtClean="0">
                <a:hlinkClick r:id="rId15"/>
              </a:rPr>
              <a:t>iz.ru/902871/2019-07-25/eksperty-zaiavili-o-roste-chisla-afer-s-elektronnymi-podpisiami</a:t>
            </a:r>
            <a:endParaRPr lang="ru-RU" sz="1200" dirty="0"/>
          </a:p>
        </p:txBody>
      </p:sp>
    </p:spTree>
    <p:extLst>
      <p:ext uri="{BB962C8B-B14F-4D97-AF65-F5344CB8AC3E}">
        <p14:creationId xmlns:p14="http://schemas.microsoft.com/office/powerpoint/2010/main" val="3104635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2"/>
          </p:nvPr>
        </p:nvSpPr>
        <p:spPr/>
        <p:txBody>
          <a:bodyPr/>
          <a:lstStyle/>
          <a:p>
            <a:fld id="{86CB4B4D-7CA3-9044-876B-883B54F8677D}" type="slidenum">
              <a:rPr lang="ru-RU" smtClean="0"/>
              <a:t>36</a:t>
            </a:fld>
            <a:endParaRPr lang="ru-RU"/>
          </a:p>
        </p:txBody>
      </p:sp>
      <p:sp>
        <p:nvSpPr>
          <p:cNvPr id="6" name="Прямоугольник 5"/>
          <p:cNvSpPr/>
          <p:nvPr/>
        </p:nvSpPr>
        <p:spPr>
          <a:xfrm>
            <a:off x="914401" y="579415"/>
            <a:ext cx="9909262" cy="574003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eaLnBrk="0" fontAlgn="base">
              <a:spcBef>
                <a:spcPct val="0"/>
              </a:spcBef>
              <a:spcAft>
                <a:spcPct val="0"/>
              </a:spcAft>
            </a:pPr>
            <a:r>
              <a:rPr lang="ru-RU" sz="1600" b="1" dirty="0" smtClean="0">
                <a:solidFill>
                  <a:srgbClr val="FF0000"/>
                </a:solidFill>
                <a:latin typeface="Times New Roman" panose="02020603050405020304" pitchFamily="18" charset="0"/>
                <a:cs typeface="Times New Roman" panose="02020603050405020304" pitchFamily="18" charset="0"/>
              </a:rPr>
              <a:t>ВНИМАНИЕ!</a:t>
            </a:r>
            <a:endParaRPr lang="ru-RU" altLang="ru-RU" sz="1600" dirty="0">
              <a:latin typeface="Times New Roman" panose="02020603050405020304" pitchFamily="18" charset="0"/>
              <a:cs typeface="Times New Roman" panose="02020603050405020304" pitchFamily="18" charset="0"/>
            </a:endParaRPr>
          </a:p>
          <a:p>
            <a:r>
              <a:rPr lang="ru-RU" sz="1300" b="1" dirty="0"/>
              <a:t>Президент России Владимир Путин подписал закон о правилах для электронной подписи при сделках с недвижимостью, призванный защитить граждан от мошеннических </a:t>
            </a:r>
            <a:r>
              <a:rPr lang="ru-RU" sz="1300" b="1" dirty="0" smtClean="0"/>
              <a:t>действий</a:t>
            </a:r>
            <a:endParaRPr lang="ru-RU" sz="1300" dirty="0"/>
          </a:p>
          <a:p>
            <a:pPr lvl="1"/>
            <a:r>
              <a:rPr lang="ru-RU" sz="1300" b="1" dirty="0">
                <a:hlinkClick r:id="rId2"/>
              </a:rPr>
              <a:t>https://</a:t>
            </a:r>
            <a:r>
              <a:rPr lang="ru-RU" sz="1300" b="1" dirty="0" smtClean="0">
                <a:hlinkClick r:id="rId2"/>
              </a:rPr>
              <a:t>iz.ru/905966/2019-08-02/putin-podpisal-zakon-o-tcifrovoi-podpisi-pri-sdelkakh-s-nedvizhimostiu</a:t>
            </a:r>
            <a:endParaRPr lang="ru-RU" sz="1300" dirty="0"/>
          </a:p>
          <a:p>
            <a:pPr lvl="1"/>
            <a:r>
              <a:rPr lang="ru-RU" sz="1300" b="1" dirty="0"/>
              <a:t>ВСТУПИЛ В СИЛУ ЗАКОН О ДОПОЛНИТЕЛЬНОЙ ЗАЩИТЕ СДЕЛОК С НЕДВИЖИМОСТЬЮ В ЭЛЕКТРОННОМ ВИДЕ</a:t>
            </a:r>
            <a:endParaRPr lang="ru-RU" sz="1300" dirty="0"/>
          </a:p>
          <a:p>
            <a:pPr lvl="1"/>
            <a:r>
              <a:rPr lang="ru-RU" sz="1300" b="1" dirty="0">
                <a:hlinkClick r:id="rId3"/>
              </a:rPr>
              <a:t>https://rosreestr.ru/site/press/news/vstupil-v-silu-zakon-o-dopolnitelnoy-zashchite-sdelok-s-nedvizhimostyu-v-elektronnom-vide-</a:t>
            </a:r>
            <a:r>
              <a:rPr lang="ru-RU" sz="1300" b="1" dirty="0" smtClean="0">
                <a:hlinkClick r:id="rId3"/>
              </a:rPr>
              <a:t>/</a:t>
            </a:r>
            <a:endParaRPr lang="ru-RU" sz="1300" dirty="0"/>
          </a:p>
          <a:p>
            <a:r>
              <a:rPr lang="ru-RU" sz="1300" b="1" dirty="0"/>
              <a:t>В продолжение темы</a:t>
            </a:r>
            <a:r>
              <a:rPr lang="ru-RU" sz="1300" b="1" dirty="0" smtClean="0"/>
              <a:t>:</a:t>
            </a:r>
          </a:p>
          <a:p>
            <a:r>
              <a:rPr lang="ru-RU" sz="1300" b="1" dirty="0" err="1"/>
              <a:t>Росреестр</a:t>
            </a:r>
            <a:r>
              <a:rPr lang="ru-RU" sz="1300" b="1" dirty="0"/>
              <a:t> и мошеннические сделки с ЭП. Как защитить свое имущество</a:t>
            </a:r>
            <a:r>
              <a:rPr lang="ru-RU" sz="1300" b="1" dirty="0" smtClean="0"/>
              <a:t>? </a:t>
            </a:r>
            <a:r>
              <a:rPr lang="en-US" sz="1300" b="1" dirty="0">
                <a:hlinkClick r:id="rId4"/>
              </a:rPr>
              <a:t>https://journal.tinkoff.ru/ask/cp-fraud</a:t>
            </a:r>
            <a:r>
              <a:rPr lang="en-US" sz="1300" b="1" dirty="0" smtClean="0">
                <a:hlinkClick r:id="rId4"/>
              </a:rPr>
              <a:t>/</a:t>
            </a:r>
            <a:endParaRPr lang="ru-RU" sz="1300" b="1" dirty="0" smtClean="0"/>
          </a:p>
          <a:p>
            <a:r>
              <a:rPr lang="ru-RU" sz="1300" b="1" dirty="0" err="1"/>
              <a:t>Росреестр</a:t>
            </a:r>
            <a:r>
              <a:rPr lang="ru-RU" sz="1300" b="1" dirty="0"/>
              <a:t> будет уведомлять собственников-физлиц о поступлении в отношении их недвижимости электронных заявлений о регистрации перехода права </a:t>
            </a:r>
            <a:r>
              <a:rPr lang="ru-RU" sz="1300" b="1" dirty="0" smtClean="0"/>
              <a:t>собственности</a:t>
            </a:r>
          </a:p>
          <a:p>
            <a:r>
              <a:rPr lang="ru-RU" sz="1300" b="1" u="sng" dirty="0" smtClean="0">
                <a:hlinkClick r:id="rId5"/>
              </a:rPr>
              <a:t>http</a:t>
            </a:r>
            <a:r>
              <a:rPr lang="ru-RU" sz="1300" b="1" u="sng" dirty="0">
                <a:hlinkClick r:id="rId5"/>
              </a:rPr>
              <a:t>://base.garant.ru/57401938/#</a:t>
            </a:r>
            <a:r>
              <a:rPr lang="ru-RU" sz="1300" b="1" u="sng" dirty="0" smtClean="0">
                <a:hlinkClick r:id="rId5"/>
              </a:rPr>
              <a:t>ixzz642LSo7xP</a:t>
            </a:r>
            <a:endParaRPr lang="ru-RU" sz="1300" dirty="0"/>
          </a:p>
          <a:p>
            <a:r>
              <a:rPr lang="ru-RU" sz="1300" b="1" dirty="0" smtClean="0"/>
              <a:t>«Помешает </a:t>
            </a:r>
            <a:r>
              <a:rPr lang="ru-RU" sz="1300" b="1" dirty="0"/>
              <a:t>ли новый закон мошенникам отбирать недвижимость у ее владельцев</a:t>
            </a:r>
            <a:r>
              <a:rPr lang="ru-RU" sz="1300" b="1" dirty="0" smtClean="0"/>
              <a:t>?»</a:t>
            </a:r>
            <a:endParaRPr lang="ru-RU" sz="1300" dirty="0"/>
          </a:p>
          <a:p>
            <a:r>
              <a:rPr lang="ru-RU" sz="1300" b="1" dirty="0">
                <a:hlinkClick r:id="rId6"/>
              </a:rPr>
              <a:t>https://www.advgazeta.ru/ag-expert/advices/pomeshaet-li-novyy-zakon-moshennikam-otbirat-nedvizhimost-u-ee-vladeltsev</a:t>
            </a:r>
            <a:r>
              <a:rPr lang="ru-RU" sz="1300" b="1" dirty="0" smtClean="0">
                <a:hlinkClick r:id="rId6"/>
              </a:rPr>
              <a:t>/</a:t>
            </a:r>
            <a:endParaRPr lang="ru-RU" sz="1300" dirty="0"/>
          </a:p>
          <a:p>
            <a:r>
              <a:rPr lang="ru-RU" sz="1300" b="1" dirty="0"/>
              <a:t>Чтобы мошенники не передали недвижимость в чужую собственность...</a:t>
            </a:r>
            <a:endParaRPr lang="ru-RU" sz="1300" dirty="0"/>
          </a:p>
          <a:p>
            <a:r>
              <a:rPr lang="ru-RU" sz="1300" b="1" dirty="0">
                <a:hlinkClick r:id="rId7"/>
              </a:rPr>
              <a:t>https://www.advgazeta.ru/ag-expert/advices/chtoby-moshenniki-ne-peredali-nedvizhimost-v-chuzhuyu-sobstvennost</a:t>
            </a:r>
            <a:r>
              <a:rPr lang="ru-RU" sz="1300" b="1" dirty="0" smtClean="0">
                <a:hlinkClick r:id="rId7"/>
              </a:rPr>
              <a:t>/</a:t>
            </a:r>
            <a:endParaRPr lang="ru-RU" sz="1300" dirty="0"/>
          </a:p>
          <a:p>
            <a:r>
              <a:rPr lang="ru-RU" sz="1300" b="1" dirty="0" smtClean="0"/>
              <a:t>«</a:t>
            </a:r>
            <a:r>
              <a:rPr lang="ru-RU" sz="1300" b="1" dirty="0"/>
              <a:t>Самооборона» на рынке электронной подписи: как противостоять </a:t>
            </a:r>
            <a:r>
              <a:rPr lang="ru-RU" sz="1300" b="1" dirty="0" smtClean="0"/>
              <a:t>мошенникам</a:t>
            </a:r>
            <a:endParaRPr lang="ru-RU" sz="1300" dirty="0"/>
          </a:p>
          <a:p>
            <a:r>
              <a:rPr lang="ru-RU" sz="1300" b="1" dirty="0">
                <a:hlinkClick r:id="rId8"/>
              </a:rPr>
              <a:t>https://</a:t>
            </a:r>
            <a:r>
              <a:rPr lang="ru-RU" sz="1300" b="1" dirty="0" smtClean="0">
                <a:hlinkClick r:id="rId8"/>
              </a:rPr>
              <a:t>iecp.ru/articles/item/424130-samooborona-na-rynke-EP-kak-protivostoyat-moshennikam</a:t>
            </a:r>
            <a:endParaRPr lang="ru-RU" sz="1300" b="1" dirty="0"/>
          </a:p>
          <a:p>
            <a:r>
              <a:rPr lang="ru-RU" sz="1300" b="1" dirty="0"/>
              <a:t>ФНС России разъяснила порядок действий при неправомерном использовании электронной подписи</a:t>
            </a:r>
            <a:endParaRPr lang="ru-RU" sz="1300" dirty="0"/>
          </a:p>
          <a:p>
            <a:r>
              <a:rPr lang="ru-RU" sz="1300" b="1" dirty="0">
                <a:hlinkClick r:id="rId9"/>
              </a:rPr>
              <a:t>https://</a:t>
            </a:r>
            <a:r>
              <a:rPr lang="ru-RU" sz="1300" b="1" dirty="0" smtClean="0">
                <a:hlinkClick r:id="rId9"/>
              </a:rPr>
              <a:t>iecp.ru/articles/item/424800-FNS-poryadok-dejstvij-pri-nepravomernom-ispolzovanii-EP</a:t>
            </a:r>
            <a:endParaRPr lang="ru-RU" sz="1300" b="1" dirty="0" smtClean="0"/>
          </a:p>
          <a:p>
            <a:r>
              <a:rPr lang="ru-RU" sz="1300" b="1" dirty="0"/>
              <a:t>Варианты мошенничества с электронной подписью</a:t>
            </a:r>
          </a:p>
          <a:p>
            <a:r>
              <a:rPr lang="en-US" sz="1300" b="1" dirty="0">
                <a:hlinkClick r:id="rId10"/>
              </a:rPr>
              <a:t>https://</a:t>
            </a:r>
            <a:r>
              <a:rPr lang="en-US" sz="1300" b="1" dirty="0" smtClean="0">
                <a:hlinkClick r:id="rId10"/>
              </a:rPr>
              <a:t>iecp.ru/articles/item/418190-varianty-moshennichestva-s-EP</a:t>
            </a:r>
            <a:endParaRPr lang="ru-RU" sz="1300" b="1" dirty="0" smtClean="0"/>
          </a:p>
          <a:p>
            <a:r>
              <a:rPr lang="ru-RU" sz="1300" b="1" dirty="0"/>
              <a:t>Кадастровая палата дала рекомендации по защите электронной </a:t>
            </a:r>
            <a:r>
              <a:rPr lang="ru-RU" sz="1300" b="1" dirty="0" smtClean="0"/>
              <a:t>подписи</a:t>
            </a:r>
            <a:endParaRPr lang="ru-RU" sz="1300" dirty="0"/>
          </a:p>
          <a:p>
            <a:r>
              <a:rPr lang="ru-RU" sz="1300" b="1" dirty="0">
                <a:hlinkClick r:id="rId11"/>
              </a:rPr>
              <a:t>https://news.mail.ru/society/39657775/?</a:t>
            </a:r>
            <a:r>
              <a:rPr lang="ru-RU" sz="1300" b="1" dirty="0" smtClean="0">
                <a:hlinkClick r:id="rId11"/>
              </a:rPr>
              <a:t>frommail=1</a:t>
            </a:r>
            <a:endParaRPr lang="ru-RU" sz="1300" b="1" dirty="0" smtClean="0"/>
          </a:p>
          <a:p>
            <a:r>
              <a:rPr lang="ru-RU" sz="1300" b="1" dirty="0"/>
              <a:t>К</a:t>
            </a:r>
            <a:r>
              <a:rPr lang="ru-RU" sz="1300" b="1" dirty="0" smtClean="0"/>
              <a:t>ак </a:t>
            </a:r>
            <a:r>
              <a:rPr lang="ru-RU" sz="1300" b="1" dirty="0"/>
              <a:t>работает электронная регистрация права </a:t>
            </a:r>
            <a:r>
              <a:rPr lang="ru-RU" sz="1300" b="1" dirty="0" smtClean="0"/>
              <a:t>собственности</a:t>
            </a:r>
            <a:endParaRPr lang="ru-RU" sz="1300" dirty="0"/>
          </a:p>
          <a:p>
            <a:r>
              <a:rPr lang="ru-RU" sz="1300" b="1" u="sng" dirty="0">
                <a:hlinkClick r:id="rId12"/>
              </a:rPr>
              <a:t>https://www.banki.ru/news/daytheme/?</a:t>
            </a:r>
            <a:r>
              <a:rPr lang="ru-RU" sz="1300" b="1" u="sng" dirty="0" smtClean="0">
                <a:hlinkClick r:id="rId12"/>
              </a:rPr>
              <a:t>id=10941266</a:t>
            </a:r>
            <a:endParaRPr lang="ru-RU" sz="1300" b="1" u="sng" dirty="0" smtClean="0"/>
          </a:p>
          <a:p>
            <a:r>
              <a:rPr lang="ru-RU" sz="1300" b="1" dirty="0" smtClean="0"/>
              <a:t>Как </a:t>
            </a:r>
            <a:r>
              <a:rPr lang="ru-RU" sz="1300" b="1" dirty="0"/>
              <a:t>мошенники могут завладеть вашим жильем без вашего </a:t>
            </a:r>
            <a:r>
              <a:rPr lang="ru-RU" sz="1300" b="1" dirty="0" smtClean="0"/>
              <a:t>ведома</a:t>
            </a:r>
          </a:p>
          <a:p>
            <a:r>
              <a:rPr lang="en-US" sz="1300" b="1" dirty="0">
                <a:hlinkClick r:id="rId13"/>
              </a:rPr>
              <a:t>https://</a:t>
            </a:r>
            <a:r>
              <a:rPr lang="en-US" sz="1300" b="1" dirty="0" smtClean="0">
                <a:hlinkClick r:id="rId13"/>
              </a:rPr>
              <a:t>zen.yandex.ru/media/advokatsuhovoleg/kak-moshenniki-mogut-zavladet-vashim-jilem-bez-vashego-vedoma-601a793f3e19455d9b42d88b</a:t>
            </a:r>
            <a:endParaRPr lang="ru-RU" sz="1300" b="1" dirty="0" smtClean="0"/>
          </a:p>
        </p:txBody>
      </p:sp>
      <p:sp>
        <p:nvSpPr>
          <p:cNvPr id="10" name="Заголовок 1"/>
          <p:cNvSpPr txBox="1">
            <a:spLocks/>
          </p:cNvSpPr>
          <p:nvPr/>
        </p:nvSpPr>
        <p:spPr>
          <a:xfrm>
            <a:off x="3832599" y="157230"/>
            <a:ext cx="3809771" cy="33149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1400" b="1" dirty="0" smtClean="0">
                <a:solidFill>
                  <a:schemeClr val="accent5">
                    <a:lumMod val="75000"/>
                  </a:schemeClr>
                </a:solidFill>
              </a:rPr>
              <a:t>Вид махинации с ЭП в сфере недвижимости</a:t>
            </a:r>
            <a:endParaRPr lang="ru-RU" sz="1400" dirty="0"/>
          </a:p>
        </p:txBody>
      </p:sp>
    </p:spTree>
    <p:extLst>
      <p:ext uri="{BB962C8B-B14F-4D97-AF65-F5344CB8AC3E}">
        <p14:creationId xmlns:p14="http://schemas.microsoft.com/office/powerpoint/2010/main" val="407481026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7839" y="153095"/>
            <a:ext cx="6853805" cy="518892"/>
          </a:xfrm>
        </p:spPr>
        <p:txBody>
          <a:bodyPr>
            <a:normAutofit fontScale="90000"/>
          </a:bodyPr>
          <a:lstStyle/>
          <a:p>
            <a:pPr algn="l"/>
            <a:r>
              <a:rPr lang="ru-RU" sz="1400" b="1" dirty="0" smtClean="0">
                <a:solidFill>
                  <a:schemeClr val="accent5">
                    <a:lumMod val="75000"/>
                  </a:schemeClr>
                </a:solidFill>
              </a:rPr>
              <a:t>Типы </a:t>
            </a:r>
            <a:r>
              <a:rPr lang="ru-RU" sz="1400" b="1" dirty="0">
                <a:solidFill>
                  <a:schemeClr val="accent5">
                    <a:lumMod val="75000"/>
                  </a:schemeClr>
                </a:solidFill>
              </a:rPr>
              <a:t>мошеннических действий на финансовом </a:t>
            </a:r>
            <a:r>
              <a:rPr lang="ru-RU" sz="1400" b="1" dirty="0" smtClean="0">
                <a:solidFill>
                  <a:schemeClr val="accent5">
                    <a:lumMod val="75000"/>
                  </a:schemeClr>
                </a:solidFill>
              </a:rPr>
              <a:t>рынке: мошенничество в социальных сетях</a:t>
            </a:r>
            <a:br>
              <a:rPr lang="ru-RU" sz="1400" b="1" dirty="0" smtClean="0">
                <a:solidFill>
                  <a:schemeClr val="accent5">
                    <a:lumMod val="75000"/>
                  </a:schemeClr>
                </a:solidFill>
              </a:rPr>
            </a:br>
            <a:r>
              <a:rPr lang="ru-RU" sz="1400" b="1" dirty="0" smtClean="0">
                <a:solidFill>
                  <a:schemeClr val="accent5">
                    <a:lumMod val="75000"/>
                  </a:schemeClr>
                </a:solidFill>
              </a:rPr>
              <a:t> и в сети Интернет</a:t>
            </a:r>
            <a:r>
              <a:rPr lang="ru-RU" sz="1400" b="1" dirty="0">
                <a:solidFill>
                  <a:schemeClr val="accent5">
                    <a:lumMod val="75000"/>
                  </a:schemeClr>
                </a:solidFill>
              </a:rPr>
              <a:t/>
            </a:r>
            <a:br>
              <a:rPr lang="ru-RU" sz="1400" b="1" dirty="0">
                <a:solidFill>
                  <a:schemeClr val="accent5">
                    <a:lumMod val="75000"/>
                  </a:schemeClr>
                </a:solidFill>
              </a:rPr>
            </a:br>
            <a:endParaRPr lang="ru-RU" sz="1400" dirty="0"/>
          </a:p>
        </p:txBody>
      </p:sp>
      <p:sp>
        <p:nvSpPr>
          <p:cNvPr id="3" name="Номер слайда 2"/>
          <p:cNvSpPr>
            <a:spLocks noGrp="1"/>
          </p:cNvSpPr>
          <p:nvPr>
            <p:ph type="sldNum" sz="quarter" idx="12"/>
          </p:nvPr>
        </p:nvSpPr>
        <p:spPr>
          <a:xfrm>
            <a:off x="9553892" y="6171843"/>
            <a:ext cx="2133600" cy="365125"/>
          </a:xfrm>
        </p:spPr>
        <p:txBody>
          <a:bodyPr/>
          <a:lstStyle/>
          <a:p>
            <a:fld id="{D2262854-76B3-4C12-B0EA-DC0BF3BEA880}" type="slidenum">
              <a:rPr lang="ru-RU" smtClean="0">
                <a:solidFill>
                  <a:schemeClr val="tx1"/>
                </a:solidFill>
              </a:rPr>
              <a:pPr/>
              <a:t>37</a:t>
            </a:fld>
            <a:endParaRPr lang="ru-RU" dirty="0">
              <a:solidFill>
                <a:schemeClr val="tx1"/>
              </a:solidFill>
            </a:endParaRPr>
          </a:p>
        </p:txBody>
      </p:sp>
      <p:pic>
        <p:nvPicPr>
          <p:cNvPr id="4" name="Рисунок 3"/>
          <p:cNvPicPr>
            <a:picLocks noChangeAspect="1"/>
          </p:cNvPicPr>
          <p:nvPr/>
        </p:nvPicPr>
        <p:blipFill>
          <a:blip r:embed="rId2"/>
          <a:stretch>
            <a:fillRect/>
          </a:stretch>
        </p:blipFill>
        <p:spPr>
          <a:xfrm>
            <a:off x="454694" y="1097911"/>
            <a:ext cx="8345877" cy="4749751"/>
          </a:xfrm>
          <a:prstGeom prst="rect">
            <a:avLst/>
          </a:prstGeom>
        </p:spPr>
      </p:pic>
      <p:sp>
        <p:nvSpPr>
          <p:cNvPr id="11" name="TextBox 10"/>
          <p:cNvSpPr txBox="1"/>
          <p:nvPr/>
        </p:nvSpPr>
        <p:spPr>
          <a:xfrm>
            <a:off x="1684225" y="819522"/>
            <a:ext cx="757645" cy="3231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sz="1500" b="1" dirty="0" smtClean="0"/>
              <a:t>Вид</a:t>
            </a:r>
            <a:endParaRPr lang="ru-RU" sz="1500" b="1" dirty="0"/>
          </a:p>
        </p:txBody>
      </p:sp>
      <p:sp>
        <p:nvSpPr>
          <p:cNvPr id="12" name="TextBox 11"/>
          <p:cNvSpPr txBox="1"/>
          <p:nvPr/>
        </p:nvSpPr>
        <p:spPr>
          <a:xfrm>
            <a:off x="720087" y="3757889"/>
            <a:ext cx="415498" cy="570412"/>
          </a:xfrm>
          <a:prstGeom prst="rect">
            <a:avLst/>
          </a:prstGeom>
        </p:spPr>
        <p:style>
          <a:lnRef idx="1">
            <a:schemeClr val="accent6"/>
          </a:lnRef>
          <a:fillRef idx="2">
            <a:schemeClr val="accent6"/>
          </a:fillRef>
          <a:effectRef idx="1">
            <a:schemeClr val="accent6"/>
          </a:effectRef>
          <a:fontRef idx="minor">
            <a:schemeClr val="dk1"/>
          </a:fontRef>
        </p:style>
        <p:txBody>
          <a:bodyPr vert="vert270" wrap="square" rtlCol="0">
            <a:spAutoFit/>
          </a:bodyPr>
          <a:lstStyle/>
          <a:p>
            <a:r>
              <a:rPr lang="ru-RU" sz="1500" b="1" dirty="0" smtClean="0"/>
              <a:t>Типы</a:t>
            </a:r>
            <a:endParaRPr lang="ru-RU" sz="1500" b="1" dirty="0"/>
          </a:p>
        </p:txBody>
      </p:sp>
      <p:sp>
        <p:nvSpPr>
          <p:cNvPr id="7" name="Прямоугольник 6"/>
          <p:cNvSpPr/>
          <p:nvPr/>
        </p:nvSpPr>
        <p:spPr>
          <a:xfrm>
            <a:off x="7832211" y="183631"/>
            <a:ext cx="4251853" cy="249299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200" b="1" dirty="0">
                <a:solidFill>
                  <a:srgbClr val="FF0000"/>
                </a:solidFill>
              </a:rPr>
              <a:t>Утечки персональных данных из банка: насколько это опасно и как защитить </a:t>
            </a:r>
            <a:r>
              <a:rPr lang="ru-RU" sz="1200" b="1" dirty="0" smtClean="0">
                <a:solidFill>
                  <a:srgbClr val="FF0000"/>
                </a:solidFill>
              </a:rPr>
              <a:t>себя</a:t>
            </a:r>
          </a:p>
          <a:p>
            <a:r>
              <a:rPr lang="en-US" sz="1200" b="1" dirty="0">
                <a:hlinkClick r:id="rId3"/>
              </a:rPr>
              <a:t>https://www.banki.ru/news/daytheme/?</a:t>
            </a:r>
            <a:r>
              <a:rPr lang="en-US" sz="1200" b="1" dirty="0" smtClean="0">
                <a:hlinkClick r:id="rId3"/>
              </a:rPr>
              <a:t>id=10946335</a:t>
            </a:r>
            <a:endParaRPr lang="ru-RU" sz="1200" b="1" dirty="0"/>
          </a:p>
          <a:p>
            <a:r>
              <a:rPr lang="ru-RU" sz="1200" b="1" dirty="0" smtClean="0"/>
              <a:t>Согласие </a:t>
            </a:r>
            <a:r>
              <a:rPr lang="ru-RU" sz="1200" b="1" dirty="0"/>
              <a:t>на обработку персональных данных: зачем оно нужно</a:t>
            </a:r>
          </a:p>
          <a:p>
            <a:r>
              <a:rPr lang="en-US" sz="1200" dirty="0">
                <a:ea typeface="Times New Roman" panose="02020603050405020304" pitchFamily="18" charset="0"/>
                <a:hlinkClick r:id="rId4"/>
              </a:rPr>
              <a:t>https://www.klerk.ru/buh/articles/478381</a:t>
            </a:r>
            <a:r>
              <a:rPr lang="en-US" sz="1200" dirty="0" smtClean="0">
                <a:ea typeface="Times New Roman" panose="02020603050405020304" pitchFamily="18" charset="0"/>
                <a:hlinkClick r:id="rId4"/>
              </a:rPr>
              <a:t>/</a:t>
            </a:r>
            <a:endParaRPr lang="ru-RU" sz="1200" dirty="0" smtClean="0">
              <a:ea typeface="Times New Roman" panose="02020603050405020304" pitchFamily="18" charset="0"/>
            </a:endParaRPr>
          </a:p>
          <a:p>
            <a:r>
              <a:rPr lang="ru-RU" sz="1200" dirty="0" smtClean="0">
                <a:ea typeface="Times New Roman" panose="02020603050405020304" pitchFamily="18" charset="0"/>
              </a:rPr>
              <a:t>или</a:t>
            </a:r>
          </a:p>
          <a:p>
            <a:r>
              <a:rPr lang="en-US" sz="1200" dirty="0">
                <a:ea typeface="Times New Roman" panose="02020603050405020304" pitchFamily="18" charset="0"/>
                <a:hlinkClick r:id="rId5"/>
              </a:rPr>
              <a:t>https://</a:t>
            </a:r>
            <a:r>
              <a:rPr lang="en-US" sz="1200" dirty="0" smtClean="0">
                <a:ea typeface="Times New Roman" panose="02020603050405020304" pitchFamily="18" charset="0"/>
                <a:hlinkClick r:id="rId5"/>
              </a:rPr>
              <a:t>rvs.su/statia/pamyatka-kak-deystvovat-esli-vas-prosyat-podpisat-soglasie-na-obrabotku-personalnyh-dannyh</a:t>
            </a:r>
            <a:endParaRPr lang="ru-RU" sz="1200" dirty="0">
              <a:ea typeface="Times New Roman" panose="02020603050405020304" pitchFamily="18" charset="0"/>
            </a:endParaRPr>
          </a:p>
          <a:p>
            <a:r>
              <a:rPr lang="ru-RU" sz="1200" b="1" dirty="0" smtClean="0"/>
              <a:t>152-ФЗ Статья </a:t>
            </a:r>
            <a:r>
              <a:rPr lang="ru-RU" sz="1200" b="1" dirty="0"/>
              <a:t>9. Согласие субъекта персональных данных на обработку его персональных </a:t>
            </a:r>
            <a:r>
              <a:rPr lang="ru-RU" sz="1200" b="1" dirty="0" smtClean="0"/>
              <a:t>данных</a:t>
            </a:r>
          </a:p>
          <a:p>
            <a:r>
              <a:rPr lang="en-US" sz="1200" dirty="0">
                <a:ea typeface="Times New Roman" panose="02020603050405020304" pitchFamily="18" charset="0"/>
                <a:hlinkClick r:id="rId6"/>
              </a:rPr>
              <a:t>http://www.consultant.ru/document/cons_doc_LAW_61801/6c94959bc017ac80140621762d2ac59f6006b08c</a:t>
            </a:r>
            <a:r>
              <a:rPr lang="en-US" sz="1200" dirty="0" smtClean="0">
                <a:ea typeface="Times New Roman" panose="02020603050405020304" pitchFamily="18" charset="0"/>
                <a:hlinkClick r:id="rId6"/>
              </a:rPr>
              <a:t>/</a:t>
            </a:r>
            <a:endParaRPr lang="ru-RU" sz="1200" dirty="0">
              <a:ea typeface="Times New Roman" panose="02020603050405020304" pitchFamily="18" charset="0"/>
            </a:endParaRPr>
          </a:p>
        </p:txBody>
      </p:sp>
      <p:sp>
        <p:nvSpPr>
          <p:cNvPr id="13" name="Прямоугольник 12"/>
          <p:cNvSpPr/>
          <p:nvPr/>
        </p:nvSpPr>
        <p:spPr>
          <a:xfrm>
            <a:off x="6511407" y="6013748"/>
            <a:ext cx="4464807"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1400" b="1" dirty="0" smtClean="0">
                <a:solidFill>
                  <a:srgbClr val="00B050"/>
                </a:solidFill>
              </a:rPr>
              <a:t>Приватность </a:t>
            </a:r>
            <a:r>
              <a:rPr lang="en-US" sz="1200" b="1" dirty="0" smtClean="0">
                <a:hlinkClick r:id="rId7"/>
              </a:rPr>
              <a:t>https</a:t>
            </a:r>
            <a:r>
              <a:rPr lang="en-US" sz="1200" b="1" dirty="0">
                <a:hlinkClick r:id="rId7"/>
              </a:rPr>
              <a:t>://www.kaspersky.ru/blog/category/privacy</a:t>
            </a:r>
            <a:r>
              <a:rPr lang="en-US" sz="1200" b="1" dirty="0" smtClean="0">
                <a:hlinkClick r:id="rId7"/>
              </a:rPr>
              <a:t>/</a:t>
            </a:r>
            <a:endParaRPr lang="ru-RU" sz="1200" b="1" dirty="0" smtClean="0"/>
          </a:p>
          <a:p>
            <a:pPr algn="just"/>
            <a:r>
              <a:rPr lang="ru-RU" sz="1400" b="1" dirty="0">
                <a:solidFill>
                  <a:srgbClr val="00B050"/>
                </a:solidFill>
              </a:rPr>
              <a:t>Советы </a:t>
            </a:r>
            <a:r>
              <a:rPr lang="en-US" sz="1200" b="1" dirty="0" smtClean="0">
                <a:hlinkClick r:id="rId8"/>
              </a:rPr>
              <a:t>https</a:t>
            </a:r>
            <a:r>
              <a:rPr lang="en-US" sz="1200" b="1" dirty="0">
                <a:hlinkClick r:id="rId8"/>
              </a:rPr>
              <a:t>://www.kaspersky.ru/blog/category/tips</a:t>
            </a:r>
            <a:r>
              <a:rPr lang="en-US" sz="1200" b="1" dirty="0" smtClean="0">
                <a:hlinkClick r:id="rId8"/>
              </a:rPr>
              <a:t>/</a:t>
            </a:r>
            <a:endParaRPr lang="ru-RU" sz="1200" b="1" dirty="0" smtClean="0"/>
          </a:p>
        </p:txBody>
      </p:sp>
      <p:sp>
        <p:nvSpPr>
          <p:cNvPr id="5" name="Прямоугольник 4"/>
          <p:cNvSpPr/>
          <p:nvPr/>
        </p:nvSpPr>
        <p:spPr>
          <a:xfrm>
            <a:off x="3689867" y="901651"/>
            <a:ext cx="2098537" cy="110799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sz="1400" b="1" dirty="0" smtClean="0"/>
              <a:t>В </a:t>
            </a:r>
            <a:r>
              <a:rPr lang="ru-RU" sz="1400" b="1" dirty="0" err="1"/>
              <a:t>Telegram</a:t>
            </a:r>
            <a:r>
              <a:rPr lang="ru-RU" sz="1400" b="1" dirty="0"/>
              <a:t> открылись новые возможности для </a:t>
            </a:r>
            <a:r>
              <a:rPr lang="ru-RU" sz="1400" b="1" dirty="0" smtClean="0"/>
              <a:t>мошенников</a:t>
            </a:r>
            <a:endParaRPr lang="ru-RU" sz="1400" dirty="0"/>
          </a:p>
          <a:p>
            <a:r>
              <a:rPr lang="ru-RU" sz="1200" u="sng" dirty="0">
                <a:hlinkClick r:id="rId9"/>
              </a:rPr>
              <a:t>https://www.kommersant.ru/doc/4793000</a:t>
            </a:r>
            <a:endParaRPr lang="ru-RU" sz="1200" dirty="0"/>
          </a:p>
        </p:txBody>
      </p:sp>
      <p:sp>
        <p:nvSpPr>
          <p:cNvPr id="14" name="Прямоугольник 13"/>
          <p:cNvSpPr/>
          <p:nvPr/>
        </p:nvSpPr>
        <p:spPr>
          <a:xfrm>
            <a:off x="7832211" y="3472787"/>
            <a:ext cx="4205991" cy="249299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sz="1200" b="1" dirty="0"/>
              <a:t>Как мошенники взломали </a:t>
            </a:r>
            <a:r>
              <a:rPr lang="ru-RU" sz="1200" b="1" dirty="0" err="1"/>
              <a:t>Инстаграм</a:t>
            </a:r>
            <a:r>
              <a:rPr lang="ru-RU" sz="1200" b="1" dirty="0"/>
              <a:t> моей девушки и вымогали деньги у </a:t>
            </a:r>
            <a:r>
              <a:rPr lang="ru-RU" sz="1200" b="1" dirty="0" smtClean="0"/>
              <a:t>подписчиков</a:t>
            </a:r>
            <a:r>
              <a:rPr lang="ru-RU" sz="1200" dirty="0"/>
              <a:t> </a:t>
            </a:r>
            <a:r>
              <a:rPr lang="ru-RU" sz="1200" b="1" u="sng" dirty="0" smtClean="0">
                <a:hlinkClick r:id="rId10"/>
              </a:rPr>
              <a:t>https</a:t>
            </a:r>
            <a:r>
              <a:rPr lang="ru-RU" sz="1200" b="1" u="sng" dirty="0">
                <a:hlinkClick r:id="rId10"/>
              </a:rPr>
              <a:t>://journal.tinkoff.ru/moshenniki-ugnali-instagram</a:t>
            </a:r>
            <a:r>
              <a:rPr lang="ru-RU" sz="1200" b="1" u="sng" dirty="0" smtClean="0">
                <a:hlinkClick r:id="rId10"/>
              </a:rPr>
              <a:t>/</a:t>
            </a:r>
            <a:endParaRPr lang="ru-RU" sz="1200" b="1" dirty="0" smtClean="0"/>
          </a:p>
          <a:p>
            <a:r>
              <a:rPr lang="ru-RU" sz="1200" b="1" dirty="0" smtClean="0"/>
              <a:t>5 </a:t>
            </a:r>
            <a:r>
              <a:rPr lang="ru-RU" sz="1200" b="1" dirty="0"/>
              <a:t>популярных способов мошенничества на «</a:t>
            </a:r>
            <a:r>
              <a:rPr lang="ru-RU" sz="1200" b="1" dirty="0" err="1"/>
              <a:t>Авито</a:t>
            </a:r>
            <a:r>
              <a:rPr lang="ru-RU" sz="1200" b="1" dirty="0"/>
              <a:t>» </a:t>
            </a:r>
            <a:r>
              <a:rPr lang="en-US" sz="1200" b="1" dirty="0">
                <a:solidFill>
                  <a:srgbClr val="C00000"/>
                </a:solidFill>
                <a:hlinkClick r:id="rId11"/>
              </a:rPr>
              <a:t>https://www.sravni.ru/text/2020/8/20/5-populjarnykh-sposobov-moshennichestva-na-avito</a:t>
            </a:r>
            <a:r>
              <a:rPr lang="en-US" sz="1200" b="1" dirty="0" smtClean="0">
                <a:solidFill>
                  <a:srgbClr val="C00000"/>
                </a:solidFill>
                <a:hlinkClick r:id="rId11"/>
              </a:rPr>
              <a:t>/</a:t>
            </a:r>
            <a:endParaRPr lang="ru-RU" sz="1200" b="1" dirty="0" smtClean="0">
              <a:solidFill>
                <a:srgbClr val="C00000"/>
              </a:solidFill>
            </a:endParaRPr>
          </a:p>
          <a:p>
            <a:r>
              <a:rPr lang="ru-RU" sz="1200" b="1" dirty="0"/>
              <a:t>Внимание, новая схема развода на </a:t>
            </a:r>
            <a:r>
              <a:rPr lang="ru-RU" sz="1200" b="1" dirty="0" smtClean="0"/>
              <a:t>«</a:t>
            </a:r>
            <a:r>
              <a:rPr lang="ru-RU" sz="1200" b="1" dirty="0" err="1" smtClean="0"/>
              <a:t>Авито</a:t>
            </a:r>
            <a:r>
              <a:rPr lang="ru-RU" sz="1200" b="1" dirty="0" smtClean="0"/>
              <a:t>»</a:t>
            </a:r>
            <a:r>
              <a:rPr lang="ru-RU" sz="1200" b="1" dirty="0"/>
              <a:t> </a:t>
            </a:r>
            <a:r>
              <a:rPr lang="en-US" sz="1200" b="1" dirty="0" smtClean="0">
                <a:hlinkClick r:id="rId12"/>
              </a:rPr>
              <a:t>https</a:t>
            </a:r>
            <a:r>
              <a:rPr lang="en-US" sz="1200" b="1" dirty="0">
                <a:hlinkClick r:id="rId12"/>
              </a:rPr>
              <a:t>://</a:t>
            </a:r>
            <a:r>
              <a:rPr lang="en-US" sz="1200" b="1" dirty="0" smtClean="0">
                <a:hlinkClick r:id="rId12"/>
              </a:rPr>
              <a:t>zen.yandex.ru/media/id/5e9bdca356d6260bcedaa0a4/vnimanie-novaia-shema-razvoda-na-avito-takoi-shemy-esce-ne-bylo-6011a98120625351f72ad1fb</a:t>
            </a:r>
            <a:endParaRPr lang="ru-RU" sz="1200" b="1" dirty="0" smtClean="0"/>
          </a:p>
          <a:p>
            <a:r>
              <a:rPr lang="ru-RU" sz="1200" b="1" dirty="0" err="1"/>
              <a:t>Роскачество</a:t>
            </a:r>
            <a:r>
              <a:rPr lang="ru-RU" sz="1200" b="1" dirty="0"/>
              <a:t> зафиксировало новую схему мошенничества с использованием архивов «</a:t>
            </a:r>
            <a:r>
              <a:rPr lang="ru-RU" sz="1200" b="1" dirty="0" err="1" smtClean="0"/>
              <a:t>Вконтакте</a:t>
            </a:r>
            <a:r>
              <a:rPr lang="ru-RU" sz="1200" b="1" dirty="0" smtClean="0"/>
              <a:t>» </a:t>
            </a:r>
            <a:r>
              <a:rPr lang="en-US" sz="1200" b="1" dirty="0" smtClean="0">
                <a:hlinkClick r:id="rId13"/>
              </a:rPr>
              <a:t>https</a:t>
            </a:r>
            <a:r>
              <a:rPr lang="en-US" sz="1200" b="1" dirty="0">
                <a:hlinkClick r:id="rId13"/>
              </a:rPr>
              <a:t>://</a:t>
            </a:r>
            <a:r>
              <a:rPr lang="en-US" sz="1200" b="1" dirty="0" smtClean="0">
                <a:hlinkClick r:id="rId13"/>
              </a:rPr>
              <a:t>tass.ru/obschestvo/10455485</a:t>
            </a:r>
            <a:endParaRPr lang="ru-RU" sz="1200" b="1" dirty="0"/>
          </a:p>
        </p:txBody>
      </p:sp>
      <p:sp>
        <p:nvSpPr>
          <p:cNvPr id="15" name="Прямоугольник 14"/>
          <p:cNvSpPr/>
          <p:nvPr/>
        </p:nvSpPr>
        <p:spPr>
          <a:xfrm>
            <a:off x="5936069" y="1200934"/>
            <a:ext cx="1748476" cy="149271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sz="1300" b="1" dirty="0" smtClean="0">
                <a:solidFill>
                  <a:srgbClr val="C00000"/>
                </a:solidFill>
              </a:rPr>
              <a:t>Интернет-мошенничество </a:t>
            </a:r>
            <a:r>
              <a:rPr lang="ru-RU" sz="1300" b="1" dirty="0">
                <a:solidFill>
                  <a:srgbClr val="C00000"/>
                </a:solidFill>
              </a:rPr>
              <a:t>—</a:t>
            </a:r>
            <a:r>
              <a:rPr lang="ru-RU" sz="1300" b="1" dirty="0" smtClean="0">
                <a:solidFill>
                  <a:srgbClr val="C00000"/>
                </a:solidFill>
              </a:rPr>
              <a:t> </a:t>
            </a:r>
            <a:r>
              <a:rPr lang="ru-RU" sz="1300" b="1" dirty="0">
                <a:solidFill>
                  <a:srgbClr val="C00000"/>
                </a:solidFill>
              </a:rPr>
              <a:t>памятка для </a:t>
            </a:r>
            <a:r>
              <a:rPr lang="ru-RU" sz="1300" b="1" dirty="0" smtClean="0">
                <a:solidFill>
                  <a:srgbClr val="C00000"/>
                </a:solidFill>
              </a:rPr>
              <a:t>граждан. МВД России</a:t>
            </a:r>
          </a:p>
          <a:p>
            <a:r>
              <a:rPr lang="en-US" sz="1300" b="1" dirty="0">
                <a:hlinkClick r:id="rId14"/>
              </a:rPr>
              <a:t>https</a:t>
            </a:r>
            <a:r>
              <a:rPr lang="en-US" sz="1300" b="1" dirty="0" smtClean="0">
                <a:hlinkClick r:id="rId14"/>
              </a:rPr>
              <a:t>://</a:t>
            </a:r>
            <a:r>
              <a:rPr lang="ru-RU" sz="1300" b="1" dirty="0" err="1" smtClean="0">
                <a:hlinkClick r:id="rId14"/>
              </a:rPr>
              <a:t>мвд.рф</a:t>
            </a:r>
            <a:r>
              <a:rPr lang="en-US" sz="1300" b="1" dirty="0" smtClean="0">
                <a:hlinkClick r:id="rId14"/>
              </a:rPr>
              <a:t>/document/1910260</a:t>
            </a:r>
            <a:endParaRPr lang="ru-RU" sz="1300" b="1" dirty="0" smtClean="0"/>
          </a:p>
        </p:txBody>
      </p:sp>
      <p:sp>
        <p:nvSpPr>
          <p:cNvPr id="16" name="Прямоугольник 15"/>
          <p:cNvSpPr/>
          <p:nvPr/>
        </p:nvSpPr>
        <p:spPr>
          <a:xfrm>
            <a:off x="210292" y="6055423"/>
            <a:ext cx="5023764" cy="67710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sz="1300" b="1" spc="15" dirty="0">
                <a:solidFill>
                  <a:srgbClr val="C00000"/>
                </a:solidFill>
                <a:ea typeface="Calibri" panose="020F0502020204030204" pitchFamily="34" charset="0"/>
              </a:rPr>
              <a:t>Как удалить себя из интернета: краткое руководство анонима </a:t>
            </a:r>
            <a:r>
              <a:rPr lang="en-US" sz="1200" u="sng" dirty="0">
                <a:solidFill>
                  <a:srgbClr val="0563C1"/>
                </a:solidFill>
                <a:ea typeface="Calibri" panose="020F0502020204030204" pitchFamily="34" charset="0"/>
                <a:cs typeface="Times New Roman" panose="02020603050405020304" pitchFamily="18" charset="0"/>
                <a:hlinkClick r:id="rId15"/>
              </a:rPr>
              <a:t>https://www.popmech.ru/technologies/505192-kak-udalit-sebya-iz-interneta-kratkoe-rukovodstvo-anonima</a:t>
            </a:r>
            <a:r>
              <a:rPr lang="en-US" sz="1200" u="sng" dirty="0" smtClean="0">
                <a:solidFill>
                  <a:srgbClr val="0563C1"/>
                </a:solidFill>
                <a:ea typeface="Calibri" panose="020F0502020204030204" pitchFamily="34" charset="0"/>
                <a:cs typeface="Times New Roman" panose="02020603050405020304" pitchFamily="18" charset="0"/>
                <a:hlinkClick r:id="rId15"/>
              </a:rPr>
              <a:t>/</a:t>
            </a:r>
            <a:endParaRPr lang="ru-RU" sz="1200" u="sng" dirty="0" smtClean="0">
              <a:solidFill>
                <a:srgbClr val="0563C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1227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218" y="32044"/>
            <a:ext cx="6891644" cy="490066"/>
          </a:xfrm>
        </p:spPr>
        <p:txBody>
          <a:bodyPr>
            <a:noAutofit/>
          </a:bodyPr>
          <a:lstStyle/>
          <a:p>
            <a:pPr algn="l"/>
            <a:r>
              <a:rPr lang="ru-RU" sz="1400" b="1" dirty="0" err="1" smtClean="0">
                <a:solidFill>
                  <a:schemeClr val="accent5">
                    <a:lumMod val="75000"/>
                  </a:schemeClr>
                </a:solidFill>
              </a:rPr>
              <a:t>Фишинг</a:t>
            </a:r>
            <a:r>
              <a:rPr lang="ru-RU" sz="1400" b="1" dirty="0" smtClean="0">
                <a:solidFill>
                  <a:schemeClr val="accent5">
                    <a:lumMod val="75000"/>
                  </a:schemeClr>
                </a:solidFill>
              </a:rPr>
              <a:t>, </a:t>
            </a:r>
            <a:r>
              <a:rPr lang="ru-RU" sz="1400" b="1" dirty="0" err="1" smtClean="0">
                <a:solidFill>
                  <a:schemeClr val="accent5">
                    <a:lumMod val="75000"/>
                  </a:schemeClr>
                </a:solidFill>
              </a:rPr>
              <a:t>фарминг</a:t>
            </a:r>
            <a:r>
              <a:rPr lang="ru-RU" sz="1400" b="1" dirty="0" smtClean="0">
                <a:solidFill>
                  <a:schemeClr val="accent5">
                    <a:lumMod val="75000"/>
                  </a:schemeClr>
                </a:solidFill>
              </a:rPr>
              <a:t>, </a:t>
            </a:r>
            <a:r>
              <a:rPr lang="ru-RU" sz="1400" b="1" dirty="0" err="1" smtClean="0">
                <a:solidFill>
                  <a:schemeClr val="accent5">
                    <a:lumMod val="75000"/>
                  </a:schemeClr>
                </a:solidFill>
              </a:rPr>
              <a:t>смишинг</a:t>
            </a:r>
            <a:r>
              <a:rPr lang="ru-RU" sz="1400" b="1" dirty="0" smtClean="0">
                <a:solidFill>
                  <a:schemeClr val="accent5">
                    <a:lumMod val="75000"/>
                  </a:schemeClr>
                </a:solidFill>
              </a:rPr>
              <a:t>, </a:t>
            </a:r>
            <a:r>
              <a:rPr lang="ru-RU" sz="1400" b="1" dirty="0" err="1" smtClean="0">
                <a:solidFill>
                  <a:schemeClr val="accent5">
                    <a:lumMod val="75000"/>
                  </a:schemeClr>
                </a:solidFill>
              </a:rPr>
              <a:t>вишинг</a:t>
            </a:r>
            <a:r>
              <a:rPr lang="ru-RU" sz="1400" b="1" dirty="0" smtClean="0">
                <a:solidFill>
                  <a:schemeClr val="accent5">
                    <a:lumMod val="75000"/>
                  </a:schemeClr>
                </a:solidFill>
              </a:rPr>
              <a:t>. Соблюдайте осмотрительность и конфиденциальность</a:t>
            </a:r>
            <a:endParaRPr lang="ru-RU" sz="1400" b="1" dirty="0">
              <a:solidFill>
                <a:schemeClr val="accent3">
                  <a:lumMod val="75000"/>
                </a:schemeClr>
              </a:solidFill>
              <a:latin typeface="Arial" panose="020B0604020202020204" pitchFamily="34" charset="0"/>
              <a:cs typeface="Arial" panose="020B0604020202020204" pitchFamily="34" charset="0"/>
            </a:endParaRPr>
          </a:p>
        </p:txBody>
      </p:sp>
      <p:sp>
        <p:nvSpPr>
          <p:cNvPr id="7" name="TextBox 6"/>
          <p:cNvSpPr txBox="1"/>
          <p:nvPr/>
        </p:nvSpPr>
        <p:spPr>
          <a:xfrm>
            <a:off x="263770" y="682183"/>
            <a:ext cx="11657613" cy="189282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ru-RU" sz="1300" b="1" dirty="0"/>
              <a:t>Мошенничество в финансовой сфере  в сети </a:t>
            </a:r>
            <a:r>
              <a:rPr lang="ru-RU" sz="1300" b="1" dirty="0" smtClean="0"/>
              <a:t>Интернет </a:t>
            </a:r>
            <a:r>
              <a:rPr lang="ru-RU" sz="1200" dirty="0"/>
              <a:t>(</a:t>
            </a:r>
            <a:r>
              <a:rPr lang="en-US" sz="1200" dirty="0">
                <a:hlinkClick r:id="rId3"/>
              </a:rPr>
              <a:t>http://cbr.ru/information_security/</a:t>
            </a:r>
            <a:r>
              <a:rPr lang="ru-RU" sz="1200" dirty="0" smtClean="0"/>
              <a:t>)</a:t>
            </a:r>
            <a:endParaRPr lang="en-US" sz="1200" dirty="0"/>
          </a:p>
          <a:p>
            <a:pPr algn="just"/>
            <a:r>
              <a:rPr lang="ru-RU" sz="1300" b="1" dirty="0"/>
              <a:t>	По системе удаленного доступа с использованием Интернета:</a:t>
            </a:r>
          </a:p>
          <a:p>
            <a:pPr algn="just"/>
            <a:r>
              <a:rPr lang="ru-RU" sz="1300" b="1" dirty="0" smtClean="0">
                <a:solidFill>
                  <a:srgbClr val="C00000"/>
                </a:solidFill>
              </a:rPr>
              <a:t>ФИШИНГ </a:t>
            </a:r>
            <a:r>
              <a:rPr lang="ru-RU" sz="1300" dirty="0"/>
              <a:t>—</a:t>
            </a:r>
            <a:r>
              <a:rPr lang="ru-RU" sz="1300" b="1" dirty="0" smtClean="0">
                <a:solidFill>
                  <a:srgbClr val="C00000"/>
                </a:solidFill>
              </a:rPr>
              <a:t> </a:t>
            </a:r>
            <a:r>
              <a:rPr lang="ru-RU" sz="1300" dirty="0"/>
              <a:t>г</a:t>
            </a:r>
            <a:r>
              <a:rPr lang="ru-RU" sz="1300" dirty="0" smtClean="0"/>
              <a:t>лавное </a:t>
            </a:r>
            <a:r>
              <a:rPr lang="ru-RU" sz="1300" dirty="0"/>
              <a:t>оружие </a:t>
            </a:r>
            <a:r>
              <a:rPr lang="ru-RU" sz="1300" dirty="0" err="1" smtClean="0"/>
              <a:t>киберпреступников</a:t>
            </a:r>
            <a:r>
              <a:rPr lang="ru-RU" sz="1300" dirty="0"/>
              <a:t>.</a:t>
            </a:r>
            <a:r>
              <a:rPr lang="ru-RU" sz="1300" dirty="0" smtClean="0"/>
              <a:t> </a:t>
            </a:r>
            <a:r>
              <a:rPr lang="ru-RU" sz="1300" dirty="0"/>
              <a:t>Другими словами — </a:t>
            </a:r>
            <a:r>
              <a:rPr lang="ru-RU" sz="1300" b="1" dirty="0">
                <a:solidFill>
                  <a:srgbClr val="C00000"/>
                </a:solidFill>
              </a:rPr>
              <a:t>выуживание конфиденциальных данных: паролей, реквизитов карты или счета для кражи денег с карты или из интернет-кошелька</a:t>
            </a:r>
            <a:r>
              <a:rPr lang="ru-RU" sz="1300" b="1" dirty="0" smtClean="0">
                <a:solidFill>
                  <a:srgbClr val="C00000"/>
                </a:solidFill>
              </a:rPr>
              <a:t>. БДИТЕЛЬНОСТЬ!!! </a:t>
            </a:r>
          </a:p>
          <a:p>
            <a:pPr algn="just"/>
            <a:r>
              <a:rPr lang="ru-RU" sz="1300" dirty="0" smtClean="0"/>
              <a:t>	Воры </a:t>
            </a:r>
            <a:r>
              <a:rPr lang="ru-RU" sz="1300" dirty="0"/>
              <a:t>играют на психологии: рассылают СМС, электронные письма и сообщения в чатах с просьбой, например, «подтвердить аккаунт» или «восстановить доступ к банковскому счету</a:t>
            </a:r>
            <a:r>
              <a:rPr lang="ru-RU" sz="1300" dirty="0" smtClean="0"/>
              <a:t>». Сообщения </a:t>
            </a:r>
            <a:r>
              <a:rPr lang="ru-RU" sz="1300" dirty="0"/>
              <a:t>содержат ссылку на специальный </a:t>
            </a:r>
            <a:r>
              <a:rPr lang="ru-RU" sz="1300" dirty="0" err="1"/>
              <a:t>фишинговый</a:t>
            </a:r>
            <a:r>
              <a:rPr lang="ru-RU" sz="1300" dirty="0"/>
              <a:t> сайт — сайт-двойник банка, госоргана или другой организации. </a:t>
            </a:r>
            <a:r>
              <a:rPr lang="ru-RU" sz="1300" b="1" dirty="0"/>
              <a:t>Если вы не заметили подмены, то после ввода своего логина, пароля интернет-банка или реквизитов карты сразу переведете деньги </a:t>
            </a:r>
            <a:r>
              <a:rPr lang="ru-RU" sz="1300" b="1" dirty="0" smtClean="0"/>
              <a:t>мошенникам </a:t>
            </a:r>
            <a:r>
              <a:rPr lang="en-US" sz="1200" dirty="0">
                <a:hlinkClick r:id="rId4"/>
              </a:rPr>
              <a:t>https://fincult.info/article/safe-shopping-on-the-internet/?</a:t>
            </a:r>
            <a:r>
              <a:rPr lang="en-US" sz="1200" dirty="0" smtClean="0">
                <a:hlinkClick r:id="rId4"/>
              </a:rPr>
              <a:t>sphrase_id=140372</a:t>
            </a:r>
            <a:endParaRPr lang="ru-RU" sz="1200" b="1" dirty="0">
              <a:solidFill>
                <a:srgbClr val="C00000"/>
              </a:solidFill>
            </a:endParaRPr>
          </a:p>
          <a:p>
            <a:pPr algn="just"/>
            <a:r>
              <a:rPr lang="ru-RU" sz="1300" b="1" dirty="0">
                <a:solidFill>
                  <a:srgbClr val="C00000"/>
                </a:solidFill>
              </a:rPr>
              <a:t> </a:t>
            </a:r>
            <a:r>
              <a:rPr lang="ru-RU" sz="1300" b="1" dirty="0" smtClean="0">
                <a:solidFill>
                  <a:srgbClr val="C00000"/>
                </a:solidFill>
              </a:rPr>
              <a:t>КРАЖА </a:t>
            </a:r>
            <a:r>
              <a:rPr lang="ru-RU" sz="1300" dirty="0"/>
              <a:t>персональных данных, взлом компьютера, смартфона, кража д/ср и фин. активов </a:t>
            </a:r>
            <a:r>
              <a:rPr lang="ru-RU" sz="1300" dirty="0" smtClean="0"/>
              <a:t>удаленно и далее использование такой информации.</a:t>
            </a:r>
            <a:endParaRPr lang="ru-RU" sz="1300" dirty="0"/>
          </a:p>
        </p:txBody>
      </p:sp>
      <p:sp>
        <p:nvSpPr>
          <p:cNvPr id="5" name="Прямоугольник 4"/>
          <p:cNvSpPr/>
          <p:nvPr/>
        </p:nvSpPr>
        <p:spPr>
          <a:xfrm>
            <a:off x="263770" y="2575009"/>
            <a:ext cx="11657614" cy="289310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1300" b="1" dirty="0">
                <a:solidFill>
                  <a:srgbClr val="C00000"/>
                </a:solidFill>
              </a:rPr>
              <a:t>Ф</a:t>
            </a:r>
            <a:r>
              <a:rPr lang="ru-RU" sz="1300" b="1" dirty="0" smtClean="0">
                <a:solidFill>
                  <a:srgbClr val="C00000"/>
                </a:solidFill>
              </a:rPr>
              <a:t>АРМИНГ </a:t>
            </a:r>
            <a:r>
              <a:rPr lang="ru-RU" sz="1300" dirty="0"/>
              <a:t>—</a:t>
            </a:r>
            <a:r>
              <a:rPr lang="ru-RU" sz="1300" b="1" dirty="0" smtClean="0"/>
              <a:t> </a:t>
            </a:r>
            <a:r>
              <a:rPr lang="ru-RU" sz="1300" dirty="0" smtClean="0"/>
              <a:t>это </a:t>
            </a:r>
            <a:r>
              <a:rPr lang="ru-RU" sz="1300" dirty="0"/>
              <a:t>новая и более сложная техника</a:t>
            </a:r>
            <a:r>
              <a:rPr lang="ru-RU" sz="1300" dirty="0" smtClean="0"/>
              <a:t>. </a:t>
            </a:r>
            <a:r>
              <a:rPr lang="ru-RU" sz="1300" dirty="0" err="1"/>
              <a:t>Кибер</a:t>
            </a:r>
            <a:r>
              <a:rPr lang="ru-RU" sz="1300" dirty="0"/>
              <a:t>-преступники постоянно адаптируют свои техники для более эффективного проникновения на наши устройства и в наши аккаунты. это вид мошенничества, при котором вредоносный код устанавливается на ПК или сервер жертвы. Этот код меняет информацию по IP-адресам, в результате чего обманутый пользователь перенаправляется на поддельные веб-сайты без их ведома и согласия. После того как пользователь переходит на поддельный сайт, ему предлагается ввести свою персональную информацию, которая затем будет использоваться против него. Основными целями для </a:t>
            </a:r>
            <a:r>
              <a:rPr lang="ru-RU" sz="1300" dirty="0" err="1"/>
              <a:t>фарминга</a:t>
            </a:r>
            <a:r>
              <a:rPr lang="ru-RU" sz="1300" dirty="0"/>
              <a:t> являются пользователи онлайн-банков или других финансовых систем и валютно-обменных сервисов</a:t>
            </a:r>
            <a:r>
              <a:rPr lang="ru-RU" sz="1300" dirty="0" smtClean="0"/>
              <a:t>. </a:t>
            </a:r>
            <a:r>
              <a:rPr lang="ru-RU" sz="1300" b="1" dirty="0"/>
              <a:t>Чем </a:t>
            </a:r>
            <a:r>
              <a:rPr lang="ru-RU" sz="1300" b="1" dirty="0" err="1"/>
              <a:t>фарминг</a:t>
            </a:r>
            <a:r>
              <a:rPr lang="ru-RU" sz="1300" b="1" dirty="0"/>
              <a:t> отличается от </a:t>
            </a:r>
            <a:r>
              <a:rPr lang="ru-RU" sz="1300" b="1" dirty="0" err="1" smtClean="0"/>
              <a:t>фишинга</a:t>
            </a:r>
            <a:r>
              <a:rPr lang="ru-RU" sz="1300" b="1" dirty="0" smtClean="0"/>
              <a:t>?</a:t>
            </a:r>
            <a:r>
              <a:rPr lang="ru-RU" sz="1300" dirty="0"/>
              <a:t> </a:t>
            </a:r>
            <a:r>
              <a:rPr lang="ru-RU" sz="1300" dirty="0" smtClean="0"/>
              <a:t>Подобно популярной </a:t>
            </a:r>
            <a:r>
              <a:rPr lang="ru-RU" sz="1300" dirty="0" err="1" smtClean="0"/>
              <a:t>фишинговой</a:t>
            </a:r>
            <a:r>
              <a:rPr lang="ru-RU" sz="1300" dirty="0" smtClean="0"/>
              <a:t> технике, </a:t>
            </a:r>
            <a:r>
              <a:rPr lang="ru-RU" sz="1300" dirty="0" err="1"/>
              <a:t>фарминг</a:t>
            </a:r>
            <a:r>
              <a:rPr lang="ru-RU" sz="1300" dirty="0"/>
              <a:t> также использует поддельные веб-сайты для кражи персональных данных. </a:t>
            </a:r>
            <a:r>
              <a:rPr lang="ru-RU" sz="1300" b="1" dirty="0">
                <a:solidFill>
                  <a:srgbClr val="C00000"/>
                </a:solidFill>
              </a:rPr>
              <a:t>Но в отличие от </a:t>
            </a:r>
            <a:r>
              <a:rPr lang="ru-RU" sz="1300" b="1" dirty="0" err="1">
                <a:solidFill>
                  <a:srgbClr val="C00000"/>
                </a:solidFill>
              </a:rPr>
              <a:t>фишинга</a:t>
            </a:r>
            <a:r>
              <a:rPr lang="ru-RU" sz="1300" b="1" dirty="0">
                <a:solidFill>
                  <a:srgbClr val="C00000"/>
                </a:solidFill>
              </a:rPr>
              <a:t>, </a:t>
            </a:r>
            <a:r>
              <a:rPr lang="ru-RU" sz="1300" b="1" dirty="0" err="1">
                <a:solidFill>
                  <a:srgbClr val="C00000"/>
                </a:solidFill>
              </a:rPr>
              <a:t>фарминг</a:t>
            </a:r>
            <a:r>
              <a:rPr lang="ru-RU" sz="1300" b="1" dirty="0">
                <a:solidFill>
                  <a:srgbClr val="C00000"/>
                </a:solidFill>
              </a:rPr>
              <a:t> не требует от пользователей совершать какие-либо предварительные действия: они перенаправляются на поддельные сайты автоматически без их ведома за счет работы встроенного ранее вредоносного </a:t>
            </a:r>
            <a:r>
              <a:rPr lang="ru-RU" sz="1300" b="1" dirty="0" smtClean="0">
                <a:solidFill>
                  <a:srgbClr val="C00000"/>
                </a:solidFill>
              </a:rPr>
              <a:t>кода </a:t>
            </a:r>
            <a:r>
              <a:rPr lang="en-US" sz="1200" dirty="0">
                <a:hlinkClick r:id="rId5"/>
              </a:rPr>
              <a:t>https://www.securitylab.ru/blog/company/PandaSecurityRus/346155.php</a:t>
            </a:r>
            <a:endParaRPr lang="ru-RU" sz="1200" b="1" dirty="0" smtClean="0">
              <a:solidFill>
                <a:srgbClr val="C00000"/>
              </a:solidFill>
            </a:endParaRPr>
          </a:p>
          <a:p>
            <a:pPr algn="just"/>
            <a:r>
              <a:rPr lang="ru-RU" sz="1300" b="1" dirty="0" smtClean="0">
                <a:solidFill>
                  <a:srgbClr val="C00000"/>
                </a:solidFill>
              </a:rPr>
              <a:t>БДИТЕЛЬНОСТЬ</a:t>
            </a:r>
            <a:r>
              <a:rPr lang="ru-RU" sz="1300" b="1" dirty="0">
                <a:solidFill>
                  <a:srgbClr val="C00000"/>
                </a:solidFill>
              </a:rPr>
              <a:t> —</a:t>
            </a:r>
            <a:r>
              <a:rPr lang="ru-RU" sz="1300" b="1" dirty="0" smtClean="0">
                <a:solidFill>
                  <a:srgbClr val="C00000"/>
                </a:solidFill>
              </a:rPr>
              <a:t> единственное лекарство. Всегда обращайте внимание на корректность написания адреса сайта </a:t>
            </a:r>
            <a:r>
              <a:rPr lang="ru-RU" sz="1300" dirty="0" smtClean="0"/>
              <a:t>(адреса </a:t>
            </a:r>
            <a:r>
              <a:rPr lang="ru-RU" sz="1300" dirty="0" err="1" smtClean="0"/>
              <a:t>фишинговых</a:t>
            </a:r>
            <a:r>
              <a:rPr lang="ru-RU" sz="1300" dirty="0" smtClean="0"/>
              <a:t> (</a:t>
            </a:r>
            <a:r>
              <a:rPr lang="ru-RU" sz="1300" dirty="0" err="1" smtClean="0"/>
              <a:t>фарминговых</a:t>
            </a:r>
            <a:r>
              <a:rPr lang="ru-RU" sz="1300" dirty="0" smtClean="0"/>
              <a:t>) сайтов максимально похожи на оригинал, но при этом ВСЕГДА отличаются):</a:t>
            </a:r>
          </a:p>
          <a:p>
            <a:pPr algn="l"/>
            <a:r>
              <a:rPr lang="ru-RU" sz="1300" b="1" dirty="0" smtClean="0">
                <a:solidFill>
                  <a:srgbClr val="7030A0"/>
                </a:solidFill>
              </a:rPr>
              <a:t>Пример немного измененного сайта:</a:t>
            </a:r>
            <a:endParaRPr lang="ru-RU" sz="1300" b="1" dirty="0">
              <a:solidFill>
                <a:srgbClr val="7030A0"/>
              </a:solidFill>
            </a:endParaRPr>
          </a:p>
          <a:p>
            <a:pPr algn="l"/>
            <a:r>
              <a:rPr lang="ru-RU" sz="1300" b="1" dirty="0">
                <a:solidFill>
                  <a:srgbClr val="7030A0"/>
                </a:solidFill>
              </a:rPr>
              <a:t>Сайт Росреестра:        </a:t>
            </a:r>
            <a:r>
              <a:rPr lang="en-US" sz="1300" b="1" dirty="0">
                <a:solidFill>
                  <a:srgbClr val="7030A0"/>
                </a:solidFill>
              </a:rPr>
              <a:t>            </a:t>
            </a:r>
            <a:r>
              <a:rPr lang="ru-RU" sz="1300" b="1" dirty="0">
                <a:solidFill>
                  <a:srgbClr val="7030A0"/>
                </a:solidFill>
              </a:rPr>
              <a:t>                        </a:t>
            </a:r>
            <a:r>
              <a:rPr lang="en-US" sz="1300" b="1" dirty="0">
                <a:solidFill>
                  <a:srgbClr val="7030A0"/>
                </a:solidFill>
              </a:rPr>
              <a:t>            </a:t>
            </a:r>
            <a:r>
              <a:rPr lang="ru-RU" sz="1300" b="1" dirty="0">
                <a:solidFill>
                  <a:srgbClr val="7030A0"/>
                </a:solidFill>
              </a:rPr>
              <a:t> </a:t>
            </a:r>
            <a:r>
              <a:rPr lang="ru-RU" sz="1300" b="1" dirty="0" smtClean="0">
                <a:solidFill>
                  <a:srgbClr val="7030A0"/>
                </a:solidFill>
              </a:rPr>
              <a:t>                                                        </a:t>
            </a:r>
            <a:r>
              <a:rPr lang="en-US" sz="1300" b="1" dirty="0" smtClean="0"/>
              <a:t>https</a:t>
            </a:r>
            <a:r>
              <a:rPr lang="en-US" sz="1300" b="1" dirty="0"/>
              <a:t>://rosreestr.ru</a:t>
            </a:r>
            <a:endParaRPr lang="ru-RU" sz="1300" b="1" dirty="0"/>
          </a:p>
          <a:p>
            <a:pPr algn="l"/>
            <a:r>
              <a:rPr lang="ru-RU" sz="1300" b="1" dirty="0">
                <a:solidFill>
                  <a:srgbClr val="7030A0"/>
                </a:solidFill>
              </a:rPr>
              <a:t>Сайт юридической компании, не фишинговый, но для целей продвижения себя в </a:t>
            </a:r>
            <a:r>
              <a:rPr lang="ru-RU" sz="1300" b="1" dirty="0" smtClean="0">
                <a:solidFill>
                  <a:srgbClr val="7030A0"/>
                </a:solidFill>
              </a:rPr>
              <a:t>информационно-телекоммуникационной </a:t>
            </a:r>
            <a:r>
              <a:rPr lang="ru-RU" sz="1300" b="1" dirty="0">
                <a:solidFill>
                  <a:srgbClr val="7030A0"/>
                </a:solidFill>
              </a:rPr>
              <a:t>сети «Интернет» они </a:t>
            </a:r>
            <a:r>
              <a:rPr lang="ru-RU" sz="1300" b="1" dirty="0" smtClean="0">
                <a:solidFill>
                  <a:srgbClr val="7030A0"/>
                </a:solidFill>
              </a:rPr>
              <a:t>сделали: </a:t>
            </a:r>
          </a:p>
          <a:p>
            <a:r>
              <a:rPr lang="ru-RU" sz="1300" b="1" dirty="0" smtClean="0"/>
              <a:t>       </a:t>
            </a:r>
            <a:r>
              <a:rPr lang="en-US" sz="1300" b="1" dirty="0" smtClean="0"/>
              <a:t>                    https://rosree</a:t>
            </a:r>
            <a:r>
              <a:rPr lang="en-US" sz="1300" b="1" dirty="0" smtClean="0">
                <a:solidFill>
                  <a:srgbClr val="FF0000"/>
                </a:solidFill>
              </a:rPr>
              <a:t>s</a:t>
            </a:r>
            <a:r>
              <a:rPr lang="en-US" sz="1300" b="1" dirty="0" smtClean="0"/>
              <a:t>str.ru</a:t>
            </a:r>
            <a:endParaRPr lang="ru-RU" sz="1300" b="1" dirty="0"/>
          </a:p>
        </p:txBody>
      </p:sp>
      <p:sp>
        <p:nvSpPr>
          <p:cNvPr id="3" name="Номер слайда 2"/>
          <p:cNvSpPr>
            <a:spLocks noGrp="1"/>
          </p:cNvSpPr>
          <p:nvPr>
            <p:ph type="sldNum" sz="quarter" idx="12"/>
          </p:nvPr>
        </p:nvSpPr>
        <p:spPr>
          <a:xfrm>
            <a:off x="6558806" y="6419978"/>
            <a:ext cx="600569" cy="365125"/>
          </a:xfrm>
        </p:spPr>
        <p:txBody>
          <a:bodyPr/>
          <a:lstStyle/>
          <a:p>
            <a:fld id="{86CB4B4D-7CA3-9044-876B-883B54F8677D}" type="slidenum">
              <a:rPr lang="ru-RU" smtClean="0">
                <a:solidFill>
                  <a:schemeClr val="tx1"/>
                </a:solidFill>
              </a:rPr>
              <a:t>38</a:t>
            </a:fld>
            <a:endParaRPr lang="ru-RU" dirty="0">
              <a:solidFill>
                <a:schemeClr val="tx1"/>
              </a:solidFill>
            </a:endParaRPr>
          </a:p>
        </p:txBody>
      </p:sp>
      <p:sp>
        <p:nvSpPr>
          <p:cNvPr id="4" name="Прямоугольник 3"/>
          <p:cNvSpPr/>
          <p:nvPr/>
        </p:nvSpPr>
        <p:spPr>
          <a:xfrm>
            <a:off x="3075364" y="5572608"/>
            <a:ext cx="3887498" cy="76944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sz="1100" b="1" dirty="0">
                <a:solidFill>
                  <a:srgbClr val="C00000"/>
                </a:solidFill>
              </a:rPr>
              <a:t>Как происходят атаки при помощи голосового </a:t>
            </a:r>
            <a:r>
              <a:rPr lang="ru-RU" sz="1100" b="1" dirty="0" err="1" smtClean="0">
                <a:solidFill>
                  <a:srgbClr val="C00000"/>
                </a:solidFill>
              </a:rPr>
              <a:t>фишинга</a:t>
            </a:r>
            <a:r>
              <a:rPr lang="ru-RU" sz="1100" b="1" dirty="0" smtClean="0">
                <a:solidFill>
                  <a:srgbClr val="C00000"/>
                </a:solidFill>
              </a:rPr>
              <a:t> </a:t>
            </a:r>
            <a:r>
              <a:rPr lang="en-US" sz="1100" b="1" dirty="0" smtClean="0">
                <a:solidFill>
                  <a:srgbClr val="333333"/>
                </a:solidFill>
                <a:hlinkClick r:id="rId6"/>
              </a:rPr>
              <a:t>https</a:t>
            </a:r>
            <a:r>
              <a:rPr lang="en-US" sz="1100" b="1" dirty="0">
                <a:solidFill>
                  <a:srgbClr val="333333"/>
                </a:solidFill>
                <a:hlinkClick r:id="rId6"/>
              </a:rPr>
              <a:t>://habr.com/ru/company/vdsina/blog/522930</a:t>
            </a:r>
            <a:r>
              <a:rPr lang="en-US" sz="1100" b="1" dirty="0" smtClean="0">
                <a:solidFill>
                  <a:srgbClr val="333333"/>
                </a:solidFill>
                <a:hlinkClick r:id="rId6"/>
              </a:rPr>
              <a:t>/</a:t>
            </a:r>
            <a:endParaRPr lang="ru-RU" sz="1100" b="1" dirty="0" smtClean="0">
              <a:solidFill>
                <a:srgbClr val="333333"/>
              </a:solidFill>
            </a:endParaRPr>
          </a:p>
          <a:p>
            <a:r>
              <a:rPr lang="ru-RU" sz="1100" b="1" dirty="0">
                <a:solidFill>
                  <a:srgbClr val="C00000"/>
                </a:solidFill>
              </a:rPr>
              <a:t>Эксперты: 83% </a:t>
            </a:r>
            <a:r>
              <a:rPr lang="ru-RU" sz="1100" b="1" dirty="0" err="1">
                <a:solidFill>
                  <a:srgbClr val="C00000"/>
                </a:solidFill>
              </a:rPr>
              <a:t>фишинговых</a:t>
            </a:r>
            <a:r>
              <a:rPr lang="ru-RU" sz="1100" b="1" dirty="0">
                <a:solidFill>
                  <a:srgbClr val="C00000"/>
                </a:solidFill>
              </a:rPr>
              <a:t> ссылок распространяется через </a:t>
            </a:r>
            <a:r>
              <a:rPr lang="ru-RU" sz="1100" b="1" dirty="0" err="1" smtClean="0">
                <a:solidFill>
                  <a:srgbClr val="C00000"/>
                </a:solidFill>
              </a:rPr>
              <a:t>WhatsApp</a:t>
            </a:r>
            <a:r>
              <a:rPr lang="ru-RU" sz="1100" dirty="0">
                <a:solidFill>
                  <a:srgbClr val="C00000"/>
                </a:solidFill>
              </a:rPr>
              <a:t> </a:t>
            </a:r>
            <a:r>
              <a:rPr lang="ru-RU" sz="1100" b="1" u="sng" dirty="0" smtClean="0">
                <a:hlinkClick r:id="rId7"/>
              </a:rPr>
              <a:t>https</a:t>
            </a:r>
            <a:r>
              <a:rPr lang="ru-RU" sz="1100" b="1" u="sng" dirty="0">
                <a:hlinkClick r:id="rId7"/>
              </a:rPr>
              <a:t>://www.banki.ru/news/lenta/?</a:t>
            </a:r>
            <a:r>
              <a:rPr lang="ru-RU" sz="1100" b="1" u="sng" dirty="0" smtClean="0">
                <a:hlinkClick r:id="rId7"/>
              </a:rPr>
              <a:t>id=10949649</a:t>
            </a:r>
            <a:endParaRPr lang="ru-RU" sz="1100" b="1" dirty="0"/>
          </a:p>
        </p:txBody>
      </p:sp>
      <p:sp>
        <p:nvSpPr>
          <p:cNvPr id="6" name="Прямоугольник 5"/>
          <p:cNvSpPr/>
          <p:nvPr/>
        </p:nvSpPr>
        <p:spPr>
          <a:xfrm>
            <a:off x="7361104" y="5572608"/>
            <a:ext cx="4560279" cy="110799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sz="1100" b="1" dirty="0">
                <a:solidFill>
                  <a:srgbClr val="C00000"/>
                </a:solidFill>
              </a:rPr>
              <a:t>Чем </a:t>
            </a:r>
            <a:r>
              <a:rPr lang="ru-RU" sz="1100" b="1" dirty="0" err="1">
                <a:solidFill>
                  <a:srgbClr val="C00000"/>
                </a:solidFill>
              </a:rPr>
              <a:t>смишинг</a:t>
            </a:r>
            <a:r>
              <a:rPr lang="ru-RU" sz="1100" b="1" dirty="0">
                <a:solidFill>
                  <a:srgbClr val="C00000"/>
                </a:solidFill>
              </a:rPr>
              <a:t> отличается от </a:t>
            </a:r>
            <a:r>
              <a:rPr lang="ru-RU" sz="1100" b="1" dirty="0" err="1">
                <a:solidFill>
                  <a:srgbClr val="C00000"/>
                </a:solidFill>
              </a:rPr>
              <a:t>фишинга</a:t>
            </a:r>
            <a:r>
              <a:rPr lang="ru-RU" sz="1100" b="1" dirty="0">
                <a:solidFill>
                  <a:srgbClr val="C00000"/>
                </a:solidFill>
              </a:rPr>
              <a:t> и как от него </a:t>
            </a:r>
            <a:r>
              <a:rPr lang="ru-RU" sz="1100" b="1" dirty="0" smtClean="0">
                <a:solidFill>
                  <a:srgbClr val="C00000"/>
                </a:solidFill>
              </a:rPr>
              <a:t>защититься?</a:t>
            </a:r>
          </a:p>
          <a:p>
            <a:r>
              <a:rPr lang="ru-RU" sz="1100" dirty="0" smtClean="0"/>
              <a:t>Рассказываем</a:t>
            </a:r>
            <a:r>
              <a:rPr lang="ru-RU" sz="1100" dirty="0"/>
              <a:t>, как мошенники наловчились использовать SMS для выманивания у жертвы данных карты или пароля от </a:t>
            </a:r>
            <a:r>
              <a:rPr lang="ru-RU" sz="1100" dirty="0" smtClean="0"/>
              <a:t>интернет-банкинга </a:t>
            </a:r>
            <a:r>
              <a:rPr lang="en-US" sz="1100" b="1" dirty="0" smtClean="0">
                <a:hlinkClick r:id="rId8"/>
              </a:rPr>
              <a:t>https</a:t>
            </a:r>
            <a:r>
              <a:rPr lang="en-US" sz="1100" b="1" dirty="0">
                <a:hlinkClick r:id="rId8"/>
              </a:rPr>
              <a:t>://www.kaspersky.ru/blog/how-to-protect-from-smishing/30558</a:t>
            </a:r>
            <a:r>
              <a:rPr lang="en-US" sz="1100" b="1" dirty="0" smtClean="0">
                <a:hlinkClick r:id="rId8"/>
              </a:rPr>
              <a:t>/</a:t>
            </a:r>
            <a:endParaRPr lang="ru-RU" sz="1100" b="1" dirty="0" smtClean="0"/>
          </a:p>
          <a:p>
            <a:r>
              <a:rPr lang="ru-RU" sz="1100" b="1" spc="15" dirty="0">
                <a:solidFill>
                  <a:srgbClr val="C00000"/>
                </a:solidFill>
                <a:ea typeface="Calibri" panose="020F0502020204030204" pitchFamily="34" charset="0"/>
                <a:cs typeface="Times New Roman" panose="02020603050405020304" pitchFamily="18" charset="0"/>
              </a:rPr>
              <a:t>Почему работает </a:t>
            </a:r>
            <a:r>
              <a:rPr lang="ru-RU" sz="1100" b="1" spc="15" dirty="0" err="1">
                <a:solidFill>
                  <a:srgbClr val="C00000"/>
                </a:solidFill>
                <a:ea typeface="Calibri" panose="020F0502020204030204" pitchFamily="34" charset="0"/>
                <a:cs typeface="Times New Roman" panose="02020603050405020304" pitchFamily="18" charset="0"/>
              </a:rPr>
              <a:t>фишинг</a:t>
            </a:r>
            <a:r>
              <a:rPr lang="ru-RU" sz="1100" b="1" spc="15" dirty="0">
                <a:solidFill>
                  <a:srgbClr val="C00000"/>
                </a:solidFill>
                <a:ea typeface="Calibri" panose="020F0502020204030204" pitchFamily="34" charset="0"/>
                <a:cs typeface="Times New Roman" panose="02020603050405020304" pitchFamily="18" charset="0"/>
              </a:rPr>
              <a:t> и как с ним бороться </a:t>
            </a:r>
            <a:r>
              <a:rPr lang="ru-RU" sz="1100" u="sng" dirty="0">
                <a:solidFill>
                  <a:srgbClr val="0563C1"/>
                </a:solidFill>
                <a:ea typeface="Calibri" panose="020F0502020204030204" pitchFamily="34" charset="0"/>
                <a:cs typeface="Times New Roman" panose="02020603050405020304" pitchFamily="18" charset="0"/>
                <a:hlinkClick r:id="rId9"/>
              </a:rPr>
              <a:t>https://www.kaspersky.ru/blog/how-to-avoid-phishing/5411</a:t>
            </a:r>
            <a:r>
              <a:rPr lang="ru-RU" sz="1100" u="sng" dirty="0" smtClean="0">
                <a:solidFill>
                  <a:srgbClr val="0563C1"/>
                </a:solidFill>
                <a:ea typeface="Calibri" panose="020F0502020204030204" pitchFamily="34" charset="0"/>
                <a:cs typeface="Times New Roman" panose="02020603050405020304" pitchFamily="18" charset="0"/>
                <a:hlinkClick r:id="rId9"/>
              </a:rPr>
              <a:t>/</a:t>
            </a:r>
            <a:endParaRPr lang="ru-RU" sz="1100" dirty="0">
              <a:ea typeface="Calibri" panose="020F0502020204030204" pitchFamily="34" charset="0"/>
              <a:cs typeface="Times New Roman" panose="02020603050405020304" pitchFamily="18" charset="0"/>
            </a:endParaRPr>
          </a:p>
        </p:txBody>
      </p:sp>
      <p:sp>
        <p:nvSpPr>
          <p:cNvPr id="8" name="Прямоугольник 7"/>
          <p:cNvSpPr/>
          <p:nvPr/>
        </p:nvSpPr>
        <p:spPr>
          <a:xfrm>
            <a:off x="181919" y="5572608"/>
            <a:ext cx="2777383" cy="83099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sz="1200" b="1" dirty="0"/>
              <a:t>Госдума приняла закон о внесудебной блокировке мошеннических </a:t>
            </a:r>
            <a:r>
              <a:rPr lang="ru-RU" sz="1200" b="1" dirty="0" smtClean="0"/>
              <a:t>сайтов</a:t>
            </a:r>
          </a:p>
          <a:p>
            <a:r>
              <a:rPr lang="en-US" sz="1200" b="1" dirty="0">
                <a:hlinkClick r:id="rId10"/>
              </a:rPr>
              <a:t>https://</a:t>
            </a:r>
            <a:r>
              <a:rPr lang="en-US" sz="1200" b="1" dirty="0" smtClean="0">
                <a:hlinkClick r:id="rId10"/>
              </a:rPr>
              <a:t>ria.ru/20210617/gosduma-1737365206.html</a:t>
            </a:r>
            <a:endParaRPr lang="ru-RU" sz="1200" b="1" dirty="0" smtClean="0"/>
          </a:p>
        </p:txBody>
      </p:sp>
      <p:sp>
        <p:nvSpPr>
          <p:cNvPr id="9" name="Прямоугольник 8"/>
          <p:cNvSpPr/>
          <p:nvPr/>
        </p:nvSpPr>
        <p:spPr>
          <a:xfrm>
            <a:off x="6962862" y="80707"/>
            <a:ext cx="5097710" cy="88280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spcAft>
                <a:spcPts val="0"/>
              </a:spcAft>
            </a:pPr>
            <a:r>
              <a:rPr lang="ru-RU" sz="1100" b="1" dirty="0">
                <a:solidFill>
                  <a:srgbClr val="C00000"/>
                </a:solidFill>
              </a:rPr>
              <a:t>Что такое </a:t>
            </a:r>
            <a:r>
              <a:rPr lang="ru-RU" sz="1100" b="1" dirty="0" err="1">
                <a:solidFill>
                  <a:srgbClr val="C00000"/>
                </a:solidFill>
              </a:rPr>
              <a:t>вишинг</a:t>
            </a:r>
            <a:r>
              <a:rPr lang="ru-RU" sz="1100" b="1" dirty="0">
                <a:solidFill>
                  <a:srgbClr val="C00000"/>
                </a:solidFill>
              </a:rPr>
              <a:t>?</a:t>
            </a:r>
          </a:p>
          <a:p>
            <a:pPr marL="171450" indent="-171450">
              <a:lnSpc>
                <a:spcPct val="107000"/>
              </a:lnSpc>
              <a:spcAft>
                <a:spcPts val="0"/>
              </a:spcAft>
              <a:buFont typeface="Wingdings" panose="05000000000000000000" pitchFamily="2" charset="2"/>
              <a:buChar char="Ø"/>
            </a:pPr>
            <a:r>
              <a:rPr lang="ru-RU" sz="1200" u="sng" dirty="0">
                <a:solidFill>
                  <a:srgbClr val="0563C1"/>
                </a:solidFill>
                <a:ea typeface="Calibri" panose="020F0502020204030204" pitchFamily="34" charset="0"/>
                <a:cs typeface="Times New Roman" panose="02020603050405020304" pitchFamily="18" charset="0"/>
              </a:rPr>
              <a:t>https://www.kaspersky.ru/resource-center/definitions/vishing</a:t>
            </a:r>
            <a:endParaRPr lang="ru-RU" sz="1200" dirty="0">
              <a:ea typeface="Calibri" panose="020F0502020204030204" pitchFamily="34" charset="0"/>
              <a:cs typeface="Times New Roman" panose="02020603050405020304" pitchFamily="18" charset="0"/>
            </a:endParaRPr>
          </a:p>
          <a:p>
            <a:pPr marL="171450" indent="-171450">
              <a:lnSpc>
                <a:spcPct val="107000"/>
              </a:lnSpc>
              <a:spcAft>
                <a:spcPts val="0"/>
              </a:spcAft>
              <a:buFont typeface="Wingdings" panose="05000000000000000000" pitchFamily="2" charset="2"/>
              <a:buChar char="Ø"/>
            </a:pPr>
            <a:r>
              <a:rPr lang="ru-RU" sz="1200" u="sng" dirty="0">
                <a:solidFill>
                  <a:srgbClr val="0563C1"/>
                </a:solidFill>
                <a:ea typeface="Calibri" panose="020F0502020204030204" pitchFamily="34" charset="0"/>
                <a:cs typeface="Times New Roman" panose="02020603050405020304" pitchFamily="18" charset="0"/>
                <a:hlinkClick r:id="rId6"/>
              </a:rPr>
              <a:t>https://habr.com/ru/company/vdsina/blog/522930/</a:t>
            </a:r>
            <a:endParaRPr lang="ru-RU" sz="1200" dirty="0">
              <a:ea typeface="Calibri" panose="020F0502020204030204" pitchFamily="34" charset="0"/>
              <a:cs typeface="Times New Roman" panose="02020603050405020304" pitchFamily="18" charset="0"/>
            </a:endParaRPr>
          </a:p>
          <a:p>
            <a:pPr marL="171450" indent="-171450">
              <a:lnSpc>
                <a:spcPct val="107000"/>
              </a:lnSpc>
              <a:spcAft>
                <a:spcPts val="0"/>
              </a:spcAft>
              <a:buFont typeface="Wingdings" panose="05000000000000000000" pitchFamily="2" charset="2"/>
              <a:buChar char="Ø"/>
            </a:pPr>
            <a:r>
              <a:rPr lang="ru-RU" sz="1200" u="sng" dirty="0">
                <a:solidFill>
                  <a:srgbClr val="0563C1"/>
                </a:solidFill>
                <a:ea typeface="Calibri" panose="020F0502020204030204" pitchFamily="34" charset="0"/>
                <a:cs typeface="Times New Roman" panose="02020603050405020304" pitchFamily="18" charset="0"/>
                <a:hlinkClick r:id="rId11"/>
              </a:rPr>
              <a:t>https://</a:t>
            </a:r>
            <a:r>
              <a:rPr lang="ru-RU" sz="1200" u="sng" dirty="0" smtClean="0">
                <a:solidFill>
                  <a:srgbClr val="0563C1"/>
                </a:solidFill>
                <a:ea typeface="Calibri" panose="020F0502020204030204" pitchFamily="34" charset="0"/>
                <a:cs typeface="Times New Roman" panose="02020603050405020304" pitchFamily="18" charset="0"/>
                <a:hlinkClick r:id="rId11"/>
              </a:rPr>
              <a:t>www.sberbank.ru/ru/person/dist_services/cyber_blog/vishing</a:t>
            </a:r>
            <a:endParaRPr lang="ru-RU"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5560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3949" y="117501"/>
            <a:ext cx="11316748" cy="796954"/>
          </a:xfrm>
        </p:spPr>
        <p:txBody>
          <a:bodyPr>
            <a:normAutofit/>
          </a:bodyPr>
          <a:lstStyle/>
          <a:p>
            <a:r>
              <a:rPr lang="ru-RU" sz="1400" b="1" dirty="0">
                <a:solidFill>
                  <a:schemeClr val="accent5">
                    <a:lumMod val="75000"/>
                  </a:schemeClr>
                </a:solidFill>
              </a:rPr>
              <a:t>Верный адрес сайта. Проверьте, соблюдайте </a:t>
            </a:r>
            <a:r>
              <a:rPr lang="ru-RU" sz="1400" b="1" dirty="0" smtClean="0">
                <a:solidFill>
                  <a:schemeClr val="accent5">
                    <a:lumMod val="75000"/>
                  </a:schemeClr>
                </a:solidFill>
              </a:rPr>
              <a:t>осмотрительность.</a:t>
            </a:r>
            <a:r>
              <a:rPr lang="ru-RU" sz="1400" b="1" dirty="0" smtClean="0">
                <a:solidFill>
                  <a:schemeClr val="accent3">
                    <a:lumMod val="75000"/>
                  </a:schemeClr>
                </a:solidFill>
              </a:rPr>
              <a:t/>
            </a:r>
            <a:br>
              <a:rPr lang="ru-RU" sz="1400" b="1" dirty="0" smtClean="0">
                <a:solidFill>
                  <a:schemeClr val="accent3">
                    <a:lumMod val="75000"/>
                  </a:schemeClr>
                </a:solidFill>
              </a:rPr>
            </a:br>
            <a:endParaRPr lang="ru-RU" sz="1400" dirty="0"/>
          </a:p>
        </p:txBody>
      </p:sp>
      <p:sp>
        <p:nvSpPr>
          <p:cNvPr id="3" name="Номер слайда 2"/>
          <p:cNvSpPr>
            <a:spLocks noGrp="1"/>
          </p:cNvSpPr>
          <p:nvPr>
            <p:ph type="sldNum" sz="quarter" idx="12"/>
          </p:nvPr>
        </p:nvSpPr>
        <p:spPr>
          <a:xfrm>
            <a:off x="11379956" y="6489040"/>
            <a:ext cx="561482" cy="299148"/>
          </a:xfrm>
        </p:spPr>
        <p:txBody>
          <a:bodyPr/>
          <a:lstStyle/>
          <a:p>
            <a:fld id="{D2262854-76B3-4C12-B0EA-DC0BF3BEA880}" type="slidenum">
              <a:rPr lang="ru-RU" smtClean="0">
                <a:solidFill>
                  <a:schemeClr val="tx1"/>
                </a:solidFill>
              </a:rPr>
              <a:pPr/>
              <a:t>39</a:t>
            </a:fld>
            <a:endParaRPr lang="ru-RU" dirty="0">
              <a:solidFill>
                <a:schemeClr val="tx1"/>
              </a:solidFill>
            </a:endParaRPr>
          </a:p>
        </p:txBody>
      </p:sp>
      <p:sp>
        <p:nvSpPr>
          <p:cNvPr id="7" name="TextBox 6"/>
          <p:cNvSpPr txBox="1"/>
          <p:nvPr/>
        </p:nvSpPr>
        <p:spPr>
          <a:xfrm>
            <a:off x="262027" y="945228"/>
            <a:ext cx="4819927" cy="892552"/>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ru-RU" sz="1300" b="1" dirty="0" smtClean="0">
                <a:solidFill>
                  <a:srgbClr val="C00000"/>
                </a:solidFill>
              </a:rPr>
              <a:t>Необходимо удостоверится</a:t>
            </a:r>
            <a:r>
              <a:rPr lang="ru-RU" sz="1300" b="1" dirty="0">
                <a:solidFill>
                  <a:srgbClr val="C00000"/>
                </a:solidFill>
              </a:rPr>
              <a:t>, что находитесь на правильном ресурсе, прежде, чем вводить конфиденциальные </a:t>
            </a:r>
            <a:r>
              <a:rPr lang="ru-RU" sz="1300" b="1" dirty="0" smtClean="0">
                <a:solidFill>
                  <a:srgbClr val="C00000"/>
                </a:solidFill>
              </a:rPr>
              <a:t>данные</a:t>
            </a:r>
          </a:p>
          <a:p>
            <a:pPr algn="ctr"/>
            <a:r>
              <a:rPr lang="ru-RU" sz="1300" b="1" dirty="0" smtClean="0">
                <a:solidFill>
                  <a:srgbClr val="C00000"/>
                </a:solidFill>
              </a:rPr>
              <a:t>«ЗАМОЧЕК» в командной строке браузера </a:t>
            </a:r>
            <a:r>
              <a:rPr lang="ru-RU" sz="1300" b="1" dirty="0">
                <a:solidFill>
                  <a:srgbClr val="C00000"/>
                </a:solidFill>
              </a:rPr>
              <a:t>—</a:t>
            </a:r>
            <a:r>
              <a:rPr lang="ru-RU" sz="1300" b="1" dirty="0" smtClean="0">
                <a:solidFill>
                  <a:srgbClr val="C00000"/>
                </a:solidFill>
              </a:rPr>
              <a:t> </a:t>
            </a:r>
            <a:r>
              <a:rPr lang="ru-RU" sz="1300" b="1" dirty="0">
                <a:solidFill>
                  <a:srgbClr val="C00000"/>
                </a:solidFill>
              </a:rPr>
              <a:t>ЕЩЕ ОДНО </a:t>
            </a:r>
            <a:r>
              <a:rPr lang="ru-RU" sz="1300" b="1" dirty="0" smtClean="0">
                <a:solidFill>
                  <a:srgbClr val="C00000"/>
                </a:solidFill>
              </a:rPr>
              <a:t>ПОДТВЕРЖДЕНИЕ </a:t>
            </a:r>
            <a:r>
              <a:rPr lang="ru-RU" sz="1300" b="1" dirty="0">
                <a:solidFill>
                  <a:srgbClr val="C00000"/>
                </a:solidFill>
              </a:rPr>
              <a:t>, ЧТО САЙТ НАДЕЖЕН</a:t>
            </a:r>
            <a:endParaRPr lang="en-US" sz="1300" dirty="0"/>
          </a:p>
        </p:txBody>
      </p:sp>
      <p:pic>
        <p:nvPicPr>
          <p:cNvPr id="10" name="Рисунок 9"/>
          <p:cNvPicPr>
            <a:picLocks noChangeAspect="1"/>
          </p:cNvPicPr>
          <p:nvPr/>
        </p:nvPicPr>
        <p:blipFill>
          <a:blip r:embed="rId2"/>
          <a:stretch>
            <a:fillRect/>
          </a:stretch>
        </p:blipFill>
        <p:spPr>
          <a:xfrm>
            <a:off x="262027" y="2035552"/>
            <a:ext cx="4755748" cy="2668360"/>
          </a:xfrm>
          <a:prstGeom prst="rect">
            <a:avLst/>
          </a:prstGeom>
        </p:spPr>
        <p:style>
          <a:lnRef idx="2">
            <a:schemeClr val="accent6"/>
          </a:lnRef>
          <a:fillRef idx="1">
            <a:schemeClr val="lt1"/>
          </a:fillRef>
          <a:effectRef idx="0">
            <a:schemeClr val="accent6"/>
          </a:effectRef>
          <a:fontRef idx="minor">
            <a:schemeClr val="dk1"/>
          </a:fontRef>
        </p:style>
      </p:pic>
      <p:sp>
        <p:nvSpPr>
          <p:cNvPr id="11" name="TextBox 10"/>
          <p:cNvSpPr txBox="1"/>
          <p:nvPr/>
        </p:nvSpPr>
        <p:spPr>
          <a:xfrm>
            <a:off x="6423202" y="866828"/>
            <a:ext cx="4956754" cy="338554"/>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ru-RU" sz="1600" dirty="0">
                <a:solidFill>
                  <a:srgbClr val="C00000"/>
                </a:solidFill>
              </a:rPr>
              <a:t>В поисковике Яндекс у сайта стоит </a:t>
            </a:r>
            <a:r>
              <a:rPr lang="ru-RU" sz="1600" dirty="0" smtClean="0">
                <a:solidFill>
                  <a:srgbClr val="C00000"/>
                </a:solidFill>
              </a:rPr>
              <a:t>«галочка </a:t>
            </a:r>
            <a:r>
              <a:rPr lang="ru-RU" sz="1600" dirty="0">
                <a:solidFill>
                  <a:srgbClr val="C00000"/>
                </a:solidFill>
              </a:rPr>
              <a:t>и ЦБ </a:t>
            </a:r>
            <a:r>
              <a:rPr lang="ru-RU" sz="1600" dirty="0" smtClean="0">
                <a:solidFill>
                  <a:srgbClr val="C00000"/>
                </a:solidFill>
              </a:rPr>
              <a:t>РФ»</a:t>
            </a:r>
            <a:endParaRPr lang="en-US" sz="1600" dirty="0"/>
          </a:p>
        </p:txBody>
      </p:sp>
      <p:pic>
        <p:nvPicPr>
          <p:cNvPr id="12" name="Рисунок 11"/>
          <p:cNvPicPr>
            <a:picLocks noChangeAspect="1"/>
          </p:cNvPicPr>
          <p:nvPr/>
        </p:nvPicPr>
        <p:blipFill>
          <a:blip r:embed="rId3"/>
          <a:stretch>
            <a:fillRect/>
          </a:stretch>
        </p:blipFill>
        <p:spPr>
          <a:xfrm>
            <a:off x="6572318" y="1410990"/>
            <a:ext cx="5143363" cy="1916579"/>
          </a:xfrm>
          <a:prstGeom prst="rect">
            <a:avLst/>
          </a:prstGeom>
          <a:ln/>
        </p:spPr>
        <p:style>
          <a:lnRef idx="2">
            <a:schemeClr val="accent6"/>
          </a:lnRef>
          <a:fillRef idx="1">
            <a:schemeClr val="lt1"/>
          </a:fillRef>
          <a:effectRef idx="0">
            <a:schemeClr val="accent6"/>
          </a:effectRef>
          <a:fontRef idx="minor">
            <a:schemeClr val="dk1"/>
          </a:fontRef>
        </p:style>
      </p:pic>
      <p:sp>
        <p:nvSpPr>
          <p:cNvPr id="4" name="Прямоугольник 3"/>
          <p:cNvSpPr/>
          <p:nvPr/>
        </p:nvSpPr>
        <p:spPr>
          <a:xfrm>
            <a:off x="5323981" y="3565171"/>
            <a:ext cx="6519427" cy="286232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fontAlgn="base"/>
            <a:r>
              <a:rPr lang="ru-RU" sz="1200" dirty="0"/>
              <a:t>Новым толчком послужила деятельность тех самых организаций в Интернете, куда за последний год перебрались все, кто только мог. Нужно ли говорить, что перед </a:t>
            </a:r>
            <a:r>
              <a:rPr lang="ru-RU" sz="1200" dirty="0" err="1"/>
              <a:t>ковидным</a:t>
            </a:r>
            <a:r>
              <a:rPr lang="ru-RU" sz="1200" dirty="0"/>
              <a:t> 2020 годом, поле это оказалось совершенно «не паханным», а потому и служило определенный отрезок времени настоящим раздольем для различного рода махинаторов и мошенников, пытающихся нажиться на «запертых» в квартирах граждан. Только за период 2019 года Банком России было выявлено более 80,481 тыс. доменов </a:t>
            </a:r>
            <a:r>
              <a:rPr lang="ru-RU" sz="1200" dirty="0" err="1"/>
              <a:t>фишинговой</a:t>
            </a:r>
            <a:r>
              <a:rPr lang="ru-RU" sz="1200" dirty="0"/>
              <a:t> направленности и 1,746 адресов организаций, которые осуществляют свою финансовую деятельность </a:t>
            </a:r>
            <a:r>
              <a:rPr lang="ru-RU" sz="1200" dirty="0" smtClean="0"/>
              <a:t>незаконно. </a:t>
            </a:r>
            <a:r>
              <a:rPr lang="ru-RU" sz="1200" b="1" dirty="0" smtClean="0"/>
              <a:t>Собственно</a:t>
            </a:r>
            <a:r>
              <a:rPr lang="ru-RU" sz="1200" b="1" dirty="0"/>
              <a:t>, после подобных исследований, в том же 2019 году, сервисом «Яндекс» и была запущенна специальная регистрационная форма (так называемая маркировка), которая должна была быть присвоена каждой легальной и добросовестной финансовой организации. Но тогда это распространялось лишь на крупные бренды, фирменные магазины, авиакомпании, посольства и сами сервисы поисковой системы. Сегодня же система собирается внедриться куда глубже</a:t>
            </a:r>
            <a:r>
              <a:rPr lang="ru-RU" sz="1200" b="1" dirty="0" smtClean="0"/>
              <a:t>.</a:t>
            </a:r>
          </a:p>
          <a:p>
            <a:pPr fontAlgn="base"/>
            <a:r>
              <a:rPr lang="en-US" sz="1200" dirty="0">
                <a:hlinkClick r:id="rId4"/>
              </a:rPr>
              <a:t>http://</a:t>
            </a:r>
            <a:r>
              <a:rPr lang="en-US" sz="1200" dirty="0" smtClean="0">
                <a:hlinkClick r:id="rId4"/>
              </a:rPr>
              <a:t>www.finpotrebsouz.ru/novosti-i-sobytiya/novyj-resurs4/seti-dlya-chernyh-finansistov-kak-cb-boretsya-s-nelegalnymi-finansovymi-organizaciyami</a:t>
            </a:r>
            <a:endParaRPr lang="ru-RU" sz="1200" dirty="0"/>
          </a:p>
        </p:txBody>
      </p:sp>
      <p:sp>
        <p:nvSpPr>
          <p:cNvPr id="5" name="Прямоугольник 4"/>
          <p:cNvSpPr/>
          <p:nvPr/>
        </p:nvSpPr>
        <p:spPr>
          <a:xfrm>
            <a:off x="265547" y="4815761"/>
            <a:ext cx="4707457" cy="167327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07000"/>
              </a:lnSpc>
            </a:pPr>
            <a:r>
              <a:rPr lang="ru-RU" sz="1200" b="1" dirty="0" err="1">
                <a:solidFill>
                  <a:srgbClr val="C00000"/>
                </a:solidFill>
              </a:rPr>
              <a:t>How</a:t>
            </a:r>
            <a:r>
              <a:rPr lang="ru-RU" sz="1200" b="1" dirty="0">
                <a:solidFill>
                  <a:srgbClr val="C00000"/>
                </a:solidFill>
              </a:rPr>
              <a:t> </a:t>
            </a:r>
            <a:r>
              <a:rPr lang="ru-RU" sz="1200" b="1" dirty="0" err="1">
                <a:solidFill>
                  <a:srgbClr val="C00000"/>
                </a:solidFill>
              </a:rPr>
              <a:t>much</a:t>
            </a:r>
            <a:r>
              <a:rPr lang="ru-RU" sz="1200" b="1" dirty="0">
                <a:solidFill>
                  <a:srgbClr val="C00000"/>
                </a:solidFill>
              </a:rPr>
              <a:t> </a:t>
            </a:r>
            <a:r>
              <a:rPr lang="ru-RU" sz="1200" b="1" dirty="0" err="1">
                <a:solidFill>
                  <a:srgbClr val="C00000"/>
                </a:solidFill>
              </a:rPr>
              <a:t>is</a:t>
            </a:r>
            <a:r>
              <a:rPr lang="ru-RU" sz="1200" b="1" dirty="0">
                <a:solidFill>
                  <a:srgbClr val="C00000"/>
                </a:solidFill>
              </a:rPr>
              <a:t> </a:t>
            </a:r>
            <a:r>
              <a:rPr lang="ru-RU" sz="1200" b="1" dirty="0" err="1">
                <a:solidFill>
                  <a:srgbClr val="C00000"/>
                </a:solidFill>
              </a:rPr>
              <a:t>the</a:t>
            </a:r>
            <a:r>
              <a:rPr lang="ru-RU" sz="1200" b="1" dirty="0">
                <a:solidFill>
                  <a:srgbClr val="C00000"/>
                </a:solidFill>
              </a:rPr>
              <a:t> </a:t>
            </a:r>
            <a:r>
              <a:rPr lang="ru-RU" sz="1200" b="1" dirty="0" err="1">
                <a:solidFill>
                  <a:srgbClr val="C00000"/>
                </a:solidFill>
              </a:rPr>
              <a:t>фишинг</a:t>
            </a:r>
            <a:r>
              <a:rPr lang="ru-RU" sz="1200" b="1" dirty="0">
                <a:solidFill>
                  <a:srgbClr val="C00000"/>
                </a:solidFill>
              </a:rPr>
              <a:t>: зафиксирован всплеск мошенничеств с помощью </a:t>
            </a:r>
            <a:r>
              <a:rPr lang="ru-RU" sz="1200" b="1" dirty="0" err="1" smtClean="0">
                <a:solidFill>
                  <a:srgbClr val="C00000"/>
                </a:solidFill>
              </a:rPr>
              <a:t>Telegram</a:t>
            </a:r>
            <a:r>
              <a:rPr lang="ru-RU" sz="1200" b="1" dirty="0" smtClean="0">
                <a:solidFill>
                  <a:srgbClr val="C00000"/>
                </a:solidFill>
              </a:rPr>
              <a:t>. </a:t>
            </a:r>
            <a:r>
              <a:rPr lang="ru-RU" sz="1200" dirty="0" smtClean="0">
                <a:ea typeface="Calibri" panose="020F0502020204030204" pitchFamily="34" charset="0"/>
                <a:cs typeface="Times New Roman" panose="02020603050405020304" pitchFamily="18" charset="0"/>
              </a:rPr>
              <a:t>Количество </a:t>
            </a:r>
            <a:r>
              <a:rPr lang="ru-RU" sz="1200" dirty="0" err="1">
                <a:ea typeface="Calibri" panose="020F0502020204030204" pitchFamily="34" charset="0"/>
                <a:cs typeface="Times New Roman" panose="02020603050405020304" pitchFamily="18" charset="0"/>
              </a:rPr>
              <a:t>фишинговых</a:t>
            </a:r>
            <a:r>
              <a:rPr lang="ru-RU" sz="1200" dirty="0">
                <a:ea typeface="Calibri" panose="020F0502020204030204" pitchFamily="34" charset="0"/>
                <a:cs typeface="Times New Roman" panose="02020603050405020304" pitchFamily="18" charset="0"/>
              </a:rPr>
              <a:t> страниц в </a:t>
            </a:r>
            <a:r>
              <a:rPr lang="ru-RU" sz="1200" dirty="0" err="1">
                <a:ea typeface="Calibri" panose="020F0502020204030204" pitchFamily="34" charset="0"/>
                <a:cs typeface="Times New Roman" panose="02020603050405020304" pitchFamily="18" charset="0"/>
              </a:rPr>
              <a:t>Telegram</a:t>
            </a:r>
            <a:r>
              <a:rPr lang="ru-RU" sz="1200" dirty="0">
                <a:ea typeface="Calibri" panose="020F0502020204030204" pitchFamily="34" charset="0"/>
                <a:cs typeface="Times New Roman" panose="02020603050405020304" pitchFamily="18" charset="0"/>
              </a:rPr>
              <a:t>, обнаруженных ВТБ, за указанный период выросло в 15 раз. Отмечается, что распространению </a:t>
            </a:r>
            <a:r>
              <a:rPr lang="ru-RU" sz="1200" dirty="0" err="1">
                <a:ea typeface="Calibri" panose="020F0502020204030204" pitchFamily="34" charset="0"/>
                <a:cs typeface="Times New Roman" panose="02020603050405020304" pitchFamily="18" charset="0"/>
              </a:rPr>
              <a:t>фишинговых</a:t>
            </a:r>
            <a:r>
              <a:rPr lang="ru-RU" sz="1200" dirty="0">
                <a:ea typeface="Calibri" panose="020F0502020204030204" pitchFamily="34" charset="0"/>
                <a:cs typeface="Times New Roman" panose="02020603050405020304" pitchFamily="18" charset="0"/>
              </a:rPr>
              <a:t> сценариев способствует продвижение </a:t>
            </a:r>
            <a:r>
              <a:rPr lang="ru-RU" sz="1200" dirty="0" err="1">
                <a:ea typeface="Calibri" panose="020F0502020204030204" pitchFamily="34" charset="0"/>
                <a:cs typeface="Times New Roman" panose="02020603050405020304" pitchFamily="18" charset="0"/>
              </a:rPr>
              <a:t>фейковой</a:t>
            </a:r>
            <a:r>
              <a:rPr lang="ru-RU" sz="1200" dirty="0">
                <a:ea typeface="Calibri" panose="020F0502020204030204" pitchFamily="34" charset="0"/>
                <a:cs typeface="Times New Roman" panose="02020603050405020304" pitchFamily="18" charset="0"/>
              </a:rPr>
              <a:t> рекламы в </a:t>
            </a:r>
            <a:r>
              <a:rPr lang="ru-RU" sz="1200" dirty="0" err="1">
                <a:ea typeface="Calibri" panose="020F0502020204030204" pitchFamily="34" charset="0"/>
                <a:cs typeface="Times New Roman" panose="02020603050405020304" pitchFamily="18" charset="0"/>
              </a:rPr>
              <a:t>соцмедиа</a:t>
            </a:r>
            <a:r>
              <a:rPr lang="ru-RU" sz="1200" dirty="0">
                <a:ea typeface="Calibri" panose="020F0502020204030204" pitchFamily="34" charset="0"/>
                <a:cs typeface="Times New Roman" panose="02020603050405020304" pitchFamily="18" charset="0"/>
              </a:rPr>
              <a:t>.</a:t>
            </a:r>
          </a:p>
          <a:p>
            <a:pPr lvl="0">
              <a:lnSpc>
                <a:spcPct val="107000"/>
              </a:lnSpc>
            </a:pPr>
            <a:r>
              <a:rPr lang="ru-RU" sz="1200" b="1" u="sng" dirty="0">
                <a:solidFill>
                  <a:srgbClr val="0563C1"/>
                </a:solidFill>
                <a:ea typeface="Calibri" panose="020F0502020204030204" pitchFamily="34" charset="0"/>
                <a:cs typeface="Times New Roman" panose="02020603050405020304" pitchFamily="18" charset="0"/>
              </a:rPr>
              <a:t>https://</a:t>
            </a:r>
            <a:r>
              <a:rPr lang="ru-RU" sz="1200" b="1" u="sng" dirty="0" smtClean="0">
                <a:solidFill>
                  <a:srgbClr val="0563C1"/>
                </a:solidFill>
                <a:ea typeface="Calibri" panose="020F0502020204030204" pitchFamily="34" charset="0"/>
                <a:cs typeface="Times New Roman" panose="02020603050405020304" pitchFamily="18" charset="0"/>
              </a:rPr>
              <a:t>iz.ru/1221570/natalia-ilina/how-much-fishing-zafiksirovan-vsplesk-moshennichestv-s-pomoshchiu-telegram?utm_source=mail_json</a:t>
            </a:r>
            <a:endParaRPr lang="ru-RU"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5145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2"/>
          </p:nvPr>
        </p:nvSpPr>
        <p:spPr>
          <a:xfrm>
            <a:off x="6912290" y="6453083"/>
            <a:ext cx="313320" cy="232745"/>
          </a:xfrm>
        </p:spPr>
        <p:txBody>
          <a:bodyPr/>
          <a:lstStyle/>
          <a:p>
            <a:fld id="{86CB4B4D-7CA3-9044-876B-883B54F8677D}" type="slidenum">
              <a:rPr lang="ru-RU" smtClean="0"/>
              <a:t>4</a:t>
            </a:fld>
            <a:endParaRPr lang="ru-RU" dirty="0"/>
          </a:p>
        </p:txBody>
      </p:sp>
      <p:sp>
        <p:nvSpPr>
          <p:cNvPr id="5" name="Прямоугольник 4"/>
          <p:cNvSpPr/>
          <p:nvPr/>
        </p:nvSpPr>
        <p:spPr>
          <a:xfrm>
            <a:off x="3048000" y="-500281"/>
            <a:ext cx="6096000" cy="307777"/>
          </a:xfrm>
          <a:prstGeom prst="rect">
            <a:avLst/>
          </a:prstGeom>
        </p:spPr>
        <p:txBody>
          <a:bodyPr>
            <a:spAutoFit/>
          </a:bodyPr>
          <a:lstStyle/>
          <a:p>
            <a:endParaRPr lang="ru-RU" sz="1400" dirty="0">
              <a:ea typeface="Calibri" panose="020F0502020204030204" pitchFamily="34" charset="0"/>
              <a:cs typeface="Times New Roman" panose="02020603050405020304" pitchFamily="18" charset="0"/>
            </a:endParaRPr>
          </a:p>
        </p:txBody>
      </p:sp>
      <p:sp>
        <p:nvSpPr>
          <p:cNvPr id="12" name="Прямоугольник 11"/>
          <p:cNvSpPr/>
          <p:nvPr/>
        </p:nvSpPr>
        <p:spPr>
          <a:xfrm>
            <a:off x="429816" y="657932"/>
            <a:ext cx="11332367" cy="4185761"/>
          </a:xfrm>
          <a:prstGeom prst="rect">
            <a:avLst/>
          </a:prstGeom>
        </p:spPr>
        <p:txBody>
          <a:bodyPr wrap="square">
            <a:spAutoFit/>
          </a:bodyPr>
          <a:lstStyle/>
          <a:p>
            <a:pPr algn="ctr"/>
            <a:r>
              <a:rPr lang="ru-RU" sz="1400" b="1" dirty="0"/>
              <a:t>По  данным  Национального  агентства  финансовых  исследований  82%  россиян </a:t>
            </a:r>
            <a:r>
              <a:rPr lang="ru-RU" sz="1400" b="1" dirty="0" smtClean="0"/>
              <a:t>владеют </a:t>
            </a:r>
            <a:r>
              <a:rPr lang="ru-RU" sz="1400" b="1" dirty="0"/>
              <a:t>хотя бы одной банковской </a:t>
            </a:r>
            <a:r>
              <a:rPr lang="ru-RU" sz="1400" b="1" dirty="0" smtClean="0"/>
              <a:t>картой.</a:t>
            </a:r>
          </a:p>
          <a:p>
            <a:pPr algn="just"/>
            <a:endParaRPr lang="ru-RU" sz="1400" dirty="0" smtClean="0"/>
          </a:p>
          <a:p>
            <a:pPr algn="just"/>
            <a:r>
              <a:rPr lang="ru-RU" sz="1400" b="1" dirty="0"/>
              <a:t>Россияне за три года стали в три раза чаще использовать бесконтактные </a:t>
            </a:r>
            <a:r>
              <a:rPr lang="ru-RU" sz="1400" b="1" dirty="0" smtClean="0"/>
              <a:t>платежи: </a:t>
            </a:r>
            <a:r>
              <a:rPr lang="en-US" sz="1400" b="1" dirty="0">
                <a:hlinkClick r:id="rId2"/>
              </a:rPr>
              <a:t>https://nafi.ru/analytics/rost-v-3-raza-za-3-goda-rossiyane-stali-chashche-polzovatsya-smartfonom-dlya-oplaty</a:t>
            </a:r>
            <a:r>
              <a:rPr lang="en-US" sz="1400" b="1" dirty="0" smtClean="0">
                <a:hlinkClick r:id="rId2"/>
              </a:rPr>
              <a:t>/</a:t>
            </a:r>
            <a:r>
              <a:rPr lang="ru-RU" sz="1400" b="1" dirty="0" smtClean="0"/>
              <a:t> </a:t>
            </a:r>
            <a:r>
              <a:rPr lang="ru-RU" sz="1400" dirty="0"/>
              <a:t>Банковская карта с 2018 года остается лидером по частоте использования для оплаты бесконтактно: доля россиян, использующих ее, увеличилась в 2 раза до 61%. При этом смартфоны для оплаты стали использовать в 3 раза чаще: каждый третий (32%) стал платить за товары или услуги при помощи мобильного </a:t>
            </a:r>
            <a:r>
              <a:rPr lang="ru-RU" sz="1400" dirty="0" smtClean="0"/>
              <a:t>телефона.</a:t>
            </a:r>
          </a:p>
          <a:p>
            <a:pPr algn="just"/>
            <a:endParaRPr lang="ru-RU" sz="1400" dirty="0" smtClean="0"/>
          </a:p>
          <a:p>
            <a:pPr algn="just"/>
            <a:r>
              <a:rPr lang="ru-RU" sz="1400" b="1" dirty="0" smtClean="0">
                <a:solidFill>
                  <a:srgbClr val="C00000"/>
                </a:solidFill>
              </a:rPr>
              <a:t>Треть  </a:t>
            </a:r>
            <a:r>
              <a:rPr lang="ru-RU" sz="1400" b="1" dirty="0">
                <a:solidFill>
                  <a:srgbClr val="C00000"/>
                </a:solidFill>
              </a:rPr>
              <a:t>владельцев  карт  в  России  (31%) </a:t>
            </a:r>
            <a:r>
              <a:rPr lang="ru-RU" sz="1400" b="1" dirty="0" smtClean="0">
                <a:solidFill>
                  <a:srgbClr val="C00000"/>
                </a:solidFill>
              </a:rPr>
              <a:t>сталкивались  </a:t>
            </a:r>
            <a:r>
              <a:rPr lang="ru-RU" sz="1400" b="1" dirty="0">
                <a:solidFill>
                  <a:srgbClr val="C00000"/>
                </a:solidFill>
              </a:rPr>
              <a:t>с  мошенничеством:</a:t>
            </a:r>
            <a:r>
              <a:rPr lang="ru-RU" sz="1400" dirty="0"/>
              <a:t>  это  были  попытки  узнать  конфиденциальные </a:t>
            </a:r>
            <a:r>
              <a:rPr lang="ru-RU" sz="1400" dirty="0" smtClean="0"/>
              <a:t>данные </a:t>
            </a:r>
            <a:r>
              <a:rPr lang="ru-RU" sz="1400" dirty="0"/>
              <a:t>карты по телефону и просьбы предоставить данные для денежного </a:t>
            </a:r>
            <a:r>
              <a:rPr lang="ru-RU" sz="1400" dirty="0" smtClean="0"/>
              <a:t>перевода (например</a:t>
            </a:r>
            <a:r>
              <a:rPr lang="ru-RU" sz="1400" dirty="0"/>
              <a:t>,  для  ложной  помощи  знакомым  или  оформления  несуществующего </a:t>
            </a:r>
            <a:r>
              <a:rPr lang="ru-RU" sz="1400" dirty="0" smtClean="0"/>
              <a:t>выигрыша</a:t>
            </a:r>
            <a:r>
              <a:rPr lang="ru-RU" sz="1400" dirty="0"/>
              <a:t>). Также держатели карт получали сообщения или письма с вирусами или </a:t>
            </a:r>
            <a:r>
              <a:rPr lang="ru-RU" sz="1400" dirty="0" smtClean="0"/>
              <a:t>вредоносными  </a:t>
            </a:r>
            <a:r>
              <a:rPr lang="ru-RU" sz="1400" dirty="0"/>
              <a:t>ссылками,  сообщения  о  подтверждении  или  отмене  операций  по </a:t>
            </a:r>
            <a:r>
              <a:rPr lang="ru-RU" sz="1400" dirty="0" smtClean="0"/>
              <a:t>карте</a:t>
            </a:r>
            <a:r>
              <a:rPr lang="ru-RU" sz="1400" dirty="0"/>
              <a:t>, которые они не совершали. </a:t>
            </a:r>
          </a:p>
          <a:p>
            <a:pPr algn="ctr"/>
            <a:endParaRPr lang="ru-RU" sz="1400" dirty="0" smtClean="0"/>
          </a:p>
          <a:p>
            <a:pPr algn="ctr"/>
            <a:r>
              <a:rPr lang="ru-RU" sz="1400" dirty="0" smtClean="0"/>
              <a:t>Чаще </a:t>
            </a:r>
            <a:r>
              <a:rPr lang="ru-RU" sz="1400" dirty="0"/>
              <a:t>других атакам мошенников подвергались россияне в возрасте от 25 до 34 лет </a:t>
            </a:r>
            <a:r>
              <a:rPr lang="ru-RU" sz="1400" dirty="0" smtClean="0"/>
              <a:t>(35%).</a:t>
            </a:r>
          </a:p>
          <a:p>
            <a:pPr algn="ctr"/>
            <a:r>
              <a:rPr lang="ru-RU" sz="1400" b="1" dirty="0">
                <a:solidFill>
                  <a:srgbClr val="7030A0"/>
                </a:solidFill>
              </a:rPr>
              <a:t>Как Вы думаете почему молодые люди чаще сталкиваются с мошенничеством по картам? </a:t>
            </a:r>
            <a:endParaRPr lang="ru-RU" sz="1400" dirty="0" smtClean="0"/>
          </a:p>
          <a:p>
            <a:pPr algn="just"/>
            <a:endParaRPr lang="ru-RU" sz="1400" dirty="0"/>
          </a:p>
          <a:p>
            <a:pPr algn="just"/>
            <a:r>
              <a:rPr lang="ru-RU" sz="1400" dirty="0"/>
              <a:t>Только 10% россиян, имеющих банковские карты, дали верные ответы на вопрос о </a:t>
            </a:r>
            <a:r>
              <a:rPr lang="ru-RU" sz="1400" dirty="0" smtClean="0"/>
              <a:t>том</a:t>
            </a:r>
            <a:r>
              <a:rPr lang="ru-RU" sz="1400" dirty="0"/>
              <a:t>, </a:t>
            </a:r>
            <a:r>
              <a:rPr lang="ru-RU" sz="1400" b="1" dirty="0">
                <a:solidFill>
                  <a:srgbClr val="C00000"/>
                </a:solidFill>
              </a:rPr>
              <a:t>какие данные карты можно сообщать сотруднику банка </a:t>
            </a:r>
            <a:r>
              <a:rPr lang="ru-RU" sz="1400" dirty="0"/>
              <a:t>(</a:t>
            </a:r>
            <a:r>
              <a:rPr lang="ru-RU" sz="1400" b="1" dirty="0">
                <a:solidFill>
                  <a:srgbClr val="C00000"/>
                </a:solidFill>
              </a:rPr>
              <a:t>номер карты, имя и </a:t>
            </a:r>
            <a:r>
              <a:rPr lang="ru-RU" sz="1400" b="1" dirty="0" smtClean="0">
                <a:solidFill>
                  <a:srgbClr val="C00000"/>
                </a:solidFill>
              </a:rPr>
              <a:t>фамилия </a:t>
            </a:r>
            <a:r>
              <a:rPr lang="ru-RU" sz="1400" b="1" dirty="0">
                <a:solidFill>
                  <a:srgbClr val="C00000"/>
                </a:solidFill>
              </a:rPr>
              <a:t>держателя</a:t>
            </a:r>
            <a:r>
              <a:rPr lang="ru-RU" sz="1400" dirty="0"/>
              <a:t>). Большинство россиян (63%) не готовы передавать  никакие </a:t>
            </a:r>
            <a:r>
              <a:rPr lang="ru-RU" sz="1400" dirty="0" smtClean="0"/>
              <a:t>данные </a:t>
            </a:r>
            <a:r>
              <a:rPr lang="ru-RU" sz="1400" dirty="0"/>
              <a:t>карт по телефону. Четверть россиян (27%) находятся в «группе риска»: они </a:t>
            </a:r>
            <a:r>
              <a:rPr lang="ru-RU" sz="1400" dirty="0" smtClean="0"/>
              <a:t>могут  </a:t>
            </a:r>
            <a:r>
              <a:rPr lang="ru-RU" sz="1400" dirty="0"/>
              <a:t>стать  жертвами  мошенников,  поскольку  готовы  сообщить  сотруднику </a:t>
            </a:r>
            <a:r>
              <a:rPr lang="ru-RU" sz="1400" dirty="0" smtClean="0"/>
              <a:t>банка  </a:t>
            </a:r>
            <a:r>
              <a:rPr lang="ru-RU" sz="1400" dirty="0"/>
              <a:t>по  телефону  данные  карт,  которые  сообщать  нельзя  (срок  действия, </a:t>
            </a:r>
            <a:r>
              <a:rPr lang="ru-RU" sz="1400" dirty="0" smtClean="0"/>
              <a:t>трехзначный </a:t>
            </a:r>
            <a:r>
              <a:rPr lang="ru-RU" sz="1400" dirty="0"/>
              <a:t>код безопасности с обратной стороны, код из смс-сообщения</a:t>
            </a:r>
            <a:r>
              <a:rPr lang="ru-RU" sz="1400" dirty="0" smtClean="0"/>
              <a:t>)</a:t>
            </a:r>
          </a:p>
        </p:txBody>
      </p:sp>
      <p:sp>
        <p:nvSpPr>
          <p:cNvPr id="13" name="Прямоугольник 12"/>
          <p:cNvSpPr/>
          <p:nvPr/>
        </p:nvSpPr>
        <p:spPr>
          <a:xfrm>
            <a:off x="611986" y="5100749"/>
            <a:ext cx="4872028" cy="95410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1400" b="1" dirty="0">
                <a:solidFill>
                  <a:srgbClr val="262626"/>
                </a:solidFill>
              </a:rPr>
              <a:t>Как покупать в </a:t>
            </a:r>
            <a:r>
              <a:rPr lang="ru-RU" sz="1400" b="1" dirty="0" smtClean="0">
                <a:solidFill>
                  <a:srgbClr val="262626"/>
                </a:solidFill>
              </a:rPr>
              <a:t>интернете и </a:t>
            </a:r>
            <a:r>
              <a:rPr lang="ru-RU" sz="1400" b="1" dirty="0">
                <a:solidFill>
                  <a:srgbClr val="262626"/>
                </a:solidFill>
              </a:rPr>
              <a:t>не потерять свои </a:t>
            </a:r>
            <a:r>
              <a:rPr lang="ru-RU" sz="1400" b="1" dirty="0" smtClean="0">
                <a:solidFill>
                  <a:srgbClr val="262626"/>
                </a:solidFill>
              </a:rPr>
              <a:t>деньги </a:t>
            </a:r>
          </a:p>
          <a:p>
            <a:pPr algn="ctr"/>
            <a:r>
              <a:rPr lang="ru-RU" sz="1400" b="1" dirty="0" smtClean="0">
                <a:solidFill>
                  <a:srgbClr val="262626"/>
                </a:solidFill>
              </a:rPr>
              <a:t>(</a:t>
            </a:r>
            <a:r>
              <a:rPr lang="ru-RU" sz="1400" b="1" dirty="0" smtClean="0">
                <a:solidFill>
                  <a:srgbClr val="C00000"/>
                </a:solidFill>
              </a:rPr>
              <a:t>в этой статье вы найдете какие данные карты можно использовать при покупке в Интернет</a:t>
            </a:r>
            <a:r>
              <a:rPr lang="ru-RU" sz="1400" b="1" dirty="0" smtClean="0">
                <a:solidFill>
                  <a:srgbClr val="262626"/>
                </a:solidFill>
              </a:rPr>
              <a:t>)</a:t>
            </a:r>
          </a:p>
          <a:p>
            <a:pPr algn="ctr"/>
            <a:r>
              <a:rPr lang="en-US" sz="1400" b="1" dirty="0">
                <a:solidFill>
                  <a:srgbClr val="262626"/>
                </a:solidFill>
                <a:hlinkClick r:id="rId3"/>
              </a:rPr>
              <a:t>https://</a:t>
            </a:r>
            <a:r>
              <a:rPr lang="en-US" sz="1400" b="1" dirty="0" smtClean="0">
                <a:solidFill>
                  <a:srgbClr val="262626"/>
                </a:solidFill>
                <a:hlinkClick r:id="rId3"/>
              </a:rPr>
              <a:t>www.sberbank.ru/ru/person/blog/buy_without_loss</a:t>
            </a:r>
            <a:endParaRPr lang="ru-RU" sz="1400" b="1" dirty="0" smtClean="0">
              <a:solidFill>
                <a:srgbClr val="262626"/>
              </a:solidFill>
            </a:endParaRPr>
          </a:p>
        </p:txBody>
      </p:sp>
      <p:sp>
        <p:nvSpPr>
          <p:cNvPr id="8" name="Прямоугольник 7"/>
          <p:cNvSpPr/>
          <p:nvPr/>
        </p:nvSpPr>
        <p:spPr>
          <a:xfrm>
            <a:off x="8081394" y="5162304"/>
            <a:ext cx="3336022" cy="89255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1400" b="1" dirty="0">
                <a:solidFill>
                  <a:srgbClr val="C00000"/>
                </a:solidFill>
              </a:rPr>
              <a:t>Число дел о мошенничестве рекордно выросло на фоне </a:t>
            </a:r>
            <a:r>
              <a:rPr lang="ru-RU" sz="1400" b="1" dirty="0" smtClean="0">
                <a:solidFill>
                  <a:srgbClr val="C00000"/>
                </a:solidFill>
              </a:rPr>
              <a:t>пандемии</a:t>
            </a:r>
          </a:p>
          <a:p>
            <a:pPr algn="ctr"/>
            <a:r>
              <a:rPr lang="ru-RU" sz="1200" dirty="0" smtClean="0">
                <a:solidFill>
                  <a:srgbClr val="222222"/>
                </a:solidFill>
                <a:hlinkClick r:id="rId4"/>
              </a:rPr>
              <a:t>https</a:t>
            </a:r>
            <a:r>
              <a:rPr lang="ru-RU" sz="1200" dirty="0">
                <a:solidFill>
                  <a:srgbClr val="222222"/>
                </a:solidFill>
                <a:hlinkClick r:id="rId4"/>
              </a:rPr>
              <a:t>://</a:t>
            </a:r>
            <a:r>
              <a:rPr lang="ru-RU" sz="1200" dirty="0" smtClean="0">
                <a:solidFill>
                  <a:srgbClr val="222222"/>
                </a:solidFill>
                <a:hlinkClick r:id="rId4"/>
              </a:rPr>
              <a:t>www.rbc.ru/society/31/08/2020/5f48ea169a79477e21e25d9d</a:t>
            </a:r>
            <a:endParaRPr lang="ru-RU" sz="1200" dirty="0" smtClean="0">
              <a:solidFill>
                <a:srgbClr val="222222"/>
              </a:solidFill>
            </a:endParaRPr>
          </a:p>
        </p:txBody>
      </p:sp>
    </p:spTree>
    <p:extLst>
      <p:ext uri="{BB962C8B-B14F-4D97-AF65-F5344CB8AC3E}">
        <p14:creationId xmlns:p14="http://schemas.microsoft.com/office/powerpoint/2010/main" val="2746497015"/>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3949" y="148966"/>
            <a:ext cx="11316748" cy="531142"/>
          </a:xfrm>
        </p:spPr>
        <p:txBody>
          <a:bodyPr>
            <a:normAutofit/>
          </a:bodyPr>
          <a:lstStyle/>
          <a:p>
            <a:pPr algn="l"/>
            <a:r>
              <a:rPr lang="ru-RU" sz="1400" b="1" dirty="0" smtClean="0">
                <a:solidFill>
                  <a:schemeClr val="accent5">
                    <a:lumMod val="75000"/>
                  </a:schemeClr>
                </a:solidFill>
              </a:rPr>
              <a:t>Социальная инженерия</a:t>
            </a:r>
            <a:r>
              <a:rPr lang="ru-RU" sz="1400" b="1" dirty="0">
                <a:solidFill>
                  <a:schemeClr val="accent5">
                    <a:lumMod val="75000"/>
                  </a:schemeClr>
                </a:solidFill>
              </a:rPr>
              <a:t>, как способ </a:t>
            </a:r>
            <a:r>
              <a:rPr lang="ru-RU" sz="1400" b="1" dirty="0" smtClean="0">
                <a:solidFill>
                  <a:schemeClr val="accent5">
                    <a:lumMod val="75000"/>
                  </a:schemeClr>
                </a:solidFill>
              </a:rPr>
              <a:t>мошенничества</a:t>
            </a:r>
            <a:r>
              <a:rPr lang="ru-RU" sz="1400" b="1" dirty="0" smtClean="0">
                <a:solidFill>
                  <a:schemeClr val="accent3">
                    <a:lumMod val="75000"/>
                  </a:schemeClr>
                </a:solidFill>
              </a:rPr>
              <a:t/>
            </a:r>
            <a:br>
              <a:rPr lang="ru-RU" sz="1400" b="1" dirty="0" smtClean="0">
                <a:solidFill>
                  <a:schemeClr val="accent3">
                    <a:lumMod val="75000"/>
                  </a:schemeClr>
                </a:solidFill>
              </a:rPr>
            </a:br>
            <a:endParaRPr lang="ru-RU" sz="1400" dirty="0"/>
          </a:p>
        </p:txBody>
      </p:sp>
      <p:sp>
        <p:nvSpPr>
          <p:cNvPr id="3" name="Номер слайда 2"/>
          <p:cNvSpPr>
            <a:spLocks noGrp="1"/>
          </p:cNvSpPr>
          <p:nvPr>
            <p:ph type="sldNum" sz="quarter" idx="12"/>
          </p:nvPr>
        </p:nvSpPr>
        <p:spPr>
          <a:xfrm>
            <a:off x="655078" y="6465295"/>
            <a:ext cx="2133600" cy="236685"/>
          </a:xfrm>
        </p:spPr>
        <p:txBody>
          <a:bodyPr/>
          <a:lstStyle/>
          <a:p>
            <a:fld id="{D2262854-76B3-4C12-B0EA-DC0BF3BEA880}" type="slidenum">
              <a:rPr lang="ru-RU" smtClean="0">
                <a:solidFill>
                  <a:schemeClr val="tx1"/>
                </a:solidFill>
              </a:rPr>
              <a:pPr/>
              <a:t>40</a:t>
            </a:fld>
            <a:endParaRPr lang="ru-RU" dirty="0">
              <a:solidFill>
                <a:schemeClr val="tx1"/>
              </a:solidFill>
            </a:endParaRPr>
          </a:p>
        </p:txBody>
      </p:sp>
      <p:sp>
        <p:nvSpPr>
          <p:cNvPr id="9" name="TextBox 8"/>
          <p:cNvSpPr txBox="1"/>
          <p:nvPr/>
        </p:nvSpPr>
        <p:spPr>
          <a:xfrm>
            <a:off x="1983322" y="1143000"/>
            <a:ext cx="7987553" cy="1092607"/>
          </a:xfrm>
          <a:prstGeom prst="rect">
            <a:avLst/>
          </a:prstGeom>
          <a:noFill/>
        </p:spPr>
        <p:txBody>
          <a:bodyPr wrap="square" rtlCol="0">
            <a:spAutoFit/>
          </a:bodyPr>
          <a:lstStyle/>
          <a:p>
            <a:endParaRPr lang="ru-RU" sz="1500" dirty="0" smtClean="0"/>
          </a:p>
          <a:p>
            <a:pPr algn="l"/>
            <a:endParaRPr lang="ru-RU" sz="1500" b="1" dirty="0">
              <a:solidFill>
                <a:srgbClr val="0070C0"/>
              </a:solidFill>
            </a:endParaRPr>
          </a:p>
          <a:p>
            <a:pPr algn="l"/>
            <a:endParaRPr lang="ru-RU" sz="1200" dirty="0" smtClean="0"/>
          </a:p>
          <a:p>
            <a:endParaRPr lang="ru-RU" dirty="0"/>
          </a:p>
        </p:txBody>
      </p:sp>
      <p:pic>
        <p:nvPicPr>
          <p:cNvPr id="4" name="Рисунок 3"/>
          <p:cNvPicPr>
            <a:picLocks noChangeAspect="1"/>
          </p:cNvPicPr>
          <p:nvPr/>
        </p:nvPicPr>
        <p:blipFill>
          <a:blip r:embed="rId2"/>
          <a:stretch>
            <a:fillRect/>
          </a:stretch>
        </p:blipFill>
        <p:spPr>
          <a:xfrm>
            <a:off x="528506" y="1037582"/>
            <a:ext cx="4118994" cy="855269"/>
          </a:xfrm>
          <a:prstGeom prst="rect">
            <a:avLst/>
          </a:prstGeom>
        </p:spPr>
        <p:style>
          <a:lnRef idx="1">
            <a:schemeClr val="accent6"/>
          </a:lnRef>
          <a:fillRef idx="2">
            <a:schemeClr val="accent6"/>
          </a:fillRef>
          <a:effectRef idx="1">
            <a:schemeClr val="accent6"/>
          </a:effectRef>
          <a:fontRef idx="minor">
            <a:schemeClr val="dk1"/>
          </a:fontRef>
        </p:style>
      </p:pic>
      <p:sp>
        <p:nvSpPr>
          <p:cNvPr id="5" name="Прямоугольник 4"/>
          <p:cNvSpPr/>
          <p:nvPr/>
        </p:nvSpPr>
        <p:spPr>
          <a:xfrm>
            <a:off x="1229361" y="1892851"/>
            <a:ext cx="2552302" cy="276999"/>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US" sz="1200" b="1" dirty="0">
                <a:hlinkClick r:id="rId3"/>
              </a:rPr>
              <a:t>https://cbr.ru/press/event/?</a:t>
            </a:r>
            <a:r>
              <a:rPr lang="en-US" sz="1200" b="1" dirty="0" smtClean="0">
                <a:hlinkClick r:id="rId3"/>
              </a:rPr>
              <a:t>id=9746</a:t>
            </a:r>
            <a:endParaRPr lang="ru-RU" sz="1200" b="1" dirty="0" smtClean="0"/>
          </a:p>
        </p:txBody>
      </p:sp>
      <p:sp>
        <p:nvSpPr>
          <p:cNvPr id="6" name="Прямоугольник 5"/>
          <p:cNvSpPr/>
          <p:nvPr/>
        </p:nvSpPr>
        <p:spPr>
          <a:xfrm>
            <a:off x="5069746" y="877188"/>
            <a:ext cx="6767120" cy="129266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1300" b="1" dirty="0"/>
              <a:t>Социальные сети захлестнула новая волна интернет-мошенничества. </a:t>
            </a:r>
            <a:r>
              <a:rPr lang="ru-RU" sz="1300" dirty="0"/>
              <a:t>Злоумышленники действуют, казалось бы, по заезженной схеме: взламывают аккаунт и рассылают сообщения с просьбой о помощи якобы от имени его владельца. В принципе, ничего нового, но удивительно другое </a:t>
            </a:r>
            <a:r>
              <a:rPr lang="ru-RU" sz="1200" dirty="0"/>
              <a:t>—</a:t>
            </a:r>
            <a:r>
              <a:rPr lang="ru-RU" sz="1300" dirty="0" smtClean="0"/>
              <a:t> </a:t>
            </a:r>
            <a:r>
              <a:rPr lang="ru-RU" sz="1300" dirty="0"/>
              <a:t>многие по-прежнему ведутся на эти уловки. "РГ </a:t>
            </a:r>
            <a:r>
              <a:rPr lang="ru-RU" sz="1200" dirty="0"/>
              <a:t>—</a:t>
            </a:r>
            <a:r>
              <a:rPr lang="ru-RU" sz="1300" dirty="0" smtClean="0"/>
              <a:t> </a:t>
            </a:r>
            <a:r>
              <a:rPr lang="ru-RU" sz="1300" dirty="0"/>
              <a:t>Неделя" рассказывает, как сохранить свою страницу в Сети и не потерять </a:t>
            </a:r>
            <a:r>
              <a:rPr lang="ru-RU" sz="1300" dirty="0" smtClean="0"/>
              <a:t>деньги </a:t>
            </a:r>
            <a:r>
              <a:rPr lang="en-US" sz="1200" dirty="0">
                <a:hlinkClick r:id="rId4"/>
              </a:rPr>
              <a:t>https://</a:t>
            </a:r>
            <a:r>
              <a:rPr lang="en-US" sz="1200" dirty="0" smtClean="0">
                <a:hlinkClick r:id="rId4"/>
              </a:rPr>
              <a:t>rg.ru/2020/02/05/internet-moshenniki-pridumali-novye-sposoby-obmana.html</a:t>
            </a:r>
            <a:endParaRPr lang="ru-RU" sz="1200" dirty="0" smtClean="0"/>
          </a:p>
        </p:txBody>
      </p:sp>
      <p:sp>
        <p:nvSpPr>
          <p:cNvPr id="8" name="Прямоугольник 7"/>
          <p:cNvSpPr/>
          <p:nvPr/>
        </p:nvSpPr>
        <p:spPr>
          <a:xfrm>
            <a:off x="192947" y="2515896"/>
            <a:ext cx="11845255" cy="230832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ru-RU" sz="1200" b="1" dirty="0"/>
              <a:t>Мошеннические операции с использованием методов </a:t>
            </a:r>
            <a:r>
              <a:rPr lang="ru-RU" sz="1200" b="1" i="1" dirty="0">
                <a:solidFill>
                  <a:srgbClr val="C00000"/>
                </a:solidFill>
              </a:rPr>
              <a:t>социальной</a:t>
            </a:r>
            <a:r>
              <a:rPr lang="ru-RU" sz="1200" b="1" dirty="0">
                <a:solidFill>
                  <a:srgbClr val="C00000"/>
                </a:solidFill>
              </a:rPr>
              <a:t> </a:t>
            </a:r>
            <a:r>
              <a:rPr lang="ru-RU" sz="1200" b="1" dirty="0" smtClean="0">
                <a:solidFill>
                  <a:srgbClr val="C00000"/>
                </a:solidFill>
              </a:rPr>
              <a:t>инженерии </a:t>
            </a:r>
            <a:r>
              <a:rPr lang="en-US" sz="1200" dirty="0" smtClean="0">
                <a:hlinkClick r:id="rId5"/>
              </a:rPr>
              <a:t>https</a:t>
            </a:r>
            <a:r>
              <a:rPr lang="en-US" sz="1200" dirty="0">
                <a:hlinkClick r:id="rId5"/>
              </a:rPr>
              <a:t>://59.xn--b1aew.xn--</a:t>
            </a:r>
            <a:r>
              <a:rPr lang="en-US" sz="1200" dirty="0" smtClean="0">
                <a:hlinkClick r:id="rId5"/>
              </a:rPr>
              <a:t>p1ai/press/Press_relises/item/19635127</a:t>
            </a:r>
            <a:endParaRPr lang="ru-RU" sz="1200" dirty="0" smtClean="0"/>
          </a:p>
          <a:p>
            <a:pPr algn="just"/>
            <a:r>
              <a:rPr lang="ru-RU" sz="1200" dirty="0"/>
              <a:t>и</a:t>
            </a:r>
            <a:r>
              <a:rPr lang="ru-RU" sz="1200" dirty="0" smtClean="0"/>
              <a:t>ли </a:t>
            </a:r>
            <a:r>
              <a:rPr lang="en-US" sz="1200" dirty="0" smtClean="0">
                <a:hlinkClick r:id="rId6"/>
              </a:rPr>
              <a:t>https</a:t>
            </a:r>
            <a:r>
              <a:rPr lang="en-US" sz="1200" dirty="0">
                <a:hlinkClick r:id="rId6"/>
              </a:rPr>
              <a:t>://fedfond.ru/news/2020/ostorozhno-inzhenery</a:t>
            </a:r>
            <a:r>
              <a:rPr lang="en-US" sz="1200" dirty="0" smtClean="0">
                <a:hlinkClick r:id="rId6"/>
              </a:rPr>
              <a:t>/</a:t>
            </a:r>
            <a:endParaRPr lang="ru-RU" sz="1200" dirty="0" smtClean="0"/>
          </a:p>
          <a:p>
            <a:pPr algn="just"/>
            <a:r>
              <a:rPr lang="ru-RU" sz="1200" b="1" dirty="0"/>
              <a:t>Мошенники нашли способ воровать деньги со счетов через фальшивые аккаунты </a:t>
            </a:r>
            <a:r>
              <a:rPr lang="ru-RU" sz="1200" b="1" dirty="0" smtClean="0"/>
              <a:t>скайп </a:t>
            </a:r>
            <a:r>
              <a:rPr lang="en-US" sz="1200" dirty="0" smtClean="0">
                <a:hlinkClick r:id="rId7"/>
              </a:rPr>
              <a:t>https</a:t>
            </a:r>
            <a:r>
              <a:rPr lang="en-US" sz="1200" dirty="0">
                <a:hlinkClick r:id="rId7"/>
              </a:rPr>
              <a:t>://</a:t>
            </a:r>
            <a:r>
              <a:rPr lang="en-US" sz="1200" dirty="0" smtClean="0">
                <a:hlinkClick r:id="rId7"/>
              </a:rPr>
              <a:t>www.banki.ru/blog/Struzhkin/10554.php</a:t>
            </a:r>
            <a:r>
              <a:rPr lang="ru-RU" sz="1200" dirty="0" smtClean="0"/>
              <a:t> или </a:t>
            </a:r>
            <a:r>
              <a:rPr lang="ru-RU" sz="1200" dirty="0"/>
              <a:t> </a:t>
            </a:r>
            <a:r>
              <a:rPr lang="en-US" sz="1200" dirty="0" smtClean="0">
                <a:hlinkClick r:id="rId8"/>
              </a:rPr>
              <a:t>https</a:t>
            </a:r>
            <a:r>
              <a:rPr lang="en-US" sz="1200" dirty="0">
                <a:hlinkClick r:id="rId8"/>
              </a:rPr>
              <a:t>://</a:t>
            </a:r>
            <a:r>
              <a:rPr lang="en-US" sz="1200" dirty="0" smtClean="0">
                <a:hlinkClick r:id="rId8"/>
              </a:rPr>
              <a:t>ria.ru/20200603/1572378697.html</a:t>
            </a:r>
            <a:endParaRPr lang="ru-RU" sz="1200" dirty="0" smtClean="0"/>
          </a:p>
          <a:p>
            <a:pPr algn="just"/>
            <a:r>
              <a:rPr lang="ru-RU" sz="1200" b="1" dirty="0"/>
              <a:t>Охота за деньгами —</a:t>
            </a:r>
            <a:r>
              <a:rPr lang="ru-RU" sz="1200" b="1" dirty="0" smtClean="0"/>
              <a:t> </a:t>
            </a:r>
            <a:r>
              <a:rPr lang="ru-RU" sz="1200" b="1" dirty="0"/>
              <a:t>как не попасть в сети «социальных инженеров»</a:t>
            </a:r>
            <a:r>
              <a:rPr lang="ru-RU" sz="1200" dirty="0"/>
              <a:t> </a:t>
            </a:r>
            <a:r>
              <a:rPr lang="ru-RU" sz="1200" u="sng" dirty="0">
                <a:hlinkClick r:id="rId9"/>
              </a:rPr>
              <a:t>http://nbj.ru/mob/others/fin-gramotnost/2020/02/18/pavel-samiev-evgenija-lazareva-oxota-za-den-gami-kak-ne-popast-v-seti-sotsial-nyx-inzhenerov</a:t>
            </a:r>
            <a:r>
              <a:rPr lang="ru-RU" sz="1200" u="sng" dirty="0" smtClean="0">
                <a:hlinkClick r:id="rId9"/>
              </a:rPr>
              <a:t>/</a:t>
            </a:r>
            <a:endParaRPr lang="ru-RU" sz="1200" u="sng" dirty="0" smtClean="0"/>
          </a:p>
          <a:p>
            <a:pPr algn="just"/>
            <a:r>
              <a:rPr lang="ru-RU" sz="1200" b="1" dirty="0"/>
              <a:t>Как не дать деньгам «утечь» к интернет-мошенникам.</a:t>
            </a:r>
            <a:r>
              <a:rPr lang="ru-RU" sz="1200" i="1" dirty="0"/>
              <a:t> </a:t>
            </a:r>
            <a:r>
              <a:rPr lang="ru-RU" sz="1200" dirty="0"/>
              <a:t>Признаки онлайн-злоумышленников и способы их распознать. Концерт популярной группы всегда вызывает всплеск мошеннических действий в Сети. Рассказываем, как «вычислить» легальный интернет-магазин и не завести данные своей карты в </a:t>
            </a:r>
            <a:r>
              <a:rPr lang="ru-RU" sz="1200" dirty="0" err="1"/>
              <a:t>фейковый</a:t>
            </a:r>
            <a:r>
              <a:rPr lang="ru-RU" sz="1200" dirty="0"/>
              <a:t> платежный шлюз </a:t>
            </a:r>
            <a:r>
              <a:rPr lang="en-US" sz="1200" dirty="0">
                <a:hlinkClick r:id="rId10"/>
              </a:rPr>
              <a:t>https://www.banki.ru/news/daytheme/?</a:t>
            </a:r>
            <a:r>
              <a:rPr lang="en-US" sz="1200" dirty="0" smtClean="0">
                <a:hlinkClick r:id="rId10"/>
              </a:rPr>
              <a:t>id=10873924</a:t>
            </a:r>
            <a:endParaRPr lang="ru-RU" sz="1200" dirty="0" smtClean="0"/>
          </a:p>
          <a:p>
            <a:pPr algn="just"/>
            <a:r>
              <a:rPr lang="ru-RU" sz="1200" b="1" dirty="0"/>
              <a:t>В Банке России зафиксировали новый способ хищения денег с помощью </a:t>
            </a:r>
            <a:r>
              <a:rPr lang="ru-RU" sz="1200" b="1" dirty="0" err="1"/>
              <a:t>соцсетей</a:t>
            </a:r>
            <a:r>
              <a:rPr lang="ru-RU" sz="1200" b="1" dirty="0"/>
              <a:t> </a:t>
            </a:r>
            <a:r>
              <a:rPr lang="ru-RU" sz="1200" dirty="0"/>
              <a:t> </a:t>
            </a:r>
            <a:r>
              <a:rPr lang="ru-RU" sz="1200" dirty="0">
                <a:hlinkClick r:id="rId11"/>
              </a:rPr>
              <a:t>http://fedpress.ru/news/77/society/2305946</a:t>
            </a:r>
            <a:endParaRPr lang="ru-RU" sz="1200" dirty="0"/>
          </a:p>
          <a:p>
            <a:pPr algn="l"/>
            <a:r>
              <a:rPr lang="ru-RU" sz="1200" b="1" dirty="0" smtClean="0"/>
              <a:t>«</a:t>
            </a:r>
            <a:r>
              <a:rPr lang="ru-RU" sz="1200" b="1" dirty="0"/>
              <a:t>Лаборатория Касперского» предупредила о всплеске интернет-мошенничества.</a:t>
            </a:r>
            <a:r>
              <a:rPr lang="ru-RU" sz="1200" b="1" i="1" dirty="0"/>
              <a:t> </a:t>
            </a:r>
            <a:r>
              <a:rPr lang="ru-RU" sz="1200" dirty="0"/>
              <a:t>В 2019 году выросло число мошеннических интернет-рассылок, в которых пользователям обещают крупное денежное </a:t>
            </a:r>
            <a:r>
              <a:rPr lang="ru-RU" sz="1200" dirty="0" smtClean="0"/>
              <a:t>вознаграждение </a:t>
            </a:r>
            <a:r>
              <a:rPr lang="ru-RU" sz="1200" u="sng" dirty="0" smtClean="0">
                <a:hlinkClick r:id="rId12"/>
              </a:rPr>
              <a:t>https</a:t>
            </a:r>
            <a:r>
              <a:rPr lang="ru-RU" sz="1200" u="sng" dirty="0">
                <a:hlinkClick r:id="rId12"/>
              </a:rPr>
              <a:t>://</a:t>
            </a:r>
            <a:r>
              <a:rPr lang="ru-RU" sz="1200" u="sng" dirty="0" smtClean="0">
                <a:hlinkClick r:id="rId12"/>
              </a:rPr>
              <a:t>www.kommersant.ru/doc/4187926?utm_source=hot&amp;utm_medium=email&amp;utm_campaign=newsletter</a:t>
            </a:r>
            <a:endParaRPr lang="ru-RU" sz="1200" dirty="0"/>
          </a:p>
        </p:txBody>
      </p:sp>
      <p:sp>
        <p:nvSpPr>
          <p:cNvPr id="13" name="Прямоугольник 12"/>
          <p:cNvSpPr/>
          <p:nvPr/>
        </p:nvSpPr>
        <p:spPr>
          <a:xfrm>
            <a:off x="3203195" y="4902986"/>
            <a:ext cx="3598877" cy="67710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300" b="1" dirty="0" smtClean="0"/>
              <a:t>Что </a:t>
            </a:r>
            <a:r>
              <a:rPr lang="ru-RU" sz="1300" b="1" dirty="0"/>
              <a:t>мошенники узнают о покупателе </a:t>
            </a:r>
            <a:endParaRPr lang="ru-RU" sz="1300" b="1" dirty="0" smtClean="0"/>
          </a:p>
          <a:p>
            <a:r>
              <a:rPr lang="ru-RU" sz="1300" b="1" dirty="0" smtClean="0"/>
              <a:t>из </a:t>
            </a:r>
            <a:r>
              <a:rPr lang="ru-RU" sz="1300" b="1" dirty="0"/>
              <a:t>магазинного </a:t>
            </a:r>
            <a:r>
              <a:rPr lang="ru-RU" sz="1300" b="1" dirty="0" smtClean="0"/>
              <a:t>чека</a:t>
            </a:r>
          </a:p>
          <a:p>
            <a:r>
              <a:rPr lang="en-US" sz="1200" dirty="0">
                <a:hlinkClick r:id="rId13"/>
              </a:rPr>
              <a:t>https://news.mail.ru/incident/40461013/?frommail=1</a:t>
            </a:r>
            <a:endParaRPr lang="ru-RU" sz="1200" dirty="0"/>
          </a:p>
        </p:txBody>
      </p:sp>
      <p:sp>
        <p:nvSpPr>
          <p:cNvPr id="14" name="Прямоугольник 13"/>
          <p:cNvSpPr/>
          <p:nvPr/>
        </p:nvSpPr>
        <p:spPr>
          <a:xfrm>
            <a:off x="254467" y="4983038"/>
            <a:ext cx="2648124"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sz="1400" b="1" dirty="0"/>
              <a:t>«РИЛТОК» О ПРИВАТНОСТИ: ПОДСЛУШИВАЮТ ЛИ БРЕНДЫ И ГДЕ ГРАНИЦЫ ДОЗВОЛЕННОГО </a:t>
            </a:r>
            <a:endParaRPr lang="ru-RU" sz="1400" b="1" dirty="0" smtClean="0"/>
          </a:p>
          <a:p>
            <a:r>
              <a:rPr lang="ru-RU" sz="1200" b="1" u="sng" dirty="0" smtClean="0">
                <a:hlinkClick r:id="rId14"/>
              </a:rPr>
              <a:t>https</a:t>
            </a:r>
            <a:r>
              <a:rPr lang="ru-RU" sz="1200" b="1" u="sng" dirty="0">
                <a:hlinkClick r:id="rId14"/>
              </a:rPr>
              <a:t>://adindex.ru/podcast/digital-boom/279343.phtml</a:t>
            </a:r>
            <a:endParaRPr lang="ru-RU" sz="1200" dirty="0"/>
          </a:p>
        </p:txBody>
      </p:sp>
      <p:sp>
        <p:nvSpPr>
          <p:cNvPr id="15" name="Прямоугольник 14"/>
          <p:cNvSpPr/>
          <p:nvPr/>
        </p:nvSpPr>
        <p:spPr>
          <a:xfrm>
            <a:off x="3085585" y="5658861"/>
            <a:ext cx="3834098" cy="89255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300" b="1" dirty="0" smtClean="0">
                <a:solidFill>
                  <a:srgbClr val="C00000"/>
                </a:solidFill>
              </a:rPr>
              <a:t>С </a:t>
            </a:r>
            <a:r>
              <a:rPr lang="ru-RU" sz="1300" b="1" dirty="0">
                <a:solidFill>
                  <a:srgbClr val="C00000"/>
                </a:solidFill>
              </a:rPr>
              <a:t>вас снимают: мошенники начали использовать «</a:t>
            </a:r>
            <a:r>
              <a:rPr lang="ru-RU" sz="1300" b="1" dirty="0" err="1">
                <a:solidFill>
                  <a:srgbClr val="C00000"/>
                </a:solidFill>
              </a:rPr>
              <a:t>Google</a:t>
            </a:r>
            <a:r>
              <a:rPr lang="ru-RU" sz="1300" b="1" dirty="0">
                <a:solidFill>
                  <a:srgbClr val="C00000"/>
                </a:solidFill>
              </a:rPr>
              <a:t> Фото»</a:t>
            </a:r>
          </a:p>
          <a:p>
            <a:r>
              <a:rPr lang="en-US" sz="1300" b="1" dirty="0" smtClean="0">
                <a:solidFill>
                  <a:srgbClr val="C00000"/>
                </a:solidFill>
                <a:hlinkClick r:id="rId15"/>
              </a:rPr>
              <a:t>https</a:t>
            </a:r>
            <a:r>
              <a:rPr lang="en-US" sz="1300" b="1" dirty="0">
                <a:solidFill>
                  <a:srgbClr val="C00000"/>
                </a:solidFill>
                <a:hlinkClick r:id="rId15"/>
              </a:rPr>
              <a:t>://</a:t>
            </a:r>
            <a:r>
              <a:rPr lang="en-US" sz="1300" b="1" dirty="0" smtClean="0">
                <a:solidFill>
                  <a:srgbClr val="C00000"/>
                </a:solidFill>
                <a:hlinkClick r:id="rId15"/>
              </a:rPr>
              <a:t>iz.ru/1119773/anna-kaledina/s-vas-snimaiut-moshenniki-nachali-ispolzovat-google-foto</a:t>
            </a:r>
            <a:endParaRPr lang="ru-RU" sz="1300" b="1" dirty="0" smtClean="0">
              <a:solidFill>
                <a:srgbClr val="C00000"/>
              </a:solidFill>
            </a:endParaRPr>
          </a:p>
        </p:txBody>
      </p:sp>
      <p:sp>
        <p:nvSpPr>
          <p:cNvPr id="7" name="Прямоугольник 6"/>
          <p:cNvSpPr/>
          <p:nvPr/>
        </p:nvSpPr>
        <p:spPr>
          <a:xfrm>
            <a:off x="7102676" y="4943281"/>
            <a:ext cx="4905503" cy="50398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07000"/>
              </a:lnSpc>
            </a:pPr>
            <a:r>
              <a:rPr lang="ru-RU" sz="1300" b="1" spc="15" dirty="0" smtClean="0">
                <a:ea typeface="Calibri" panose="020F0502020204030204" pitchFamily="34" charset="0"/>
                <a:cs typeface="Times New Roman" panose="02020603050405020304" pitchFamily="18" charset="0"/>
              </a:rPr>
              <a:t>Россиян </a:t>
            </a:r>
            <a:r>
              <a:rPr lang="ru-RU" sz="1300" b="1" spc="15" dirty="0">
                <a:ea typeface="Calibri" panose="020F0502020204030204" pitchFamily="34" charset="0"/>
                <a:cs typeface="Times New Roman" panose="02020603050405020304" pitchFamily="18" charset="0"/>
              </a:rPr>
              <a:t>предупредили о новом виде </a:t>
            </a:r>
            <a:r>
              <a:rPr lang="ru-RU" sz="1300" b="1" spc="15" dirty="0" smtClean="0">
                <a:ea typeface="Calibri" panose="020F0502020204030204" pitchFamily="34" charset="0"/>
                <a:cs typeface="Times New Roman" panose="02020603050405020304" pitchFamily="18" charset="0"/>
              </a:rPr>
              <a:t>интернет-мошенничества</a:t>
            </a:r>
            <a:endParaRPr lang="ru-RU" sz="1300" dirty="0">
              <a:ea typeface="Calibri" panose="020F0502020204030204" pitchFamily="34" charset="0"/>
              <a:cs typeface="Times New Roman" panose="02020603050405020304" pitchFamily="18" charset="0"/>
            </a:endParaRPr>
          </a:p>
          <a:p>
            <a:pPr>
              <a:lnSpc>
                <a:spcPct val="107000"/>
              </a:lnSpc>
            </a:pPr>
            <a:r>
              <a:rPr lang="ru-RU" sz="1200" u="sng" dirty="0">
                <a:solidFill>
                  <a:srgbClr val="0563C1"/>
                </a:solidFill>
                <a:ea typeface="Calibri" panose="020F0502020204030204" pitchFamily="34" charset="0"/>
                <a:cs typeface="Times New Roman" panose="02020603050405020304" pitchFamily="18" charset="0"/>
                <a:hlinkClick r:id="rId16"/>
              </a:rPr>
              <a:t>https://news.mail.ru/society/47018645/?frommail=1</a:t>
            </a:r>
            <a:endParaRPr lang="ru-RU"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3247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7506" y="44186"/>
            <a:ext cx="4488109" cy="534654"/>
          </a:xfrm>
        </p:spPr>
        <p:txBody>
          <a:bodyPr>
            <a:noAutofit/>
          </a:bodyPr>
          <a:lstStyle/>
          <a:p>
            <a:pPr algn="l"/>
            <a:r>
              <a:rPr lang="ru-RU" sz="1600" b="1" dirty="0">
                <a:solidFill>
                  <a:schemeClr val="accent3">
                    <a:lumMod val="75000"/>
                  </a:schemeClr>
                </a:solidFill>
              </a:rPr>
              <a:t/>
            </a:r>
            <a:br>
              <a:rPr lang="ru-RU" sz="1600" b="1" dirty="0">
                <a:solidFill>
                  <a:schemeClr val="accent3">
                    <a:lumMod val="75000"/>
                  </a:schemeClr>
                </a:solidFill>
              </a:rPr>
            </a:br>
            <a:r>
              <a:rPr lang="ru-RU" sz="1400" b="1" dirty="0" smtClean="0">
                <a:solidFill>
                  <a:schemeClr val="accent5">
                    <a:lumMod val="75000"/>
                  </a:schemeClr>
                </a:solidFill>
              </a:rPr>
              <a:t>Основные </a:t>
            </a:r>
            <a:r>
              <a:rPr lang="ru-RU" sz="1400" b="1" dirty="0">
                <a:solidFill>
                  <a:schemeClr val="accent5">
                    <a:lumMod val="75000"/>
                  </a:schemeClr>
                </a:solidFill>
              </a:rPr>
              <a:t>принципы работы на финансовом рынке, </a:t>
            </a:r>
            <a:r>
              <a:rPr lang="ru-RU" sz="1400" b="1" dirty="0" smtClean="0">
                <a:solidFill>
                  <a:schemeClr val="accent5">
                    <a:lumMod val="75000"/>
                  </a:schemeClr>
                </a:solidFill>
              </a:rPr>
              <a:t/>
            </a:r>
            <a:br>
              <a:rPr lang="ru-RU" sz="1400" b="1" dirty="0" smtClean="0">
                <a:solidFill>
                  <a:schemeClr val="accent5">
                    <a:lumMod val="75000"/>
                  </a:schemeClr>
                </a:solidFill>
              </a:rPr>
            </a:br>
            <a:r>
              <a:rPr lang="ru-RU" sz="1400" b="1" dirty="0" smtClean="0">
                <a:solidFill>
                  <a:schemeClr val="accent5">
                    <a:lumMod val="75000"/>
                  </a:schemeClr>
                </a:solidFill>
              </a:rPr>
              <a:t>конфиденциальность</a:t>
            </a:r>
            <a:r>
              <a:rPr lang="ru-RU" sz="1400" b="1" dirty="0">
                <a:solidFill>
                  <a:schemeClr val="accent5">
                    <a:lumMod val="75000"/>
                  </a:schemeClr>
                </a:solidFill>
              </a:rPr>
              <a:t/>
            </a:r>
            <a:br>
              <a:rPr lang="ru-RU" sz="1400" b="1" dirty="0">
                <a:solidFill>
                  <a:schemeClr val="accent5">
                    <a:lumMod val="75000"/>
                  </a:schemeClr>
                </a:solidFill>
              </a:rPr>
            </a:br>
            <a:endParaRPr lang="ru-RU" sz="1400" b="1" dirty="0">
              <a:solidFill>
                <a:schemeClr val="accent3">
                  <a:lumMod val="75000"/>
                </a:schemeClr>
              </a:solidFill>
              <a:latin typeface="Arial" panose="020B0604020202020204" pitchFamily="34" charset="0"/>
              <a:cs typeface="Arial" panose="020B0604020202020204" pitchFamily="34" charset="0"/>
            </a:endParaRPr>
          </a:p>
        </p:txBody>
      </p:sp>
      <p:sp>
        <p:nvSpPr>
          <p:cNvPr id="7" name="TextBox 6"/>
          <p:cNvSpPr txBox="1"/>
          <p:nvPr/>
        </p:nvSpPr>
        <p:spPr>
          <a:xfrm>
            <a:off x="377506" y="676783"/>
            <a:ext cx="4716311" cy="489364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ru-RU" sz="1300" b="1" dirty="0">
                <a:solidFill>
                  <a:schemeClr val="accent2">
                    <a:lumMod val="75000"/>
                  </a:schemeClr>
                </a:solidFill>
              </a:rPr>
              <a:t>	</a:t>
            </a:r>
            <a:r>
              <a:rPr lang="ru-RU" sz="1300" b="1" dirty="0">
                <a:solidFill>
                  <a:srgbClr val="C00000"/>
                </a:solidFill>
              </a:rPr>
              <a:t>Принцип </a:t>
            </a:r>
            <a:r>
              <a:rPr lang="ru-RU" sz="1300" b="1" dirty="0" smtClean="0">
                <a:solidFill>
                  <a:srgbClr val="C00000"/>
                </a:solidFill>
              </a:rPr>
              <a:t>конфиденциальности</a:t>
            </a:r>
            <a:endParaRPr lang="ru-RU" sz="1300" b="1" dirty="0">
              <a:solidFill>
                <a:srgbClr val="C00000"/>
              </a:solidFill>
            </a:endParaRPr>
          </a:p>
          <a:p>
            <a:pPr algn="ctr"/>
            <a:r>
              <a:rPr lang="ru-RU" sz="1300" b="1" dirty="0"/>
              <a:t>Рекомендации при работе через удаленный доступ </a:t>
            </a:r>
          </a:p>
          <a:p>
            <a:pPr algn="just"/>
            <a:r>
              <a:rPr lang="ru-RU" sz="1300" dirty="0"/>
              <a:t>Сложный логин и пароль (дублированное хранение) удаленного доступа (8-16 символов, большие-маленькие буквы, символы и спецсимволы</a:t>
            </a:r>
            <a:r>
              <a:rPr lang="ru-RU" sz="1300" dirty="0" smtClean="0"/>
              <a:t>)</a:t>
            </a:r>
            <a:endParaRPr lang="ru-RU" sz="1300" dirty="0"/>
          </a:p>
          <a:p>
            <a:pPr algn="just"/>
            <a:r>
              <a:rPr lang="ru-RU" sz="1300" dirty="0"/>
              <a:t>Смена раз в квартал логина и пароля, смена если есть подозрения, что третье лицо получило </a:t>
            </a:r>
            <a:r>
              <a:rPr lang="ru-RU" sz="1300" dirty="0" smtClean="0"/>
              <a:t>доступ</a:t>
            </a:r>
            <a:endParaRPr lang="ru-RU" sz="1300" dirty="0"/>
          </a:p>
          <a:p>
            <a:pPr algn="just"/>
            <a:r>
              <a:rPr lang="ru-RU" sz="1300" dirty="0"/>
              <a:t>Использование только </a:t>
            </a:r>
            <a:r>
              <a:rPr lang="en-US" sz="1300" dirty="0"/>
              <a:t>Wi-Fi</a:t>
            </a:r>
            <a:r>
              <a:rPr lang="ru-RU" sz="1300" dirty="0"/>
              <a:t>, которому есть доверие, никаких публичных сеток </a:t>
            </a:r>
            <a:r>
              <a:rPr lang="en-US" sz="1300" dirty="0" smtClean="0"/>
              <a:t>Wi-Fi</a:t>
            </a:r>
            <a:endParaRPr lang="en-US" sz="1300" dirty="0"/>
          </a:p>
          <a:p>
            <a:pPr algn="just"/>
            <a:r>
              <a:rPr lang="ru-RU" sz="1300" dirty="0"/>
              <a:t>Обязательное использование </a:t>
            </a:r>
            <a:r>
              <a:rPr lang="ru-RU" sz="1300" dirty="0" smtClean="0"/>
              <a:t>антивируса </a:t>
            </a:r>
            <a:r>
              <a:rPr lang="ru-RU" sz="1300" dirty="0"/>
              <a:t>для </a:t>
            </a:r>
            <a:r>
              <a:rPr lang="ru-RU" sz="1300" dirty="0" smtClean="0"/>
              <a:t>компьютеров, </a:t>
            </a:r>
            <a:r>
              <a:rPr lang="ru-RU" sz="1300" dirty="0"/>
              <a:t>а в идеале отдельный компьютер  для </a:t>
            </a:r>
            <a:r>
              <a:rPr lang="ru-RU" sz="1300" dirty="0" smtClean="0"/>
              <a:t>входа</a:t>
            </a:r>
          </a:p>
          <a:p>
            <a:pPr algn="just"/>
            <a:r>
              <a:rPr lang="ru-RU" sz="1300" dirty="0"/>
              <a:t>Не использовать </a:t>
            </a:r>
            <a:r>
              <a:rPr lang="en-US" sz="1300" dirty="0"/>
              <a:t>e</a:t>
            </a:r>
            <a:r>
              <a:rPr lang="ru-RU" sz="1300" dirty="0"/>
              <a:t>-</a:t>
            </a:r>
            <a:r>
              <a:rPr lang="en-US" sz="1300" dirty="0"/>
              <a:t>mail </a:t>
            </a:r>
            <a:r>
              <a:rPr lang="ru-RU" sz="1300" dirty="0"/>
              <a:t>для пересылки конфиденциальной информации, а при необходимости использовать зашифрованные архивы или делить информацию на части и отправлять часть через почту, часть через </a:t>
            </a:r>
            <a:r>
              <a:rPr lang="ru-RU" sz="1300" dirty="0" smtClean="0"/>
              <a:t>мессенджеры</a:t>
            </a:r>
            <a:endParaRPr lang="ru-RU" sz="1300" dirty="0"/>
          </a:p>
          <a:p>
            <a:pPr algn="just"/>
            <a:r>
              <a:rPr lang="ru-RU" sz="1300" dirty="0" smtClean="0"/>
              <a:t>Использование </a:t>
            </a:r>
            <a:r>
              <a:rPr lang="ru-RU" sz="1300" dirty="0"/>
              <a:t>двух-факторной </a:t>
            </a:r>
            <a:r>
              <a:rPr lang="ru-RU" sz="1300" dirty="0" smtClean="0"/>
              <a:t>аутентификации</a:t>
            </a:r>
            <a:endParaRPr lang="ru-RU" sz="1300" dirty="0"/>
          </a:p>
          <a:p>
            <a:pPr algn="just"/>
            <a:r>
              <a:rPr lang="ru-RU" sz="1300" dirty="0" smtClean="0"/>
              <a:t>При </a:t>
            </a:r>
            <a:r>
              <a:rPr lang="ru-RU" sz="1300" dirty="0"/>
              <a:t>наличии в информационных системах возможности уведомлений о входе\выходе —</a:t>
            </a:r>
            <a:r>
              <a:rPr lang="ru-RU" sz="1300" dirty="0" smtClean="0"/>
              <a:t> </a:t>
            </a:r>
            <a:r>
              <a:rPr lang="ru-RU" sz="1300" dirty="0"/>
              <a:t>использовать их </a:t>
            </a:r>
            <a:r>
              <a:rPr lang="ru-RU" sz="1300" dirty="0" smtClean="0"/>
              <a:t>(в интернет-банках)</a:t>
            </a:r>
            <a:endParaRPr lang="ru-RU" sz="1300" dirty="0"/>
          </a:p>
          <a:p>
            <a:pPr algn="just"/>
            <a:r>
              <a:rPr lang="ru-RU" sz="1300" dirty="0" smtClean="0"/>
              <a:t>Не </a:t>
            </a:r>
            <a:r>
              <a:rPr lang="ru-RU" sz="1300" dirty="0"/>
              <a:t>использовать непроверенные </a:t>
            </a:r>
            <a:r>
              <a:rPr lang="en-US" sz="1300" dirty="0"/>
              <a:t>proxy\VPN </a:t>
            </a:r>
            <a:r>
              <a:rPr lang="ru-RU" sz="1300" dirty="0" smtClean="0"/>
              <a:t>сервисы</a:t>
            </a:r>
            <a:endParaRPr lang="ru-RU" sz="1300" dirty="0"/>
          </a:p>
          <a:p>
            <a:pPr algn="just"/>
            <a:r>
              <a:rPr lang="ru-RU" sz="1300" dirty="0" smtClean="0"/>
              <a:t>При </a:t>
            </a:r>
            <a:r>
              <a:rPr lang="ru-RU" sz="1300" dirty="0"/>
              <a:t>возможности создания отдельного аккаунта с ограниченным доступом только к нужным функциям —</a:t>
            </a:r>
            <a:r>
              <a:rPr lang="ru-RU" sz="1300" dirty="0" smtClean="0"/>
              <a:t> </a:t>
            </a:r>
            <a:r>
              <a:rPr lang="ru-RU" sz="1300" dirty="0"/>
              <a:t>использовать его, а основной держать только для </a:t>
            </a:r>
            <a:r>
              <a:rPr lang="ru-RU" sz="1300" dirty="0" smtClean="0"/>
              <a:t>администрирования</a:t>
            </a:r>
            <a:endParaRPr lang="en-US" sz="1300" dirty="0"/>
          </a:p>
        </p:txBody>
      </p:sp>
      <p:sp>
        <p:nvSpPr>
          <p:cNvPr id="3" name="Номер слайда 2"/>
          <p:cNvSpPr>
            <a:spLocks noGrp="1"/>
          </p:cNvSpPr>
          <p:nvPr>
            <p:ph type="sldNum" sz="quarter" idx="12"/>
          </p:nvPr>
        </p:nvSpPr>
        <p:spPr>
          <a:xfrm>
            <a:off x="4010539" y="6431167"/>
            <a:ext cx="2133600" cy="365125"/>
          </a:xfrm>
        </p:spPr>
        <p:txBody>
          <a:bodyPr/>
          <a:lstStyle/>
          <a:p>
            <a:fld id="{86CB4B4D-7CA3-9044-876B-883B54F8677D}" type="slidenum">
              <a:rPr lang="ru-RU" smtClean="0">
                <a:solidFill>
                  <a:schemeClr val="tx1"/>
                </a:solidFill>
              </a:rPr>
              <a:t>41</a:t>
            </a:fld>
            <a:endParaRPr lang="ru-RU" dirty="0">
              <a:solidFill>
                <a:schemeClr val="tx1"/>
              </a:solidFill>
            </a:endParaRPr>
          </a:p>
        </p:txBody>
      </p:sp>
      <p:sp>
        <p:nvSpPr>
          <p:cNvPr id="4" name="Прямоугольник 3"/>
          <p:cNvSpPr/>
          <p:nvPr/>
        </p:nvSpPr>
        <p:spPr>
          <a:xfrm>
            <a:off x="6906935" y="6170935"/>
            <a:ext cx="4552426" cy="48756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07000"/>
              </a:lnSpc>
            </a:pPr>
            <a:r>
              <a:rPr lang="ru-RU" sz="1200" b="1" dirty="0">
                <a:solidFill>
                  <a:srgbClr val="C00000"/>
                </a:solidFill>
                <a:ea typeface="Calibri" panose="020F0502020204030204" pitchFamily="34" charset="0"/>
                <a:cs typeface="Times New Roman" panose="02020603050405020304" pitchFamily="18" charset="0"/>
              </a:rPr>
              <a:t>Эксперт рассказал, какие данные нельзя хранить на </a:t>
            </a:r>
            <a:r>
              <a:rPr lang="ru-RU" sz="1200" b="1" dirty="0" smtClean="0">
                <a:solidFill>
                  <a:srgbClr val="C00000"/>
                </a:solidFill>
                <a:ea typeface="Calibri" panose="020F0502020204030204" pitchFamily="34" charset="0"/>
                <a:cs typeface="Times New Roman" panose="02020603050405020304" pitchFamily="18" charset="0"/>
              </a:rPr>
              <a:t>смартфоне</a:t>
            </a:r>
            <a:endParaRPr lang="ru-RU" sz="1200" dirty="0">
              <a:ea typeface="Calibri" panose="020F0502020204030204" pitchFamily="34" charset="0"/>
              <a:cs typeface="Times New Roman" panose="02020603050405020304" pitchFamily="18" charset="0"/>
            </a:endParaRPr>
          </a:p>
          <a:p>
            <a:pPr>
              <a:lnSpc>
                <a:spcPct val="107000"/>
              </a:lnSpc>
              <a:spcAft>
                <a:spcPts val="800"/>
              </a:spcAft>
            </a:pPr>
            <a:r>
              <a:rPr lang="ru-RU" sz="1200" u="sng" dirty="0">
                <a:solidFill>
                  <a:srgbClr val="0563C1"/>
                </a:solidFill>
                <a:ea typeface="Calibri" panose="020F0502020204030204" pitchFamily="34" charset="0"/>
                <a:cs typeface="Times New Roman" panose="02020603050405020304" pitchFamily="18" charset="0"/>
              </a:rPr>
              <a:t>https://russian.rt.com/russia/news/839263-ekspert-dannie-smartfon</a:t>
            </a:r>
            <a:endParaRPr lang="ru-RU" sz="1200" dirty="0">
              <a:ea typeface="Calibri" panose="020F0502020204030204" pitchFamily="34" charset="0"/>
              <a:cs typeface="Times New Roman" panose="02020603050405020304" pitchFamily="18" charset="0"/>
            </a:endParaRPr>
          </a:p>
        </p:txBody>
      </p:sp>
      <p:sp>
        <p:nvSpPr>
          <p:cNvPr id="5" name="Прямоугольник 4"/>
          <p:cNvSpPr/>
          <p:nvPr/>
        </p:nvSpPr>
        <p:spPr>
          <a:xfrm>
            <a:off x="258361" y="5668373"/>
            <a:ext cx="5353873" cy="91570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07000"/>
              </a:lnSpc>
            </a:pPr>
            <a:r>
              <a:rPr lang="ru-RU" sz="1400" b="1" dirty="0" smtClean="0">
                <a:solidFill>
                  <a:srgbClr val="C00000"/>
                </a:solidFill>
                <a:ea typeface="Calibri" panose="020F0502020204030204" pitchFamily="34" charset="0"/>
                <a:cs typeface="Times New Roman" panose="02020603050405020304" pitchFamily="18" charset="0"/>
              </a:rPr>
              <a:t>Опасности </a:t>
            </a:r>
            <a:r>
              <a:rPr lang="ru-RU" sz="1400" b="1" dirty="0">
                <a:solidFill>
                  <a:srgbClr val="C00000"/>
                </a:solidFill>
                <a:ea typeface="Calibri" panose="020F0502020204030204" pitchFamily="34" charset="0"/>
                <a:cs typeface="Times New Roman" panose="02020603050405020304" pitchFamily="18" charset="0"/>
              </a:rPr>
              <a:t>в интернете: как не попасться на уловки </a:t>
            </a:r>
            <a:r>
              <a:rPr lang="ru-RU" sz="1400" b="1" dirty="0" smtClean="0">
                <a:solidFill>
                  <a:srgbClr val="C00000"/>
                </a:solidFill>
                <a:ea typeface="Calibri" panose="020F0502020204030204" pitchFamily="34" charset="0"/>
                <a:cs typeface="Times New Roman" panose="02020603050405020304" pitchFamily="18" charset="0"/>
              </a:rPr>
              <a:t>мошенников?</a:t>
            </a:r>
          </a:p>
          <a:p>
            <a:pPr>
              <a:lnSpc>
                <a:spcPct val="107000"/>
              </a:lnSpc>
            </a:pPr>
            <a:r>
              <a:rPr lang="ru-RU" sz="1200" u="sng" dirty="0" smtClean="0">
                <a:solidFill>
                  <a:srgbClr val="0563C1"/>
                </a:solidFill>
                <a:ea typeface="Calibri" panose="020F0502020204030204" pitchFamily="34" charset="0"/>
                <a:cs typeface="Times New Roman" panose="02020603050405020304" pitchFamily="18" charset="0"/>
                <a:hlinkClick r:id="rId3"/>
              </a:rPr>
              <a:t>https</a:t>
            </a:r>
            <a:r>
              <a:rPr lang="ru-RU" sz="1200" u="sng" dirty="0">
                <a:solidFill>
                  <a:srgbClr val="0563C1"/>
                </a:solidFill>
                <a:ea typeface="Calibri" panose="020F0502020204030204" pitchFamily="34" charset="0"/>
                <a:cs typeface="Times New Roman" panose="02020603050405020304" pitchFamily="18" charset="0"/>
                <a:hlinkClick r:id="rId3"/>
              </a:rPr>
              <a:t>://rosuchebnik.ru/material/opasnosti-v-internete-kak-ne-popastsya-na-ulovki-moshennikov/?utm_campaign=news_may_2021_vypusk_1&amp;utm_medium=email&amp;utm_source=Sendsay</a:t>
            </a:r>
            <a:r>
              <a:rPr lang="ru-RU" sz="1200" u="sng" dirty="0">
                <a:solidFill>
                  <a:srgbClr val="0563C1"/>
                </a:solidFill>
                <a:ea typeface="Calibri" panose="020F0502020204030204" pitchFamily="34" charset="0"/>
                <a:cs typeface="Times New Roman" panose="02020603050405020304" pitchFamily="18" charset="0"/>
              </a:rPr>
              <a:t>  </a:t>
            </a:r>
            <a:endParaRPr lang="ru-RU" sz="1200" u="sng" dirty="0" smtClean="0">
              <a:solidFill>
                <a:srgbClr val="0563C1"/>
              </a:solidFill>
              <a:ea typeface="Calibri" panose="020F0502020204030204" pitchFamily="34" charset="0"/>
              <a:cs typeface="Times New Roman" panose="02020603050405020304" pitchFamily="18" charset="0"/>
            </a:endParaRPr>
          </a:p>
        </p:txBody>
      </p:sp>
      <p:sp>
        <p:nvSpPr>
          <p:cNvPr id="6" name="Прямоугольник 5"/>
          <p:cNvSpPr/>
          <p:nvPr/>
        </p:nvSpPr>
        <p:spPr>
          <a:xfrm>
            <a:off x="6569677" y="4467461"/>
            <a:ext cx="5226942" cy="15696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200" b="1" dirty="0"/>
              <a:t>Мошенники придумали новый способ похищения данных на </a:t>
            </a:r>
            <a:r>
              <a:rPr lang="ru-RU" sz="1200" b="1" dirty="0" err="1" smtClean="0"/>
              <a:t>госуслугах</a:t>
            </a:r>
            <a:endParaRPr lang="ru-RU" sz="1200" b="1" dirty="0" smtClean="0"/>
          </a:p>
          <a:p>
            <a:r>
              <a:rPr lang="en-US" sz="1200" b="1" dirty="0">
                <a:hlinkClick r:id="rId4"/>
              </a:rPr>
              <a:t>https://</a:t>
            </a:r>
            <a:r>
              <a:rPr lang="en-US" sz="1200" b="1" dirty="0" smtClean="0">
                <a:hlinkClick r:id="rId4"/>
              </a:rPr>
              <a:t>rg.ru/2021/09/09/moshenniki-pridumali-novyj-sposob-ukrast-dannye-rossiian-na-gosuslugah.html</a:t>
            </a:r>
            <a:endParaRPr lang="ru-RU" sz="1200" b="1" dirty="0" smtClean="0"/>
          </a:p>
          <a:p>
            <a:r>
              <a:rPr lang="ru-RU" sz="1200" b="1" dirty="0"/>
              <a:t>Как защитить себя от мошенников, крадущих данные на сайте </a:t>
            </a:r>
            <a:r>
              <a:rPr lang="ru-RU" sz="1200" b="1" dirty="0" err="1" smtClean="0"/>
              <a:t>госуслуг</a:t>
            </a:r>
            <a:endParaRPr lang="ru-RU" sz="1200" dirty="0"/>
          </a:p>
          <a:p>
            <a:pPr marL="285750" indent="-285750" algn="just">
              <a:buFont typeface="Wingdings" panose="05000000000000000000" pitchFamily="2" charset="2"/>
              <a:buChar char="§"/>
            </a:pPr>
            <a:r>
              <a:rPr lang="ru-RU" sz="1200" u="sng" dirty="0">
                <a:hlinkClick r:id="rId5"/>
              </a:rPr>
              <a:t>https://rskrf.ru/consumer_rights/solutions/communication_internet/kak-zashchitit-sebya-ot-moshennikov-na-sayte-gosuslug/</a:t>
            </a:r>
            <a:endParaRPr lang="ru-RU" sz="1200" dirty="0"/>
          </a:p>
          <a:p>
            <a:pPr marL="285750" indent="-285750" algn="just">
              <a:buFont typeface="Wingdings" panose="05000000000000000000" pitchFamily="2" charset="2"/>
              <a:buChar char="§"/>
            </a:pPr>
            <a:r>
              <a:rPr lang="ru-RU" sz="1200" u="sng" dirty="0">
                <a:hlinkClick r:id="rId6"/>
              </a:rPr>
              <a:t>https://</a:t>
            </a:r>
            <a:r>
              <a:rPr lang="ru-RU" sz="1200" u="sng" dirty="0" smtClean="0">
                <a:hlinkClick r:id="rId6"/>
              </a:rPr>
              <a:t>rg.ru/2021/09/09/kak-zashchititsia-ot-novoj-shemy-moshennichestva-s-ispolzovaniem-gosulslug.html</a:t>
            </a:r>
            <a:endParaRPr lang="ru-RU" sz="1200" dirty="0"/>
          </a:p>
        </p:txBody>
      </p:sp>
      <p:sp>
        <p:nvSpPr>
          <p:cNvPr id="8" name="Прямоугольник 7"/>
          <p:cNvSpPr/>
          <p:nvPr/>
        </p:nvSpPr>
        <p:spPr>
          <a:xfrm>
            <a:off x="5268286" y="117898"/>
            <a:ext cx="6618914" cy="427585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1500" b="1" dirty="0" smtClean="0">
                <a:solidFill>
                  <a:srgbClr val="FF0000"/>
                </a:solidFill>
              </a:rPr>
              <a:t>Полезные статьи</a:t>
            </a:r>
            <a:endParaRPr lang="ru-RU" sz="1500" b="1" dirty="0">
              <a:solidFill>
                <a:srgbClr val="FF0000"/>
              </a:solidFill>
            </a:endParaRPr>
          </a:p>
          <a:p>
            <a:pPr algn="l"/>
            <a:r>
              <a:rPr lang="ru-RU" sz="1100" b="1" dirty="0" smtClean="0"/>
              <a:t>Как </a:t>
            </a:r>
            <a:r>
              <a:rPr lang="ru-RU" sz="1100" b="1" dirty="0"/>
              <a:t>защитить личные данные в Интернете: 10 </a:t>
            </a:r>
            <a:r>
              <a:rPr lang="ru-RU" sz="1100" b="1" dirty="0" smtClean="0"/>
              <a:t>советов </a:t>
            </a:r>
            <a:r>
              <a:rPr lang="en-US" sz="1100" dirty="0" smtClean="0">
                <a:solidFill>
                  <a:srgbClr val="C00000"/>
                </a:solidFill>
                <a:latin typeface="Calibri" panose="020F0502020204030204" pitchFamily="34" charset="0"/>
              </a:rPr>
              <a:t>https</a:t>
            </a:r>
            <a:r>
              <a:rPr lang="en-US" sz="1100" dirty="0">
                <a:solidFill>
                  <a:srgbClr val="C00000"/>
                </a:solidFill>
                <a:latin typeface="Calibri" panose="020F0502020204030204" pitchFamily="34" charset="0"/>
              </a:rPr>
              <a:t>://www.kaspersky.ru/blog/privacy-ten-tips/10390</a:t>
            </a:r>
            <a:r>
              <a:rPr lang="en-US" sz="1100" dirty="0" smtClean="0">
                <a:solidFill>
                  <a:srgbClr val="C00000"/>
                </a:solidFill>
                <a:latin typeface="Calibri" panose="020F0502020204030204" pitchFamily="34" charset="0"/>
              </a:rPr>
              <a:t>/</a:t>
            </a:r>
            <a:endParaRPr lang="ru-RU" sz="1100" dirty="0"/>
          </a:p>
          <a:p>
            <a:pPr algn="l"/>
            <a:r>
              <a:rPr lang="ru-RU" sz="1100" b="1" dirty="0" smtClean="0"/>
              <a:t>Как владельцам сайтов работать с персональными данными, чтобы избежать штрафа </a:t>
            </a:r>
            <a:r>
              <a:rPr lang="en-US" sz="1100" dirty="0" smtClean="0">
                <a:solidFill>
                  <a:srgbClr val="C00000"/>
                </a:solidFill>
                <a:latin typeface="Calibri" panose="020F0502020204030204" pitchFamily="34" charset="0"/>
              </a:rPr>
              <a:t>https://makeagency.ru/blog/kak-vladeltsam-saytov-rabotat-s-personalnymi-dannymi-chtoby-izbezhat-shtrafa</a:t>
            </a:r>
            <a:endParaRPr lang="ru-RU" sz="1100" dirty="0" smtClean="0"/>
          </a:p>
          <a:p>
            <a:pPr algn="just"/>
            <a:r>
              <a:rPr lang="ru-RU" sz="1100" b="1" dirty="0" smtClean="0"/>
              <a:t>Основы </a:t>
            </a:r>
            <a:r>
              <a:rPr lang="ru-RU" sz="1100" b="1" dirty="0"/>
              <a:t>информационной безопасности. Часть 1: Виды </a:t>
            </a:r>
            <a:r>
              <a:rPr lang="ru-RU" sz="1100" b="1" dirty="0" smtClean="0"/>
              <a:t>угроз </a:t>
            </a:r>
            <a:r>
              <a:rPr lang="en-US" sz="1100" dirty="0" smtClean="0">
                <a:solidFill>
                  <a:srgbClr val="C00000"/>
                </a:solidFill>
                <a:latin typeface="Calibri" panose="020F0502020204030204" pitchFamily="34" charset="0"/>
              </a:rPr>
              <a:t>https</a:t>
            </a:r>
            <a:r>
              <a:rPr lang="en-US" sz="1100" dirty="0">
                <a:solidFill>
                  <a:srgbClr val="C00000"/>
                </a:solidFill>
                <a:latin typeface="Calibri" panose="020F0502020204030204" pitchFamily="34" charset="0"/>
              </a:rPr>
              <a:t>://habr.com/ru/company/vps_house/blog/343110</a:t>
            </a:r>
            <a:r>
              <a:rPr lang="en-US" sz="1100" dirty="0" smtClean="0">
                <a:solidFill>
                  <a:srgbClr val="C00000"/>
                </a:solidFill>
                <a:latin typeface="Calibri" panose="020F0502020204030204" pitchFamily="34" charset="0"/>
              </a:rPr>
              <a:t>/</a:t>
            </a:r>
            <a:endParaRPr lang="ru-RU" sz="1100" dirty="0"/>
          </a:p>
          <a:p>
            <a:pPr algn="just"/>
            <a:r>
              <a:rPr lang="ru-RU" sz="1100" b="1" dirty="0"/>
              <a:t>Основы информационной безопасности. Часть 2. Информация и средства её </a:t>
            </a:r>
            <a:r>
              <a:rPr lang="ru-RU" sz="1100" b="1" dirty="0" smtClean="0"/>
              <a:t>защиты </a:t>
            </a:r>
            <a:r>
              <a:rPr lang="en-US" sz="1100" dirty="0" smtClean="0">
                <a:solidFill>
                  <a:srgbClr val="C00000"/>
                </a:solidFill>
                <a:latin typeface="Calibri" panose="020F0502020204030204" pitchFamily="34" charset="0"/>
              </a:rPr>
              <a:t>https</a:t>
            </a:r>
            <a:r>
              <a:rPr lang="en-US" sz="1100" dirty="0">
                <a:solidFill>
                  <a:srgbClr val="C00000"/>
                </a:solidFill>
                <a:latin typeface="Calibri" panose="020F0502020204030204" pitchFamily="34" charset="0"/>
              </a:rPr>
              <a:t>://habr.com/ru/company/vps_house/blog/343498</a:t>
            </a:r>
            <a:r>
              <a:rPr lang="en-US" sz="1100" dirty="0" smtClean="0">
                <a:solidFill>
                  <a:srgbClr val="C00000"/>
                </a:solidFill>
                <a:latin typeface="Calibri" panose="020F0502020204030204" pitchFamily="34" charset="0"/>
              </a:rPr>
              <a:t>/</a:t>
            </a:r>
            <a:endParaRPr lang="ru-RU" sz="1100" dirty="0">
              <a:solidFill>
                <a:srgbClr val="C00000"/>
              </a:solidFill>
              <a:latin typeface="Calibri" panose="020F0502020204030204" pitchFamily="34" charset="0"/>
            </a:endParaRPr>
          </a:p>
          <a:p>
            <a:pPr algn="just"/>
            <a:r>
              <a:rPr lang="ru-RU" sz="1100" b="1" dirty="0"/>
              <a:t>Памятка по безопасной работе в сети </a:t>
            </a:r>
            <a:r>
              <a:rPr lang="ru-RU" sz="1100" b="1" dirty="0" smtClean="0"/>
              <a:t>Интернет </a:t>
            </a:r>
            <a:r>
              <a:rPr lang="en-US" sz="1100" dirty="0" smtClean="0">
                <a:solidFill>
                  <a:srgbClr val="C00000"/>
                </a:solidFill>
                <a:latin typeface="Calibri" panose="020F0502020204030204" pitchFamily="34" charset="0"/>
              </a:rPr>
              <a:t>https</a:t>
            </a:r>
            <a:r>
              <a:rPr lang="en-US" sz="1100" dirty="0">
                <a:solidFill>
                  <a:srgbClr val="C00000"/>
                </a:solidFill>
                <a:latin typeface="Calibri" panose="020F0502020204030204" pitchFamily="34" charset="0"/>
              </a:rPr>
              <a:t>://troickschool4.siteedu.ru/forstudents/480</a:t>
            </a:r>
            <a:r>
              <a:rPr lang="en-US" sz="1100" dirty="0" smtClean="0">
                <a:solidFill>
                  <a:srgbClr val="C00000"/>
                </a:solidFill>
                <a:latin typeface="Calibri" panose="020F0502020204030204" pitchFamily="34" charset="0"/>
              </a:rPr>
              <a:t>/</a:t>
            </a:r>
            <a:endParaRPr lang="ru-RU" sz="1100" dirty="0">
              <a:solidFill>
                <a:srgbClr val="C00000"/>
              </a:solidFill>
              <a:latin typeface="Calibri" panose="020F0502020204030204" pitchFamily="34" charset="0"/>
            </a:endParaRPr>
          </a:p>
          <a:p>
            <a:pPr algn="just"/>
            <a:r>
              <a:rPr lang="ru-RU" sz="1100" b="1" dirty="0"/>
              <a:t>Как защитить свои персональные данные в Интернете? Несколько полезных </a:t>
            </a:r>
            <a:r>
              <a:rPr lang="ru-RU" sz="1100" b="1" dirty="0" smtClean="0"/>
              <a:t>советов </a:t>
            </a:r>
            <a:r>
              <a:rPr lang="en-US" sz="1100" dirty="0" smtClean="0">
                <a:solidFill>
                  <a:srgbClr val="C00000"/>
                </a:solidFill>
                <a:latin typeface="Calibri" panose="020F0502020204030204" pitchFamily="34" charset="0"/>
              </a:rPr>
              <a:t>https</a:t>
            </a:r>
            <a:r>
              <a:rPr lang="en-US" sz="1100" dirty="0">
                <a:solidFill>
                  <a:srgbClr val="C00000"/>
                </a:solidFill>
                <a:latin typeface="Calibri" panose="020F0502020204030204" pitchFamily="34" charset="0"/>
              </a:rPr>
              <a:t>://</a:t>
            </a:r>
            <a:r>
              <a:rPr lang="en-US" sz="1100" dirty="0" smtClean="0">
                <a:solidFill>
                  <a:srgbClr val="C00000"/>
                </a:solidFill>
                <a:latin typeface="Calibri" panose="020F0502020204030204" pitchFamily="34" charset="0"/>
              </a:rPr>
              <a:t>zen.yandex.ru/media/id/5db6fb9fa660d700ac95d711/kak-zascitit-svoi-personalnye-dannye-v-internete-neskolko-poleznyh-sovetov-5dde352f6c428f7920c2e840</a:t>
            </a:r>
            <a:endParaRPr lang="ru-RU" sz="1100" dirty="0">
              <a:solidFill>
                <a:srgbClr val="C00000"/>
              </a:solidFill>
              <a:latin typeface="Calibri" panose="020F0502020204030204" pitchFamily="34" charset="0"/>
            </a:endParaRPr>
          </a:p>
          <a:p>
            <a:pPr algn="just"/>
            <a:r>
              <a:rPr lang="ru-RU" sz="1100" b="1" dirty="0"/>
              <a:t>Журнал Т-Ж</a:t>
            </a:r>
          </a:p>
          <a:p>
            <a:pPr algn="just"/>
            <a:r>
              <a:rPr lang="en-US" sz="1100" dirty="0">
                <a:solidFill>
                  <a:srgbClr val="C00000"/>
                </a:solidFill>
                <a:latin typeface="Calibri" panose="020F0502020204030204" pitchFamily="34" charset="0"/>
              </a:rPr>
              <a:t>https://journal.tinkoff.ru/tag/personalnye-dannye/</a:t>
            </a:r>
            <a:endParaRPr lang="ru-RU" sz="1100" dirty="0" smtClean="0">
              <a:solidFill>
                <a:srgbClr val="C00000"/>
              </a:solidFill>
              <a:latin typeface="Calibri" panose="020F0502020204030204" pitchFamily="34" charset="0"/>
            </a:endParaRPr>
          </a:p>
          <a:p>
            <a:pPr algn="just"/>
            <a:r>
              <a:rPr lang="en-US" sz="1100" dirty="0">
                <a:solidFill>
                  <a:srgbClr val="C00000"/>
                </a:solidFill>
                <a:latin typeface="Calibri" panose="020F0502020204030204" pitchFamily="34" charset="0"/>
              </a:rPr>
              <a:t>https://journal.tinkoff.ru/news/personalnye-dannye</a:t>
            </a:r>
            <a:r>
              <a:rPr lang="en-US" sz="1100" dirty="0" smtClean="0">
                <a:solidFill>
                  <a:srgbClr val="C00000"/>
                </a:solidFill>
                <a:latin typeface="Calibri" panose="020F0502020204030204" pitchFamily="34" charset="0"/>
              </a:rPr>
              <a:t>/</a:t>
            </a:r>
            <a:endParaRPr lang="ru-RU" sz="1100" dirty="0" smtClean="0">
              <a:solidFill>
                <a:srgbClr val="C00000"/>
              </a:solidFill>
              <a:latin typeface="Calibri" panose="020F0502020204030204" pitchFamily="34" charset="0"/>
            </a:endParaRPr>
          </a:p>
          <a:p>
            <a:pPr algn="just"/>
            <a:r>
              <a:rPr lang="en-US" sz="1100" dirty="0">
                <a:solidFill>
                  <a:srgbClr val="C00000"/>
                </a:solidFill>
                <a:latin typeface="Calibri" panose="020F0502020204030204" pitchFamily="34" charset="0"/>
                <a:hlinkClick r:id="rId7"/>
              </a:rPr>
              <a:t>https://</a:t>
            </a:r>
            <a:r>
              <a:rPr lang="en-US" sz="1100" dirty="0" smtClean="0">
                <a:solidFill>
                  <a:srgbClr val="C00000"/>
                </a:solidFill>
                <a:latin typeface="Calibri" panose="020F0502020204030204" pitchFamily="34" charset="0"/>
                <a:hlinkClick r:id="rId7"/>
              </a:rPr>
              <a:t>journal.tinkoff.ru/slozhno/personal-data/</a:t>
            </a:r>
            <a:endParaRPr lang="ru-RU" sz="1100" dirty="0">
              <a:solidFill>
                <a:srgbClr val="C00000"/>
              </a:solidFill>
              <a:latin typeface="Calibri" panose="020F0502020204030204" pitchFamily="34" charset="0"/>
            </a:endParaRPr>
          </a:p>
          <a:p>
            <a:pPr algn="just"/>
            <a:r>
              <a:rPr lang="ru-RU" sz="1100" b="1" dirty="0" smtClean="0"/>
              <a:t>5</a:t>
            </a:r>
            <a:r>
              <a:rPr lang="ru-RU" sz="1100" b="1" dirty="0"/>
              <a:t> способов узнать о вас абсолютно все по номеру телефона за </a:t>
            </a:r>
            <a:r>
              <a:rPr lang="ru-RU" sz="1100" b="1" dirty="0" smtClean="0"/>
              <a:t>полчаса. </a:t>
            </a:r>
            <a:r>
              <a:rPr lang="ru-RU" sz="1100" dirty="0" smtClean="0"/>
              <a:t>И</a:t>
            </a:r>
            <a:r>
              <a:rPr lang="ru-RU" sz="1100" dirty="0"/>
              <a:t> как защитить личные </a:t>
            </a:r>
            <a:r>
              <a:rPr lang="ru-RU" sz="1100" dirty="0" smtClean="0"/>
              <a:t>данные </a:t>
            </a:r>
            <a:r>
              <a:rPr lang="en-US" sz="1100" dirty="0" smtClean="0">
                <a:hlinkClick r:id="rId8"/>
              </a:rPr>
              <a:t>https</a:t>
            </a:r>
            <a:r>
              <a:rPr lang="en-US" sz="1100" dirty="0">
                <a:hlinkClick r:id="rId8"/>
              </a:rPr>
              <a:t>://journal.tinkoff.ru/list/waaaaazzzuuuuppp</a:t>
            </a:r>
            <a:r>
              <a:rPr lang="en-US" sz="1100" dirty="0" smtClean="0">
                <a:hlinkClick r:id="rId8"/>
              </a:rPr>
              <a:t>/</a:t>
            </a:r>
            <a:endParaRPr lang="ru-RU" sz="1100" dirty="0" smtClean="0"/>
          </a:p>
          <a:p>
            <a:pPr algn="just">
              <a:lnSpc>
                <a:spcPct val="107000"/>
              </a:lnSpc>
            </a:pPr>
            <a:r>
              <a:rPr lang="ru-RU" sz="1100" b="1" spc="15" dirty="0">
                <a:ea typeface="Calibri" panose="020F0502020204030204" pitchFamily="34" charset="0"/>
                <a:cs typeface="Times New Roman" panose="02020603050405020304" pitchFamily="18" charset="0"/>
              </a:rPr>
              <a:t>Как можно вычислить домашний адрес по IP адресу компьютера или </a:t>
            </a:r>
            <a:r>
              <a:rPr lang="ru-RU" sz="1100" b="1" spc="15" dirty="0" smtClean="0">
                <a:ea typeface="Calibri" panose="020F0502020204030204" pitchFamily="34" charset="0"/>
                <a:cs typeface="Times New Roman" panose="02020603050405020304" pitchFamily="18" charset="0"/>
              </a:rPr>
              <a:t>смартфона </a:t>
            </a:r>
            <a:r>
              <a:rPr lang="ru-RU" sz="1100" u="sng" dirty="0" smtClean="0">
                <a:solidFill>
                  <a:srgbClr val="0563C1"/>
                </a:solidFill>
                <a:ea typeface="Calibri" panose="020F0502020204030204" pitchFamily="34" charset="0"/>
                <a:cs typeface="Times New Roman" panose="02020603050405020304" pitchFamily="18" charset="0"/>
                <a:hlinkClick r:id="rId9"/>
              </a:rPr>
              <a:t>https</a:t>
            </a:r>
            <a:r>
              <a:rPr lang="ru-RU" sz="1100" u="sng" dirty="0">
                <a:solidFill>
                  <a:srgbClr val="0563C1"/>
                </a:solidFill>
                <a:ea typeface="Calibri" panose="020F0502020204030204" pitchFamily="34" charset="0"/>
                <a:cs typeface="Times New Roman" panose="02020603050405020304" pitchFamily="18" charset="0"/>
                <a:hlinkClick r:id="rId9"/>
              </a:rPr>
              <a:t>://</a:t>
            </a:r>
            <a:r>
              <a:rPr lang="ru-RU" sz="1100" u="sng" dirty="0" smtClean="0">
                <a:solidFill>
                  <a:srgbClr val="0563C1"/>
                </a:solidFill>
                <a:ea typeface="Calibri" panose="020F0502020204030204" pitchFamily="34" charset="0"/>
                <a:cs typeface="Times New Roman" panose="02020603050405020304" pitchFamily="18" charset="0"/>
                <a:hlinkClick r:id="rId9"/>
              </a:rPr>
              <a:t>zen.yandex.ru/media/poznyaevru/kak-mojno-vychislit-domashnii-adres-po-ip-adresu-kompiutera-ili-smartfona-6065b2e1608d5c2073b2415d</a:t>
            </a:r>
            <a:endParaRPr lang="ru-RU" sz="1100" u="sng" dirty="0" smtClean="0">
              <a:solidFill>
                <a:srgbClr val="0563C1"/>
              </a:solidFill>
              <a:ea typeface="Calibri" panose="020F0502020204030204" pitchFamily="34" charset="0"/>
              <a:cs typeface="Times New Roman" panose="02020603050405020304" pitchFamily="18" charset="0"/>
            </a:endParaRPr>
          </a:p>
          <a:p>
            <a:pPr algn="just">
              <a:lnSpc>
                <a:spcPct val="107000"/>
              </a:lnSpc>
            </a:pPr>
            <a:r>
              <a:rPr lang="ru-RU" sz="1100" b="1" dirty="0"/>
              <a:t>Что происходит, когда пользователь набирает в браузере адрес сайта </a:t>
            </a:r>
            <a:r>
              <a:rPr lang="ru-RU" sz="1100" u="sng" dirty="0">
                <a:hlinkClick r:id="rId10"/>
              </a:rPr>
              <a:t>https://</a:t>
            </a:r>
            <a:r>
              <a:rPr lang="ru-RU" sz="1100" u="sng" dirty="0" smtClean="0">
                <a:hlinkClick r:id="rId10"/>
              </a:rPr>
              <a:t>vc.ru/selectel/76371-chto-proishodit-kogda-polzovatel-nabiraet-v-brauzere-adres-sayta</a:t>
            </a:r>
            <a:endParaRPr lang="ru-RU" sz="1100" dirty="0"/>
          </a:p>
        </p:txBody>
      </p:sp>
    </p:spTree>
    <p:extLst>
      <p:ext uri="{BB962C8B-B14F-4D97-AF65-F5344CB8AC3E}">
        <p14:creationId xmlns:p14="http://schemas.microsoft.com/office/powerpoint/2010/main" val="37171900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48083" y="94970"/>
            <a:ext cx="7952762" cy="534654"/>
          </a:xfrm>
        </p:spPr>
        <p:txBody>
          <a:bodyPr>
            <a:noAutofit/>
          </a:bodyPr>
          <a:lstStyle/>
          <a:p>
            <a:pPr algn="l"/>
            <a:r>
              <a:rPr lang="ru-RU" sz="1600" b="1" dirty="0">
                <a:solidFill>
                  <a:schemeClr val="accent3">
                    <a:lumMod val="75000"/>
                  </a:schemeClr>
                </a:solidFill>
              </a:rPr>
              <a:t/>
            </a:r>
            <a:br>
              <a:rPr lang="ru-RU" sz="1600" b="1" dirty="0">
                <a:solidFill>
                  <a:schemeClr val="accent3">
                    <a:lumMod val="75000"/>
                  </a:schemeClr>
                </a:solidFill>
              </a:rPr>
            </a:br>
            <a:r>
              <a:rPr lang="ru-RU" sz="1400" b="1" dirty="0" smtClean="0">
                <a:solidFill>
                  <a:schemeClr val="accent5">
                    <a:lumMod val="75000"/>
                  </a:schemeClr>
                </a:solidFill>
              </a:rPr>
              <a:t>Основные </a:t>
            </a:r>
            <a:r>
              <a:rPr lang="ru-RU" sz="1400" b="1" dirty="0">
                <a:solidFill>
                  <a:schemeClr val="accent5">
                    <a:lumMod val="75000"/>
                  </a:schemeClr>
                </a:solidFill>
              </a:rPr>
              <a:t>принципы работы на финансовом рынке, </a:t>
            </a:r>
            <a:r>
              <a:rPr lang="ru-RU" sz="1400" b="1" dirty="0">
                <a:solidFill>
                  <a:schemeClr val="accent5">
                    <a:lumMod val="75000"/>
                  </a:schemeClr>
                </a:solidFill>
              </a:rPr>
              <a:t> </a:t>
            </a:r>
            <a:r>
              <a:rPr lang="ru-RU" sz="1400" b="1" dirty="0" smtClean="0">
                <a:solidFill>
                  <a:schemeClr val="accent5">
                    <a:lumMod val="75000"/>
                  </a:schemeClr>
                </a:solidFill>
              </a:rPr>
              <a:t>конфиденциальность</a:t>
            </a:r>
            <a:r>
              <a:rPr lang="ru-RU" sz="1400" b="1" dirty="0">
                <a:solidFill>
                  <a:schemeClr val="accent5">
                    <a:lumMod val="75000"/>
                  </a:schemeClr>
                </a:solidFill>
              </a:rPr>
              <a:t/>
            </a:r>
            <a:br>
              <a:rPr lang="ru-RU" sz="1400" b="1" dirty="0">
                <a:solidFill>
                  <a:schemeClr val="accent5">
                    <a:lumMod val="75000"/>
                  </a:schemeClr>
                </a:solidFill>
              </a:rPr>
            </a:br>
            <a:endParaRPr lang="ru-RU" sz="1400" b="1" dirty="0">
              <a:solidFill>
                <a:schemeClr val="accent3">
                  <a:lumMod val="75000"/>
                </a:schemeClr>
              </a:solidFill>
              <a:latin typeface="Arial" panose="020B0604020202020204" pitchFamily="34" charset="0"/>
              <a:cs typeface="Arial" panose="020B0604020202020204" pitchFamily="34" charset="0"/>
            </a:endParaRPr>
          </a:p>
        </p:txBody>
      </p:sp>
      <p:sp>
        <p:nvSpPr>
          <p:cNvPr id="3" name="Номер слайда 2"/>
          <p:cNvSpPr>
            <a:spLocks noGrp="1"/>
          </p:cNvSpPr>
          <p:nvPr>
            <p:ph type="sldNum" sz="quarter" idx="12"/>
          </p:nvPr>
        </p:nvSpPr>
        <p:spPr>
          <a:xfrm>
            <a:off x="4010539" y="6431167"/>
            <a:ext cx="2133600" cy="365125"/>
          </a:xfrm>
        </p:spPr>
        <p:txBody>
          <a:bodyPr/>
          <a:lstStyle/>
          <a:p>
            <a:fld id="{86CB4B4D-7CA3-9044-876B-883B54F8677D}" type="slidenum">
              <a:rPr lang="ru-RU" smtClean="0">
                <a:solidFill>
                  <a:schemeClr val="tx1"/>
                </a:solidFill>
              </a:rPr>
              <a:t>42</a:t>
            </a:fld>
            <a:endParaRPr lang="ru-RU" dirty="0">
              <a:solidFill>
                <a:schemeClr val="tx1"/>
              </a:solidFill>
            </a:endParaRPr>
          </a:p>
        </p:txBody>
      </p:sp>
      <p:sp>
        <p:nvSpPr>
          <p:cNvPr id="9" name="Прямоугольник 8"/>
          <p:cNvSpPr/>
          <p:nvPr/>
        </p:nvSpPr>
        <p:spPr>
          <a:xfrm>
            <a:off x="2630390" y="738231"/>
            <a:ext cx="7027497" cy="101566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fontAlgn="base"/>
            <a:r>
              <a:rPr lang="ru-RU" sz="1200" b="1" dirty="0" smtClean="0">
                <a:solidFill>
                  <a:srgbClr val="C00000"/>
                </a:solidFill>
              </a:rPr>
              <a:t>2021 г. Новые </a:t>
            </a:r>
            <a:r>
              <a:rPr lang="ru-RU" sz="1200" b="1" dirty="0">
                <a:solidFill>
                  <a:srgbClr val="C00000"/>
                </a:solidFill>
              </a:rPr>
              <a:t>правила обработки персональных данных: закон и судебная </a:t>
            </a:r>
            <a:r>
              <a:rPr lang="ru-RU" sz="1200" b="1" dirty="0" smtClean="0">
                <a:solidFill>
                  <a:srgbClr val="C00000"/>
                </a:solidFill>
              </a:rPr>
              <a:t>практика</a:t>
            </a:r>
          </a:p>
          <a:p>
            <a:pPr fontAlgn="base"/>
            <a:r>
              <a:rPr lang="en-US" sz="1200" b="1" dirty="0">
                <a:solidFill>
                  <a:srgbClr val="0A0A0A"/>
                </a:solidFill>
                <a:hlinkClick r:id="rId3"/>
              </a:rPr>
              <a:t>https://www.klerk.ru/buh/articles/511712</a:t>
            </a:r>
            <a:r>
              <a:rPr lang="en-US" sz="1200" b="1" dirty="0" smtClean="0">
                <a:solidFill>
                  <a:srgbClr val="0A0A0A"/>
                </a:solidFill>
                <a:hlinkClick r:id="rId3"/>
              </a:rPr>
              <a:t>/</a:t>
            </a:r>
            <a:endParaRPr lang="ru-RU" sz="1200" b="1" dirty="0" smtClean="0">
              <a:solidFill>
                <a:srgbClr val="0A0A0A"/>
              </a:solidFill>
            </a:endParaRPr>
          </a:p>
          <a:p>
            <a:r>
              <a:rPr lang="ru-RU" sz="1200" b="1" dirty="0">
                <a:solidFill>
                  <a:srgbClr val="C00000"/>
                </a:solidFill>
              </a:rPr>
              <a:t>Россияне получат право ограничивать доступ к своим персональным </a:t>
            </a:r>
            <a:r>
              <a:rPr lang="ru-RU" sz="1200" b="1" dirty="0" smtClean="0">
                <a:solidFill>
                  <a:srgbClr val="C00000"/>
                </a:solidFill>
              </a:rPr>
              <a:t>данным</a:t>
            </a:r>
            <a:endParaRPr lang="ru-RU" sz="1200" b="1" dirty="0">
              <a:solidFill>
                <a:srgbClr val="C00000"/>
              </a:solidFill>
            </a:endParaRPr>
          </a:p>
          <a:p>
            <a:r>
              <a:rPr lang="ru-RU" sz="1200" b="1" u="sng" dirty="0">
                <a:hlinkClick r:id="rId4"/>
              </a:rPr>
              <a:t>https://</a:t>
            </a:r>
            <a:r>
              <a:rPr lang="ru-RU" sz="1200" b="1" u="sng" dirty="0" smtClean="0">
                <a:hlinkClick r:id="rId4"/>
              </a:rPr>
              <a:t>rg.ru/2021/01/15/rossiiane-poluchat-pravo-ogranichivat-dostup-k-svoim-personalnym-dannym.html?msn</a:t>
            </a:r>
            <a:endParaRPr lang="ru-RU" sz="1200" dirty="0"/>
          </a:p>
        </p:txBody>
      </p:sp>
      <p:sp>
        <p:nvSpPr>
          <p:cNvPr id="10" name="Прямоугольник 9"/>
          <p:cNvSpPr/>
          <p:nvPr/>
        </p:nvSpPr>
        <p:spPr>
          <a:xfrm>
            <a:off x="2423037" y="1896202"/>
            <a:ext cx="7442202" cy="295465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1400" b="1" dirty="0">
                <a:solidFill>
                  <a:schemeClr val="tx1"/>
                </a:solidFill>
              </a:rPr>
              <a:t>Персональные данные: что это такое, как обрабатывать, хранить и защищать по </a:t>
            </a:r>
            <a:r>
              <a:rPr lang="ru-RU" sz="1400" b="1" dirty="0" smtClean="0">
                <a:solidFill>
                  <a:schemeClr val="tx1"/>
                </a:solidFill>
              </a:rPr>
              <a:t>закону</a:t>
            </a:r>
          </a:p>
          <a:p>
            <a:pPr algn="ctr"/>
            <a:r>
              <a:rPr lang="en-US" sz="1200" b="1" dirty="0">
                <a:solidFill>
                  <a:srgbClr val="C00000"/>
                </a:solidFill>
                <a:latin typeface="Calibri" panose="020F0502020204030204" pitchFamily="34" charset="0"/>
                <a:hlinkClick r:id="rId5"/>
              </a:rPr>
              <a:t>https://selectel.ru/blog/personal-data</a:t>
            </a:r>
            <a:r>
              <a:rPr lang="en-US" sz="1200" b="1" dirty="0" smtClean="0">
                <a:solidFill>
                  <a:srgbClr val="C00000"/>
                </a:solidFill>
                <a:latin typeface="Calibri" panose="020F0502020204030204" pitchFamily="34" charset="0"/>
                <a:hlinkClick r:id="rId5"/>
              </a:rPr>
              <a:t>/</a:t>
            </a:r>
            <a:endParaRPr lang="en-US" sz="1200" b="1" dirty="0">
              <a:solidFill>
                <a:srgbClr val="C00000"/>
              </a:solidFill>
              <a:latin typeface="Calibri" panose="020F0502020204030204" pitchFamily="34" charset="0"/>
            </a:endParaRPr>
          </a:p>
          <a:p>
            <a:r>
              <a:rPr lang="ru-RU" sz="1400" b="1" dirty="0">
                <a:solidFill>
                  <a:schemeClr val="tx1"/>
                </a:solidFill>
              </a:rPr>
              <a:t>Что делать, </a:t>
            </a:r>
            <a:r>
              <a:rPr lang="ru-RU" sz="1400" b="1" dirty="0" smtClean="0">
                <a:solidFill>
                  <a:schemeClr val="tx1"/>
                </a:solidFill>
              </a:rPr>
              <a:t>если просят копию паспорта</a:t>
            </a:r>
            <a:r>
              <a:rPr lang="ru-RU" sz="1400" b="1" dirty="0">
                <a:solidFill>
                  <a:schemeClr val="tx1"/>
                </a:solidFill>
              </a:rPr>
              <a:t>?</a:t>
            </a:r>
          </a:p>
          <a:p>
            <a:r>
              <a:rPr lang="ru-RU" sz="1200" u="sng" dirty="0" smtClean="0">
                <a:hlinkClick r:id="rId6"/>
              </a:rPr>
              <a:t>https://journal.tinkoff.ru/ask/passport-copy/</a:t>
            </a:r>
            <a:endParaRPr lang="ru-RU" sz="1200" dirty="0" smtClean="0"/>
          </a:p>
          <a:p>
            <a:pPr algn="just"/>
            <a:r>
              <a:rPr lang="ru-RU" sz="1400" b="1" dirty="0" smtClean="0">
                <a:solidFill>
                  <a:srgbClr val="C00000"/>
                </a:solidFill>
              </a:rPr>
              <a:t>Задаём </a:t>
            </a:r>
            <a:r>
              <a:rPr lang="ru-RU" sz="1400" b="1" dirty="0">
                <a:solidFill>
                  <a:srgbClr val="C00000"/>
                </a:solidFill>
              </a:rPr>
              <a:t>неудобные вопросы</a:t>
            </a:r>
            <a:endParaRPr lang="ru-RU" sz="1400" dirty="0">
              <a:solidFill>
                <a:srgbClr val="C00000"/>
              </a:solidFill>
            </a:endParaRPr>
          </a:p>
          <a:p>
            <a:pPr algn="just"/>
            <a:r>
              <a:rPr lang="ru-RU" sz="1200" i="1" dirty="0"/>
              <a:t>Просят копию паспорта? Задайте несколько неудобных вопросов:</a:t>
            </a:r>
            <a:endParaRPr lang="ru-RU" sz="1200" dirty="0"/>
          </a:p>
          <a:p>
            <a:pPr marL="171450" lvl="0" indent="-171450" algn="just">
              <a:buFont typeface="Wingdings" panose="05000000000000000000" pitchFamily="2" charset="2"/>
              <a:buChar char="Ø"/>
            </a:pPr>
            <a:r>
              <a:rPr lang="ru-RU" sz="1200" dirty="0"/>
              <a:t>С какой целью вы снимаете копию с моего паспорта?</a:t>
            </a:r>
          </a:p>
          <a:p>
            <a:pPr marL="171450" lvl="0" indent="-171450" algn="just">
              <a:buFont typeface="Wingdings" panose="05000000000000000000" pitchFamily="2" charset="2"/>
              <a:buChar char="Ø"/>
            </a:pPr>
            <a:r>
              <a:rPr lang="ru-RU" sz="1200" dirty="0"/>
              <a:t>Какой нормой закона вы руководствуетесь, снимая копию с моего паспорта?</a:t>
            </a:r>
          </a:p>
          <a:p>
            <a:pPr marL="171450" lvl="0" indent="-171450" algn="just">
              <a:buFont typeface="Wingdings" panose="05000000000000000000" pitchFamily="2" charset="2"/>
              <a:buChar char="Ø"/>
            </a:pPr>
            <a:r>
              <a:rPr lang="ru-RU" sz="1200" dirty="0"/>
              <a:t>Зарегистрирована ли ваша организация в реестре </a:t>
            </a:r>
            <a:r>
              <a:rPr lang="ru-RU" sz="1200" dirty="0" err="1"/>
              <a:t>Роскомнадзора</a:t>
            </a:r>
            <a:r>
              <a:rPr lang="ru-RU" sz="1200" dirty="0"/>
              <a:t> как оператор персональных данных? </a:t>
            </a:r>
          </a:p>
          <a:p>
            <a:pPr algn="just"/>
            <a:r>
              <a:rPr lang="ru-RU" sz="1200" dirty="0"/>
              <a:t>Если вам ответили утвердительно, можете проверить правдивость слов. Все компании, которые имеют право собирать и хранить персональные данные, есть на сайте </a:t>
            </a:r>
            <a:r>
              <a:rPr lang="ru-RU" sz="1200" dirty="0" err="1"/>
              <a:t>Роскомнадзора</a:t>
            </a:r>
            <a:r>
              <a:rPr lang="ru-RU" sz="1200" dirty="0"/>
              <a:t>. Исключение — операторы сотовой связи, общественные и религиозные организации. Если вы выяснили, что компания имеет все основания снимать копию с паспорта, то следующий неудобный вопрос должен звучать так: «Где мне поставить подпись под согласием на обработку персональных данных?». Это обязательное требование, закреплённое в ст. 6 закона № 152-ФЗ. </a:t>
            </a:r>
            <a:endParaRPr lang="en-US" sz="1200" b="1" dirty="0" smtClean="0">
              <a:solidFill>
                <a:srgbClr val="C00000"/>
              </a:solidFill>
              <a:latin typeface="Calibri" panose="020F0502020204030204" pitchFamily="34" charset="0"/>
            </a:endParaRPr>
          </a:p>
        </p:txBody>
      </p:sp>
      <p:sp>
        <p:nvSpPr>
          <p:cNvPr id="6" name="Прямоугольник 5"/>
          <p:cNvSpPr/>
          <p:nvPr/>
        </p:nvSpPr>
        <p:spPr>
          <a:xfrm>
            <a:off x="942935" y="4955507"/>
            <a:ext cx="10163057" cy="14756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07000"/>
              </a:lnSpc>
            </a:pPr>
            <a:r>
              <a:rPr lang="ru-RU" sz="1200" b="1" dirty="0">
                <a:solidFill>
                  <a:srgbClr val="C00000"/>
                </a:solidFill>
                <a:ea typeface="Times New Roman" panose="02020603050405020304" pitchFamily="18" charset="0"/>
                <a:cs typeface="Times New Roman" panose="02020603050405020304" pitchFamily="18" charset="0"/>
              </a:rPr>
              <a:t>Вступили в силу новые правила </a:t>
            </a:r>
            <a:r>
              <a:rPr lang="ru-RU" sz="1200" b="1" dirty="0" err="1">
                <a:solidFill>
                  <a:srgbClr val="C00000"/>
                </a:solidFill>
                <a:ea typeface="Times New Roman" panose="02020603050405020304" pitchFamily="18" charset="0"/>
                <a:cs typeface="Times New Roman" panose="02020603050405020304" pitchFamily="18" charset="0"/>
              </a:rPr>
              <a:t>WhatsApp</a:t>
            </a:r>
            <a:r>
              <a:rPr lang="ru-RU" sz="1200" b="1" dirty="0">
                <a:solidFill>
                  <a:srgbClr val="C00000"/>
                </a:solidFill>
                <a:ea typeface="Times New Roman" panose="02020603050405020304" pitchFamily="18" charset="0"/>
                <a:cs typeface="Times New Roman" panose="02020603050405020304" pitchFamily="18" charset="0"/>
              </a:rPr>
              <a:t>. Самое главное</a:t>
            </a:r>
            <a:endParaRPr lang="ru-RU" sz="1200" dirty="0">
              <a:ea typeface="Calibri" panose="020F0502020204030204" pitchFamily="34" charset="0"/>
              <a:cs typeface="Times New Roman" panose="02020603050405020304" pitchFamily="18" charset="0"/>
            </a:endParaRPr>
          </a:p>
          <a:p>
            <a:pPr>
              <a:lnSpc>
                <a:spcPct val="107000"/>
              </a:lnSpc>
            </a:pPr>
            <a:r>
              <a:rPr lang="ru-RU" sz="1200" u="sng" dirty="0">
                <a:solidFill>
                  <a:srgbClr val="0563C1"/>
                </a:solidFill>
                <a:ea typeface="Calibri" panose="020F0502020204030204" pitchFamily="34" charset="0"/>
                <a:cs typeface="Times New Roman" panose="02020603050405020304" pitchFamily="18" charset="0"/>
                <a:hlinkClick r:id="rId7"/>
              </a:rPr>
              <a:t>https://rg.ru/2021/05/15/vstupili-v-silu-novye-pravila-whatsapp-samoe-glavnoe.html?msn</a:t>
            </a:r>
            <a:endParaRPr lang="ru-RU" sz="1200" dirty="0">
              <a:ea typeface="Calibri" panose="020F0502020204030204" pitchFamily="34" charset="0"/>
              <a:cs typeface="Times New Roman" panose="02020603050405020304" pitchFamily="18" charset="0"/>
            </a:endParaRPr>
          </a:p>
          <a:p>
            <a:pPr algn="just">
              <a:lnSpc>
                <a:spcPct val="107000"/>
              </a:lnSpc>
            </a:pPr>
            <a:r>
              <a:rPr lang="ru-RU" sz="1200" i="1" dirty="0" smtClean="0">
                <a:solidFill>
                  <a:schemeClr val="accent6">
                    <a:lumMod val="75000"/>
                  </a:schemeClr>
                </a:solidFill>
                <a:ea typeface="Calibri" panose="020F0502020204030204" pitchFamily="34" charset="0"/>
                <a:cs typeface="Times New Roman" panose="02020603050405020304" pitchFamily="18" charset="0"/>
              </a:rPr>
              <a:t>Комментарий </a:t>
            </a:r>
            <a:r>
              <a:rPr lang="ru-RU" sz="1200" i="1" dirty="0">
                <a:solidFill>
                  <a:schemeClr val="accent6">
                    <a:lumMod val="75000"/>
                  </a:schemeClr>
                </a:solidFill>
                <a:ea typeface="Calibri" panose="020F0502020204030204" pitchFamily="34" charset="0"/>
                <a:cs typeface="Times New Roman" panose="02020603050405020304" pitchFamily="18" charset="0"/>
              </a:rPr>
              <a:t>МФЦ:</a:t>
            </a:r>
            <a:r>
              <a:rPr lang="ru-RU" sz="1200" dirty="0">
                <a:solidFill>
                  <a:schemeClr val="accent6">
                    <a:lumMod val="75000"/>
                  </a:schemeClr>
                </a:solidFill>
                <a:ea typeface="Calibri" panose="020F0502020204030204" pitchFamily="34" charset="0"/>
                <a:cs typeface="Times New Roman" panose="02020603050405020304" pitchFamily="18" charset="0"/>
              </a:rPr>
              <a:t> </a:t>
            </a:r>
            <a:r>
              <a:rPr lang="ru-RU" sz="1200" b="1" dirty="0">
                <a:solidFill>
                  <a:schemeClr val="accent6">
                    <a:lumMod val="75000"/>
                  </a:schemeClr>
                </a:solidFill>
                <a:ea typeface="Calibri" panose="020F0502020204030204" pitchFamily="34" charset="0"/>
                <a:cs typeface="Times New Roman" panose="02020603050405020304" pitchFamily="18" charset="0"/>
              </a:rPr>
              <a:t>тотальный контроль в будущем</a:t>
            </a:r>
            <a:r>
              <a:rPr lang="ru-RU" sz="1200" dirty="0">
                <a:solidFill>
                  <a:schemeClr val="accent6">
                    <a:lumMod val="75000"/>
                  </a:schemeClr>
                </a:solidFill>
                <a:ea typeface="Calibri" panose="020F0502020204030204" pitchFamily="34" charset="0"/>
                <a:cs typeface="Times New Roman" panose="02020603050405020304" pitchFamily="18" charset="0"/>
              </a:rPr>
              <a:t> и создание «</a:t>
            </a:r>
            <a:r>
              <a:rPr lang="ru-RU" sz="1200" dirty="0" err="1">
                <a:solidFill>
                  <a:schemeClr val="accent6">
                    <a:lumMod val="75000"/>
                  </a:schemeClr>
                </a:solidFill>
                <a:ea typeface="Calibri" panose="020F0502020204030204" pitchFamily="34" charset="0"/>
                <a:cs typeface="Times New Roman" panose="02020603050405020304" pitchFamily="18" charset="0"/>
              </a:rPr>
              <a:t>биг</a:t>
            </a:r>
            <a:r>
              <a:rPr lang="ru-RU" sz="1200" dirty="0">
                <a:solidFill>
                  <a:schemeClr val="accent6">
                    <a:lumMod val="75000"/>
                  </a:schemeClr>
                </a:solidFill>
                <a:ea typeface="Calibri" panose="020F0502020204030204" pitchFamily="34" charset="0"/>
                <a:cs typeface="Times New Roman" panose="02020603050405020304" pitchFamily="18" charset="0"/>
              </a:rPr>
              <a:t> дата</a:t>
            </a:r>
            <a:r>
              <a:rPr lang="ru-RU" sz="1200" dirty="0" smtClean="0">
                <a:solidFill>
                  <a:schemeClr val="accent6">
                    <a:lumMod val="75000"/>
                  </a:schemeClr>
                </a:solidFill>
                <a:ea typeface="Calibri" panose="020F0502020204030204" pitchFamily="34" charset="0"/>
                <a:cs typeface="Times New Roman" panose="02020603050405020304" pitchFamily="18" charset="0"/>
              </a:rPr>
              <a:t>» каждого пользовател</a:t>
            </a:r>
            <a:r>
              <a:rPr lang="ru-RU" sz="1200" dirty="0">
                <a:solidFill>
                  <a:schemeClr val="accent6">
                    <a:lumMod val="75000"/>
                  </a:schemeClr>
                </a:solidFill>
                <a:ea typeface="Calibri" panose="020F0502020204030204" pitchFamily="34" charset="0"/>
                <a:cs typeface="Times New Roman" panose="02020603050405020304" pitchFamily="18" charset="0"/>
              </a:rPr>
              <a:t>я</a:t>
            </a:r>
            <a:r>
              <a:rPr lang="ru-RU" sz="1200" dirty="0" smtClean="0">
                <a:solidFill>
                  <a:schemeClr val="accent6">
                    <a:lumMod val="75000"/>
                  </a:schemeClr>
                </a:solidFill>
                <a:ea typeface="Calibri" panose="020F0502020204030204" pitchFamily="34" charset="0"/>
                <a:cs typeface="Times New Roman" panose="02020603050405020304" pitchFamily="18" charset="0"/>
              </a:rPr>
              <a:t> </a:t>
            </a:r>
            <a:r>
              <a:rPr lang="ru-RU" sz="1200" dirty="0">
                <a:solidFill>
                  <a:schemeClr val="accent6">
                    <a:lumMod val="75000"/>
                  </a:schemeClr>
                </a:solidFill>
                <a:ea typeface="Calibri" panose="020F0502020204030204" pitchFamily="34" charset="0"/>
                <a:cs typeface="Times New Roman" panose="02020603050405020304" pitchFamily="18" charset="0"/>
              </a:rPr>
              <a:t>фирмой-цифровым гигантом </a:t>
            </a:r>
            <a:r>
              <a:rPr lang="ru-RU" sz="1200" dirty="0" err="1">
                <a:solidFill>
                  <a:schemeClr val="accent6">
                    <a:lumMod val="75000"/>
                  </a:schemeClr>
                </a:solidFill>
                <a:ea typeface="Calibri" panose="020F0502020204030204" pitchFamily="34" charset="0"/>
                <a:cs typeface="Times New Roman" panose="02020603050405020304" pitchFamily="18" charset="0"/>
              </a:rPr>
              <a:t>Цукерберга</a:t>
            </a:r>
            <a:r>
              <a:rPr lang="ru-RU" sz="1200" dirty="0">
                <a:solidFill>
                  <a:schemeClr val="accent6">
                    <a:lumMod val="75000"/>
                  </a:schemeClr>
                </a:solidFill>
                <a:ea typeface="Calibri" panose="020F0502020204030204" pitchFamily="34" charset="0"/>
                <a:cs typeface="Times New Roman" panose="02020603050405020304" pitchFamily="18" charset="0"/>
              </a:rPr>
              <a:t> </a:t>
            </a:r>
            <a:r>
              <a:rPr lang="ru-RU" sz="1200" b="1" dirty="0">
                <a:solidFill>
                  <a:schemeClr val="accent6">
                    <a:lumMod val="75000"/>
                  </a:schemeClr>
                </a:solidFill>
                <a:ea typeface="Calibri" panose="020F0502020204030204" pitchFamily="34" charset="0"/>
                <a:cs typeface="Times New Roman" panose="02020603050405020304" pitchFamily="18" charset="0"/>
              </a:rPr>
              <a:t>(хотя, </a:t>
            </a:r>
            <a:r>
              <a:rPr lang="ru-RU" sz="1200" b="1" dirty="0" err="1">
                <a:solidFill>
                  <a:schemeClr val="accent6">
                    <a:lumMod val="75000"/>
                  </a:schemeClr>
                </a:solidFill>
                <a:ea typeface="Calibri" panose="020F0502020204030204" pitchFamily="34" charset="0"/>
                <a:cs typeface="Times New Roman" panose="02020603050405020304" pitchFamily="18" charset="0"/>
              </a:rPr>
              <a:t>Цукерберг</a:t>
            </a:r>
            <a:r>
              <a:rPr lang="ru-RU" sz="1200" b="1" dirty="0">
                <a:solidFill>
                  <a:schemeClr val="accent6">
                    <a:lumMod val="75000"/>
                  </a:schemeClr>
                </a:solidFill>
                <a:ea typeface="Calibri" panose="020F0502020204030204" pitchFamily="34" charset="0"/>
                <a:cs typeface="Times New Roman" panose="02020603050405020304" pitchFamily="18" charset="0"/>
              </a:rPr>
              <a:t> обещал, при покупке </a:t>
            </a:r>
            <a:r>
              <a:rPr lang="ru-RU" sz="1200" b="1" dirty="0" err="1">
                <a:solidFill>
                  <a:schemeClr val="accent6">
                    <a:lumMod val="75000"/>
                  </a:schemeClr>
                </a:solidFill>
                <a:ea typeface="Calibri" panose="020F0502020204030204" pitchFamily="34" charset="0"/>
                <a:cs typeface="Times New Roman" panose="02020603050405020304" pitchFamily="18" charset="0"/>
              </a:rPr>
              <a:t>вотсапа</a:t>
            </a:r>
            <a:r>
              <a:rPr lang="ru-RU" sz="1200" b="1" dirty="0">
                <a:solidFill>
                  <a:schemeClr val="accent6">
                    <a:lumMod val="75000"/>
                  </a:schemeClr>
                </a:solidFill>
                <a:ea typeface="Calibri" panose="020F0502020204030204" pitchFamily="34" charset="0"/>
                <a:cs typeface="Times New Roman" panose="02020603050405020304" pitchFamily="18" charset="0"/>
              </a:rPr>
              <a:t>, не сливать в единую систему данные </a:t>
            </a:r>
            <a:r>
              <a:rPr lang="ru-RU" sz="1200" b="1" dirty="0" err="1">
                <a:solidFill>
                  <a:schemeClr val="accent6">
                    <a:lumMod val="75000"/>
                  </a:schemeClr>
                </a:solidFill>
                <a:ea typeface="Calibri" panose="020F0502020204030204" pitchFamily="34" charset="0"/>
                <a:cs typeface="Times New Roman" panose="02020603050405020304" pitchFamily="18" charset="0"/>
              </a:rPr>
              <a:t>фейбука</a:t>
            </a:r>
            <a:r>
              <a:rPr lang="ru-RU" sz="1200" b="1" dirty="0">
                <a:solidFill>
                  <a:schemeClr val="accent6">
                    <a:lumMod val="75000"/>
                  </a:schemeClr>
                </a:solidFill>
                <a:ea typeface="Calibri" panose="020F0502020204030204" pitchFamily="34" charset="0"/>
                <a:cs typeface="Times New Roman" panose="02020603050405020304" pitchFamily="18" charset="0"/>
              </a:rPr>
              <a:t> и </a:t>
            </a:r>
            <a:r>
              <a:rPr lang="ru-RU" sz="1200" b="1" dirty="0" err="1">
                <a:solidFill>
                  <a:schemeClr val="accent6">
                    <a:lumMod val="75000"/>
                  </a:schemeClr>
                </a:solidFill>
                <a:ea typeface="Calibri" panose="020F0502020204030204" pitchFamily="34" charset="0"/>
                <a:cs typeface="Times New Roman" panose="02020603050405020304" pitchFamily="18" charset="0"/>
              </a:rPr>
              <a:t>вотсапа</a:t>
            </a:r>
            <a:r>
              <a:rPr lang="ru-RU" sz="1200" b="1" dirty="0">
                <a:solidFill>
                  <a:schemeClr val="accent6">
                    <a:lumMod val="75000"/>
                  </a:schemeClr>
                </a:solidFill>
                <a:ea typeface="Calibri" panose="020F0502020204030204" pitchFamily="34" charset="0"/>
                <a:cs typeface="Times New Roman" panose="02020603050405020304" pitchFamily="18" charset="0"/>
              </a:rPr>
              <a:t>. Думается, его кто-то попросил так, что он не смог потом отказать…)</a:t>
            </a:r>
            <a:r>
              <a:rPr lang="ru-RU" sz="1200" dirty="0">
                <a:solidFill>
                  <a:schemeClr val="accent6">
                    <a:lumMod val="75000"/>
                  </a:schemeClr>
                </a:solidFill>
                <a:ea typeface="Calibri" panose="020F0502020204030204" pitchFamily="34" charset="0"/>
                <a:cs typeface="Times New Roman" panose="02020603050405020304" pitchFamily="18" charset="0"/>
              </a:rPr>
              <a:t> </a:t>
            </a:r>
            <a:endParaRPr lang="ru-RU" sz="1200" dirty="0" smtClean="0">
              <a:solidFill>
                <a:schemeClr val="accent6">
                  <a:lumMod val="75000"/>
                </a:schemeClr>
              </a:solidFill>
              <a:ea typeface="Calibri" panose="020F0502020204030204" pitchFamily="34" charset="0"/>
              <a:cs typeface="Times New Roman" panose="02020603050405020304" pitchFamily="18" charset="0"/>
            </a:endParaRPr>
          </a:p>
          <a:p>
            <a:pPr algn="just">
              <a:lnSpc>
                <a:spcPct val="107000"/>
              </a:lnSpc>
            </a:pPr>
            <a:r>
              <a:rPr lang="ru-RU" sz="1200" i="1" dirty="0" smtClean="0">
                <a:solidFill>
                  <a:schemeClr val="accent6">
                    <a:lumMod val="75000"/>
                  </a:schemeClr>
                </a:solidFill>
                <a:ea typeface="Calibri" panose="020F0502020204030204" pitchFamily="34" charset="0"/>
                <a:cs typeface="Times New Roman" panose="02020603050405020304" pitchFamily="18" charset="0"/>
              </a:rPr>
              <a:t>Далее</a:t>
            </a:r>
            <a:r>
              <a:rPr lang="ru-RU" sz="1200" i="1" dirty="0" smtClean="0">
                <a:solidFill>
                  <a:schemeClr val="accent6">
                    <a:lumMod val="75000"/>
                  </a:schemeClr>
                </a:solidFill>
                <a:ea typeface="Calibri" panose="020F0502020204030204" pitchFamily="34" charset="0"/>
                <a:cs typeface="Times New Roman" panose="02020603050405020304" pitchFamily="18" charset="0"/>
              </a:rPr>
              <a:t>, необходимо следить за: </a:t>
            </a:r>
            <a:r>
              <a:rPr lang="ru-RU" sz="1200" dirty="0">
                <a:solidFill>
                  <a:schemeClr val="accent6">
                    <a:lumMod val="75000"/>
                  </a:schemeClr>
                </a:solidFill>
                <a:ea typeface="Calibri" panose="020F0502020204030204" pitchFamily="34" charset="0"/>
                <a:cs typeface="Times New Roman" panose="02020603050405020304" pitchFamily="18" charset="0"/>
              </a:rPr>
              <a:t>«</a:t>
            </a:r>
            <a:r>
              <a:rPr lang="ru-RU" sz="1200" dirty="0" err="1">
                <a:solidFill>
                  <a:schemeClr val="accent6">
                    <a:lumMod val="75000"/>
                  </a:schemeClr>
                </a:solidFill>
                <a:ea typeface="Calibri" panose="020F0502020204030204" pitchFamily="34" charset="0"/>
                <a:cs typeface="Times New Roman" panose="02020603050405020304" pitchFamily="18" charset="0"/>
              </a:rPr>
              <a:t>Facebook</a:t>
            </a:r>
            <a:r>
              <a:rPr lang="ru-RU" sz="1200" dirty="0">
                <a:solidFill>
                  <a:schemeClr val="accent6">
                    <a:lumMod val="75000"/>
                  </a:schemeClr>
                </a:solidFill>
                <a:ea typeface="Calibri" panose="020F0502020204030204" pitchFamily="34" charset="0"/>
                <a:cs typeface="Times New Roman" panose="02020603050405020304" pitchFamily="18" charset="0"/>
              </a:rPr>
              <a:t> грозит запрет на передачу данных пользователей из ЕС в США» </a:t>
            </a:r>
            <a:r>
              <a:rPr lang="ru-RU" sz="1200" u="sng" dirty="0">
                <a:solidFill>
                  <a:schemeClr val="accent6">
                    <a:lumMod val="75000"/>
                  </a:schemeClr>
                </a:solidFill>
                <a:ea typeface="Calibri" panose="020F0502020204030204" pitchFamily="34" charset="0"/>
                <a:cs typeface="Times New Roman" panose="02020603050405020304" pitchFamily="18" charset="0"/>
                <a:hlinkClick r:id="rId8"/>
              </a:rPr>
              <a:t>https://rg.ru/2021/05/15/facebook-grozit-zapret-na-peredachu-dannyh-polzovatelej-iz-es-v-ssha.html</a:t>
            </a:r>
            <a:r>
              <a:rPr lang="ru-RU" sz="1200" dirty="0">
                <a:solidFill>
                  <a:schemeClr val="accent6">
                    <a:lumMod val="75000"/>
                  </a:schemeClr>
                </a:solidFill>
                <a:ea typeface="Calibri" panose="020F0502020204030204" pitchFamily="34" charset="0"/>
                <a:cs typeface="Times New Roman" panose="02020603050405020304" pitchFamily="18" charset="0"/>
              </a:rPr>
              <a:t> </a:t>
            </a:r>
            <a:r>
              <a:rPr lang="ru-RU" sz="1200" b="1" dirty="0">
                <a:solidFill>
                  <a:schemeClr val="accent6">
                    <a:lumMod val="75000"/>
                  </a:schemeClr>
                </a:solidFill>
                <a:ea typeface="Calibri" panose="020F0502020204030204" pitchFamily="34" charset="0"/>
                <a:cs typeface="Times New Roman" panose="02020603050405020304" pitchFamily="18" charset="0"/>
              </a:rPr>
              <a:t>В России возможно законодательно тоже внесут подобные инициативы</a:t>
            </a:r>
            <a:r>
              <a:rPr lang="ru-RU" sz="1200" dirty="0">
                <a:solidFill>
                  <a:schemeClr val="accent6">
                    <a:lumMod val="75000"/>
                  </a:schemeClr>
                </a:solidFill>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4884780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408772" y="25885"/>
            <a:ext cx="11341914" cy="615553"/>
          </a:xfrm>
          <a:prstGeom prst="rect">
            <a:avLst/>
          </a:prstGeom>
        </p:spPr>
        <p:txBody>
          <a:bodyPr wrap="square">
            <a:spAutoFit/>
          </a:bodyPr>
          <a:lstStyle/>
          <a:p>
            <a:r>
              <a:rPr lang="ru-RU" b="1" dirty="0">
                <a:solidFill>
                  <a:srgbClr val="C00000"/>
                </a:solidFill>
              </a:rPr>
              <a:t>Актуализация знаний в области финансовой безопасности и защиты </a:t>
            </a:r>
            <a:r>
              <a:rPr lang="ru-RU" b="1" dirty="0" smtClean="0">
                <a:solidFill>
                  <a:srgbClr val="C00000"/>
                </a:solidFill>
              </a:rPr>
              <a:t>прав</a:t>
            </a:r>
            <a:endParaRPr lang="ru-RU" b="1" dirty="0" smtClean="0">
              <a:solidFill>
                <a:schemeClr val="accent5">
                  <a:lumMod val="75000"/>
                </a:schemeClr>
              </a:solidFill>
              <a:latin typeface="+mj-lt"/>
            </a:endParaRPr>
          </a:p>
          <a:p>
            <a:pPr algn="l" hangingPunct="1"/>
            <a:r>
              <a:rPr lang="ru-RU" sz="1600" b="1" dirty="0" smtClean="0">
                <a:solidFill>
                  <a:schemeClr val="accent5">
                    <a:lumMod val="75000"/>
                  </a:schemeClr>
                </a:solidFill>
                <a:latin typeface="+mj-lt"/>
              </a:rPr>
              <a:t>Законодательство</a:t>
            </a:r>
            <a:endParaRPr lang="ru-RU" sz="1600" b="1" dirty="0">
              <a:solidFill>
                <a:schemeClr val="accent3">
                  <a:lumMod val="75000"/>
                </a:schemeClr>
              </a:solidFill>
              <a:latin typeface="+mj-lt"/>
            </a:endParaRPr>
          </a:p>
        </p:txBody>
      </p:sp>
      <p:sp>
        <p:nvSpPr>
          <p:cNvPr id="3" name="Прямоугольник 2"/>
          <p:cNvSpPr/>
          <p:nvPr/>
        </p:nvSpPr>
        <p:spPr>
          <a:xfrm>
            <a:off x="209032" y="643678"/>
            <a:ext cx="8906401" cy="3139321"/>
          </a:xfrm>
          <a:prstGeom prst="rect">
            <a:avLst/>
          </a:prstGeom>
        </p:spPr>
        <p:txBody>
          <a:bodyPr wrap="square">
            <a:spAutoFit/>
          </a:bodyPr>
          <a:lstStyle/>
          <a:p>
            <a:pPr algn="just"/>
            <a:r>
              <a:rPr lang="ru-RU" sz="1100" dirty="0"/>
              <a:t>ГК Российской Федерации </a:t>
            </a:r>
            <a:r>
              <a:rPr lang="en-US" sz="1100" dirty="0"/>
              <a:t>I </a:t>
            </a:r>
            <a:r>
              <a:rPr lang="ru-RU" sz="1100" dirty="0"/>
              <a:t>часть Глава</a:t>
            </a:r>
          </a:p>
          <a:p>
            <a:pPr algn="just"/>
            <a:r>
              <a:rPr lang="en-US" sz="1100" dirty="0">
                <a:hlinkClick r:id="rId2"/>
              </a:rPr>
              <a:t>http://www.consultant.ru/document/cons_doc_LAW_34154/</a:t>
            </a:r>
            <a:endParaRPr lang="ru-RU" sz="1100" dirty="0"/>
          </a:p>
          <a:p>
            <a:pPr algn="just"/>
            <a:endParaRPr lang="ru-RU" sz="1100" dirty="0"/>
          </a:p>
          <a:p>
            <a:pPr algn="just"/>
            <a:r>
              <a:rPr lang="ru-RU" sz="1100" dirty="0"/>
              <a:t>Федеральный закон от 07.02.1992 N 2300-1 "О защите прав потребителей"</a:t>
            </a:r>
          </a:p>
          <a:p>
            <a:pPr algn="just"/>
            <a:r>
              <a:rPr lang="en-US" sz="1100" dirty="0">
                <a:hlinkClick r:id="rId3"/>
              </a:rPr>
              <a:t>http://www.consultant.ru/document/cons_doc_LAW_305/</a:t>
            </a:r>
            <a:endParaRPr lang="ru-RU" sz="1100" dirty="0"/>
          </a:p>
          <a:p>
            <a:pPr algn="just"/>
            <a:endParaRPr lang="ru-RU" sz="1100" dirty="0"/>
          </a:p>
          <a:p>
            <a:pPr algn="just"/>
            <a:r>
              <a:rPr lang="ru-RU" sz="1100" dirty="0"/>
              <a:t>Федеральный закон от 04.06.2018 N 123-ФЗ "Об уполномоченном по правам потребителей финансовых услуг"</a:t>
            </a:r>
          </a:p>
          <a:p>
            <a:pPr algn="just"/>
            <a:r>
              <a:rPr lang="en-US" sz="1100" dirty="0">
                <a:hlinkClick r:id="rId4"/>
              </a:rPr>
              <a:t>http://www.garant.ru/hotlaw/federal/1199979/</a:t>
            </a:r>
            <a:endParaRPr lang="ru-RU" sz="1100" dirty="0"/>
          </a:p>
          <a:p>
            <a:pPr algn="just"/>
            <a:endParaRPr lang="ru-RU" sz="1100" dirty="0"/>
          </a:p>
          <a:p>
            <a:pPr algn="just"/>
            <a:r>
              <a:rPr lang="ru-RU" sz="1100" dirty="0"/>
              <a:t>Все перечисленные законы на Слайдах о законодательстве в начале каждой темы</a:t>
            </a:r>
          </a:p>
          <a:p>
            <a:pPr algn="just"/>
            <a:endParaRPr lang="ru-RU" sz="1100" dirty="0"/>
          </a:p>
          <a:p>
            <a:pPr algn="just"/>
            <a:r>
              <a:rPr lang="ru-RU" sz="1100" dirty="0"/>
              <a:t>См. нормативные документы (законы, постановления, и так далее) можно в бесплатных версиях информационно-правовых систем: </a:t>
            </a:r>
          </a:p>
          <a:p>
            <a:pPr algn="just"/>
            <a:r>
              <a:rPr lang="ru-RU" sz="1100" dirty="0"/>
              <a:t>«Гарант» </a:t>
            </a:r>
            <a:r>
              <a:rPr lang="en-US" sz="1100" dirty="0">
                <a:hlinkClick r:id="rId5"/>
              </a:rPr>
              <a:t>www.garant.ru</a:t>
            </a:r>
            <a:endParaRPr lang="ru-RU" sz="1100" dirty="0"/>
          </a:p>
          <a:p>
            <a:pPr algn="just"/>
            <a:r>
              <a:rPr lang="ru-RU" sz="1100" dirty="0"/>
              <a:t>«Консультант плюс» </a:t>
            </a:r>
            <a:r>
              <a:rPr lang="en-US" sz="1100" dirty="0">
                <a:hlinkClick r:id="rId6"/>
              </a:rPr>
              <a:t>www.consultant.ru</a:t>
            </a:r>
            <a:endParaRPr lang="en-US" sz="1100" dirty="0"/>
          </a:p>
          <a:p>
            <a:pPr algn="just"/>
            <a:r>
              <a:rPr lang="ru-RU" sz="1100" dirty="0"/>
              <a:t>на сайте </a:t>
            </a:r>
            <a:r>
              <a:rPr lang="en-US" sz="1100" dirty="0">
                <a:hlinkClick r:id="rId7"/>
              </a:rPr>
              <a:t>http://legalacts.ru/</a:t>
            </a:r>
            <a:endParaRPr lang="ru-RU" sz="1100" dirty="0"/>
          </a:p>
          <a:p>
            <a:pPr algn="just"/>
            <a:r>
              <a:rPr lang="ru-RU" sz="1100" dirty="0"/>
              <a:t>На сайте </a:t>
            </a:r>
            <a:r>
              <a:rPr lang="ru-RU" sz="1100" dirty="0" smtClean="0"/>
              <a:t>Банка </a:t>
            </a:r>
            <a:r>
              <a:rPr lang="ru-RU" sz="1100" dirty="0"/>
              <a:t>России </a:t>
            </a:r>
            <a:r>
              <a:rPr lang="en-US" sz="1100" dirty="0">
                <a:hlinkClick r:id="rId8"/>
              </a:rPr>
              <a:t>http://cbr.ru/protection_rights/acts</a:t>
            </a:r>
            <a:r>
              <a:rPr lang="en-US" sz="1100" dirty="0" smtClean="0">
                <a:hlinkClick r:id="rId8"/>
              </a:rPr>
              <a:t>/</a:t>
            </a:r>
            <a:r>
              <a:rPr lang="ru-RU" sz="1100" dirty="0"/>
              <a:t> </a:t>
            </a:r>
            <a:r>
              <a:rPr lang="ru-RU" sz="1100" dirty="0" smtClean="0"/>
              <a:t>а также в любых разделах сайта Банка России в рубрике «Правовые акты»</a:t>
            </a:r>
            <a:endParaRPr lang="ru-RU" sz="1100" dirty="0"/>
          </a:p>
          <a:p>
            <a:pPr algn="just"/>
            <a:endParaRPr lang="ru-RU" sz="1100" dirty="0"/>
          </a:p>
          <a:p>
            <a:pPr algn="just"/>
            <a:endParaRPr lang="ru-RU" sz="1100" dirty="0"/>
          </a:p>
        </p:txBody>
      </p:sp>
      <p:sp>
        <p:nvSpPr>
          <p:cNvPr id="2" name="Номер слайда 1"/>
          <p:cNvSpPr>
            <a:spLocks noGrp="1"/>
          </p:cNvSpPr>
          <p:nvPr>
            <p:ph type="sldNum" sz="quarter" idx="2"/>
          </p:nvPr>
        </p:nvSpPr>
        <p:spPr>
          <a:xfrm>
            <a:off x="5975164" y="6500819"/>
            <a:ext cx="519849" cy="232745"/>
          </a:xfrm>
        </p:spPr>
        <p:txBody>
          <a:bodyPr/>
          <a:lstStyle/>
          <a:p>
            <a:fld id="{86CB4B4D-7CA3-9044-876B-883B54F8677D}" type="slidenum">
              <a:rPr lang="ru-RU" smtClean="0"/>
              <a:t>43</a:t>
            </a:fld>
            <a:endParaRPr lang="ru-RU" dirty="0"/>
          </a:p>
        </p:txBody>
      </p:sp>
      <p:sp>
        <p:nvSpPr>
          <p:cNvPr id="4" name="TextBox 3"/>
          <p:cNvSpPr txBox="1"/>
          <p:nvPr/>
        </p:nvSpPr>
        <p:spPr>
          <a:xfrm>
            <a:off x="4893200" y="3782184"/>
            <a:ext cx="2394415" cy="7078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ru-RU" sz="1400" b="1" dirty="0"/>
              <a:t>Защита прав потребителей финансовых </a:t>
            </a:r>
            <a:r>
              <a:rPr lang="ru-RU" sz="1400" b="1" dirty="0" smtClean="0"/>
              <a:t>услуг</a:t>
            </a:r>
          </a:p>
          <a:p>
            <a:r>
              <a:rPr lang="en-US" sz="1200" b="1" dirty="0">
                <a:hlinkClick r:id="rId9"/>
              </a:rPr>
              <a:t>http://cbr.ru/protection_rights</a:t>
            </a:r>
            <a:r>
              <a:rPr lang="en-US" sz="1200" b="1" dirty="0" smtClean="0">
                <a:hlinkClick r:id="rId9"/>
              </a:rPr>
              <a:t>/</a:t>
            </a:r>
            <a:endParaRPr lang="ru-RU" sz="1200" b="1" dirty="0"/>
          </a:p>
        </p:txBody>
      </p:sp>
      <p:sp>
        <p:nvSpPr>
          <p:cNvPr id="5" name="Прямоугольник 4"/>
          <p:cNvSpPr/>
          <p:nvPr/>
        </p:nvSpPr>
        <p:spPr>
          <a:xfrm>
            <a:off x="8670173" y="122026"/>
            <a:ext cx="2962671" cy="492443"/>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ru-RU" sz="1400" b="1" dirty="0">
                <a:solidFill>
                  <a:srgbClr val="111214"/>
                </a:solidFill>
              </a:rPr>
              <a:t>Финансовая </a:t>
            </a:r>
            <a:r>
              <a:rPr lang="ru-RU" sz="1400" b="1" dirty="0" smtClean="0">
                <a:solidFill>
                  <a:srgbClr val="111214"/>
                </a:solidFill>
              </a:rPr>
              <a:t>доступность</a:t>
            </a:r>
          </a:p>
          <a:p>
            <a:r>
              <a:rPr lang="en-US" sz="1200" b="1" dirty="0">
                <a:hlinkClick r:id="rId10"/>
              </a:rPr>
              <a:t>http://cbr.ru/develop/development_affor/</a:t>
            </a:r>
            <a:endParaRPr lang="ru-RU" sz="1200" b="1" dirty="0">
              <a:solidFill>
                <a:srgbClr val="111214"/>
              </a:solidFill>
            </a:endParaRPr>
          </a:p>
        </p:txBody>
      </p:sp>
      <p:pic>
        <p:nvPicPr>
          <p:cNvPr id="6" name="Рисунок 5"/>
          <p:cNvPicPr>
            <a:picLocks noChangeAspect="1"/>
          </p:cNvPicPr>
          <p:nvPr/>
        </p:nvPicPr>
        <p:blipFill>
          <a:blip r:embed="rId11"/>
          <a:stretch>
            <a:fillRect/>
          </a:stretch>
        </p:blipFill>
        <p:spPr>
          <a:xfrm>
            <a:off x="7824486" y="662815"/>
            <a:ext cx="4191256" cy="1665213"/>
          </a:xfrm>
          <a:prstGeom prst="rect">
            <a:avLst/>
          </a:prstGeom>
        </p:spPr>
        <p:style>
          <a:lnRef idx="2">
            <a:schemeClr val="accent6"/>
          </a:lnRef>
          <a:fillRef idx="1">
            <a:schemeClr val="lt1"/>
          </a:fillRef>
          <a:effectRef idx="0">
            <a:schemeClr val="accent6"/>
          </a:effectRef>
          <a:fontRef idx="minor">
            <a:schemeClr val="dk1"/>
          </a:fontRef>
        </p:style>
      </p:pic>
      <p:sp>
        <p:nvSpPr>
          <p:cNvPr id="8" name="TextBox 7"/>
          <p:cNvSpPr txBox="1"/>
          <p:nvPr/>
        </p:nvSpPr>
        <p:spPr>
          <a:xfrm>
            <a:off x="453511" y="3699703"/>
            <a:ext cx="3330430" cy="73866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ru-RU" sz="1400" b="1" dirty="0" smtClean="0"/>
              <a:t>МВД России. Список подразделений для обращения граждан</a:t>
            </a:r>
          </a:p>
          <a:p>
            <a:r>
              <a:rPr lang="en-US" sz="1400" b="1" dirty="0">
                <a:hlinkClick r:id="rId12"/>
              </a:rPr>
              <a:t>https</a:t>
            </a:r>
            <a:r>
              <a:rPr lang="en-US" sz="1400" b="1" dirty="0" smtClean="0">
                <a:hlinkClick r:id="rId12"/>
              </a:rPr>
              <a:t>://</a:t>
            </a:r>
            <a:r>
              <a:rPr lang="ru-RU" sz="1400" b="1" dirty="0" err="1" smtClean="0">
                <a:hlinkClick r:id="rId12"/>
              </a:rPr>
              <a:t>мвд.рф</a:t>
            </a:r>
            <a:r>
              <a:rPr lang="en-US" sz="1400" b="1" dirty="0" smtClean="0">
                <a:hlinkClick r:id="rId12"/>
              </a:rPr>
              <a:t>/</a:t>
            </a:r>
            <a:r>
              <a:rPr lang="en-US" sz="1400" b="1" dirty="0" err="1" smtClean="0">
                <a:hlinkClick r:id="rId12"/>
              </a:rPr>
              <a:t>request_main</a:t>
            </a:r>
            <a:endParaRPr lang="ru-RU" sz="1400" b="1" dirty="0" smtClean="0"/>
          </a:p>
        </p:txBody>
      </p:sp>
      <p:sp>
        <p:nvSpPr>
          <p:cNvPr id="9" name="Прямоугольник 8"/>
          <p:cNvSpPr/>
          <p:nvPr/>
        </p:nvSpPr>
        <p:spPr>
          <a:xfrm>
            <a:off x="8587441" y="5660819"/>
            <a:ext cx="3428301" cy="91570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07000"/>
              </a:lnSpc>
            </a:pPr>
            <a:r>
              <a:rPr lang="ru-RU" sz="1400" b="1" dirty="0">
                <a:ea typeface="Calibri" panose="020F0502020204030204" pitchFamily="34" charset="0"/>
                <a:cs typeface="Times New Roman" panose="02020603050405020304" pitchFamily="18" charset="0"/>
              </a:rPr>
              <a:t>Электронный журнал «</a:t>
            </a:r>
            <a:r>
              <a:rPr lang="ru-RU" sz="1400" b="1" dirty="0" smtClean="0">
                <a:ea typeface="Calibri" panose="020F0502020204030204" pitchFamily="34" charset="0"/>
                <a:cs typeface="Times New Roman" panose="02020603050405020304" pitchFamily="18" charset="0"/>
              </a:rPr>
              <a:t>Т—Ж</a:t>
            </a:r>
            <a:r>
              <a:rPr lang="ru-RU" sz="1400" b="1" dirty="0">
                <a:ea typeface="Calibri" panose="020F0502020204030204" pitchFamily="34" charset="0"/>
                <a:cs typeface="Times New Roman" panose="02020603050405020304" pitchFamily="18" charset="0"/>
              </a:rPr>
              <a:t>». Подборка: </a:t>
            </a:r>
            <a:endParaRPr lang="ru-RU" sz="1400" dirty="0">
              <a:ea typeface="Calibri" panose="020F0502020204030204" pitchFamily="34" charset="0"/>
              <a:cs typeface="Times New Roman" panose="02020603050405020304" pitchFamily="18" charset="0"/>
            </a:endParaRPr>
          </a:p>
          <a:p>
            <a:pPr>
              <a:lnSpc>
                <a:spcPct val="107000"/>
              </a:lnSpc>
            </a:pPr>
            <a:r>
              <a:rPr lang="ru-RU" sz="1200" b="1" u="sng" dirty="0">
                <a:solidFill>
                  <a:srgbClr val="0563C1"/>
                </a:solidFill>
                <a:ea typeface="Calibri" panose="020F0502020204030204" pitchFamily="34" charset="0"/>
                <a:cs typeface="Times New Roman" panose="02020603050405020304" pitchFamily="18" charset="0"/>
                <a:hlinkClick r:id="rId13"/>
              </a:rPr>
              <a:t>https://journal.tinkoff.ru/tag/moshenniki/</a:t>
            </a:r>
            <a:endParaRPr lang="ru-RU" sz="1200" b="1" dirty="0">
              <a:ea typeface="Calibri" panose="020F0502020204030204" pitchFamily="34" charset="0"/>
              <a:cs typeface="Times New Roman" panose="02020603050405020304" pitchFamily="18" charset="0"/>
            </a:endParaRPr>
          </a:p>
          <a:p>
            <a:pPr>
              <a:lnSpc>
                <a:spcPct val="107000"/>
              </a:lnSpc>
            </a:pPr>
            <a:r>
              <a:rPr lang="ru-RU" sz="1200" b="1" u="sng" dirty="0">
                <a:solidFill>
                  <a:srgbClr val="0563C1"/>
                </a:solidFill>
                <a:ea typeface="Calibri" panose="020F0502020204030204" pitchFamily="34" charset="0"/>
                <a:cs typeface="Times New Roman" panose="02020603050405020304" pitchFamily="18" charset="0"/>
                <a:hlinkClick r:id="rId14"/>
              </a:rPr>
              <a:t>https://journal.tinkoff.ru/tag/moshennichestvo/</a:t>
            </a:r>
            <a:endParaRPr lang="ru-RU" sz="1200" b="1" dirty="0">
              <a:ea typeface="Calibri" panose="020F0502020204030204" pitchFamily="34" charset="0"/>
              <a:cs typeface="Times New Roman" panose="02020603050405020304" pitchFamily="18" charset="0"/>
            </a:endParaRPr>
          </a:p>
          <a:p>
            <a:pPr>
              <a:lnSpc>
                <a:spcPct val="107000"/>
              </a:lnSpc>
            </a:pPr>
            <a:r>
              <a:rPr lang="ru-RU" sz="1200" b="1" u="sng" dirty="0">
                <a:solidFill>
                  <a:srgbClr val="0563C1"/>
                </a:solidFill>
                <a:ea typeface="Calibri" panose="020F0502020204030204" pitchFamily="34" charset="0"/>
                <a:cs typeface="Times New Roman" panose="02020603050405020304" pitchFamily="18" charset="0"/>
                <a:hlinkClick r:id="rId15"/>
              </a:rPr>
              <a:t>https://journal.tinkoff.ru/pro/bezopasnost/</a:t>
            </a:r>
            <a:endParaRPr lang="ru-RU" sz="1200" b="1" dirty="0">
              <a:ea typeface="Calibri" panose="020F0502020204030204" pitchFamily="34" charset="0"/>
              <a:cs typeface="Times New Roman" panose="02020603050405020304" pitchFamily="18" charset="0"/>
            </a:endParaRPr>
          </a:p>
        </p:txBody>
      </p:sp>
      <p:sp>
        <p:nvSpPr>
          <p:cNvPr id="7" name="Прямоугольник 6"/>
          <p:cNvSpPr/>
          <p:nvPr/>
        </p:nvSpPr>
        <p:spPr>
          <a:xfrm>
            <a:off x="304207" y="4748597"/>
            <a:ext cx="8136106" cy="101438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07000"/>
              </a:lnSpc>
            </a:pPr>
            <a:r>
              <a:rPr lang="ru-RU" sz="1400" b="1" spc="15" dirty="0">
                <a:ea typeface="Calibri" panose="020F0502020204030204" pitchFamily="34" charset="0"/>
                <a:cs typeface="Times New Roman" panose="02020603050405020304" pitchFamily="18" charset="0"/>
              </a:rPr>
              <a:t>Что такое солидарная ответственность по долгам за коммунальные услуги в </a:t>
            </a:r>
            <a:r>
              <a:rPr lang="ru-RU" sz="1400" b="1" spc="15" dirty="0" smtClean="0">
                <a:ea typeface="Calibri" panose="020F0502020204030204" pitchFamily="34" charset="0"/>
                <a:cs typeface="Times New Roman" panose="02020603050405020304" pitchFamily="18" charset="0"/>
              </a:rPr>
              <a:t>ЖКХ</a:t>
            </a:r>
            <a:endParaRPr lang="ru-RU" sz="1400" dirty="0">
              <a:ea typeface="Calibri" panose="020F0502020204030204" pitchFamily="34" charset="0"/>
              <a:cs typeface="Times New Roman" panose="02020603050405020304" pitchFamily="18" charset="0"/>
            </a:endParaRPr>
          </a:p>
          <a:p>
            <a:pPr marL="285750" indent="-285750" algn="l">
              <a:lnSpc>
                <a:spcPct val="107000"/>
              </a:lnSpc>
              <a:buFont typeface="Wingdings" panose="05000000000000000000" pitchFamily="2" charset="2"/>
              <a:buChar char="§"/>
            </a:pPr>
            <a:r>
              <a:rPr lang="ru-RU" sz="1400" u="sng" dirty="0">
                <a:solidFill>
                  <a:srgbClr val="0563C1"/>
                </a:solidFill>
                <a:ea typeface="Calibri" panose="020F0502020204030204" pitchFamily="34" charset="0"/>
                <a:cs typeface="Times New Roman" panose="02020603050405020304" pitchFamily="18" charset="0"/>
                <a:hlinkClick r:id="rId16"/>
              </a:rPr>
              <a:t>https://pravo.rg.ru/rubrics/question/20471/</a:t>
            </a:r>
            <a:endParaRPr lang="ru-RU" sz="1400" dirty="0">
              <a:ea typeface="Calibri" panose="020F0502020204030204" pitchFamily="34" charset="0"/>
              <a:cs typeface="Times New Roman" panose="02020603050405020304" pitchFamily="18" charset="0"/>
            </a:endParaRPr>
          </a:p>
          <a:p>
            <a:pPr marL="285750" indent="-285750" algn="l">
              <a:lnSpc>
                <a:spcPct val="107000"/>
              </a:lnSpc>
              <a:buFont typeface="Wingdings" panose="05000000000000000000" pitchFamily="2" charset="2"/>
              <a:buChar char="§"/>
            </a:pPr>
            <a:r>
              <a:rPr lang="ru-RU" sz="1400" u="sng" dirty="0">
                <a:solidFill>
                  <a:srgbClr val="0563C1"/>
                </a:solidFill>
                <a:ea typeface="Calibri" panose="020F0502020204030204" pitchFamily="34" charset="0"/>
                <a:cs typeface="Times New Roman" panose="02020603050405020304" pitchFamily="18" charset="0"/>
                <a:hlinkClick r:id="rId17"/>
              </a:rPr>
              <a:t>https://journal.tinkoff.ru/ask/solidarnaya-otvetstvennost/</a:t>
            </a:r>
            <a:endParaRPr lang="ru-RU" sz="1400" dirty="0">
              <a:ea typeface="Calibri" panose="020F0502020204030204" pitchFamily="34" charset="0"/>
              <a:cs typeface="Times New Roman" panose="02020603050405020304" pitchFamily="18" charset="0"/>
            </a:endParaRPr>
          </a:p>
          <a:p>
            <a:pPr marL="285750" indent="-285750" algn="l">
              <a:lnSpc>
                <a:spcPct val="107000"/>
              </a:lnSpc>
              <a:buFont typeface="Wingdings" panose="05000000000000000000" pitchFamily="2" charset="2"/>
              <a:buChar char="§"/>
            </a:pPr>
            <a:r>
              <a:rPr lang="ru-RU" sz="1400" u="sng" dirty="0">
                <a:solidFill>
                  <a:srgbClr val="0563C1"/>
                </a:solidFill>
                <a:ea typeface="Calibri" panose="020F0502020204030204" pitchFamily="34" charset="0"/>
                <a:cs typeface="Times New Roman" panose="02020603050405020304" pitchFamily="18" charset="0"/>
                <a:hlinkClick r:id="rId18"/>
              </a:rPr>
              <a:t>http://www.consultant.ru/law/podborki/solidarnaya_otvetstvennost_po_oplate_kommunalnyh_uslug/</a:t>
            </a:r>
            <a:endParaRPr lang="ru-RU" sz="1400" dirty="0">
              <a:ea typeface="Calibri" panose="020F0502020204030204" pitchFamily="34" charset="0"/>
              <a:cs typeface="Times New Roman" panose="02020603050405020304" pitchFamily="18" charset="0"/>
            </a:endParaRPr>
          </a:p>
        </p:txBody>
      </p:sp>
      <p:sp>
        <p:nvSpPr>
          <p:cNvPr id="10" name="Прямоугольник 9"/>
          <p:cNvSpPr/>
          <p:nvPr/>
        </p:nvSpPr>
        <p:spPr>
          <a:xfrm>
            <a:off x="8089542" y="3423623"/>
            <a:ext cx="3661144" cy="94859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07000"/>
              </a:lnSpc>
            </a:pPr>
            <a:r>
              <a:rPr lang="ru-RU" sz="1400" b="1" spc="15" dirty="0">
                <a:ea typeface="Calibri" panose="020F0502020204030204" pitchFamily="34" charset="0"/>
                <a:cs typeface="Times New Roman" panose="02020603050405020304" pitchFamily="18" charset="0"/>
              </a:rPr>
              <a:t>Как вернуть деньги, если их незаконно списали судебные приставы</a:t>
            </a:r>
            <a:endParaRPr lang="ru-RU" sz="1400" dirty="0">
              <a:ea typeface="Calibri" panose="020F0502020204030204" pitchFamily="34" charset="0"/>
              <a:cs typeface="Times New Roman" panose="02020603050405020304" pitchFamily="18" charset="0"/>
            </a:endParaRPr>
          </a:p>
          <a:p>
            <a:pPr>
              <a:lnSpc>
                <a:spcPct val="107000"/>
              </a:lnSpc>
            </a:pPr>
            <a:r>
              <a:rPr lang="ru-RU" sz="1200" u="sng" dirty="0">
                <a:solidFill>
                  <a:srgbClr val="0563C1"/>
                </a:solidFill>
                <a:ea typeface="Calibri" panose="020F0502020204030204" pitchFamily="34" charset="0"/>
                <a:cs typeface="Times New Roman" panose="02020603050405020304" pitchFamily="18" charset="0"/>
                <a:hlinkClick r:id="rId19"/>
              </a:rPr>
              <a:t>https://arb.ru/b2c/crib/kak_vernut_dengi_esli_ikh_nezakonno_spisali_sudebnye_pristavy-10496021</a:t>
            </a:r>
            <a:r>
              <a:rPr lang="ru-RU" sz="1200" u="sng" dirty="0" smtClean="0">
                <a:solidFill>
                  <a:srgbClr val="0563C1"/>
                </a:solidFill>
                <a:ea typeface="Calibri" panose="020F0502020204030204" pitchFamily="34" charset="0"/>
                <a:cs typeface="Times New Roman" panose="02020603050405020304" pitchFamily="18" charset="0"/>
                <a:hlinkClick r:id="rId19"/>
              </a:rPr>
              <a:t>/</a:t>
            </a:r>
            <a:endParaRPr lang="ru-RU"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182944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D2D4229-FEDD-3845-ABF7-BDF1823DE4FE}"/>
              </a:ext>
            </a:extLst>
          </p:cNvPr>
          <p:cNvSpPr txBox="1"/>
          <p:nvPr/>
        </p:nvSpPr>
        <p:spPr>
          <a:xfrm>
            <a:off x="448482" y="-32176"/>
            <a:ext cx="1102313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ru-RU" sz="1400" b="1" dirty="0">
                <a:solidFill>
                  <a:srgbClr val="C00000"/>
                </a:solidFill>
              </a:rPr>
              <a:t>Актуализация знаний в области финансовой безопасности и защиты </a:t>
            </a:r>
            <a:r>
              <a:rPr lang="ru-RU" sz="1400" b="1" dirty="0" smtClean="0">
                <a:solidFill>
                  <a:srgbClr val="C00000"/>
                </a:solidFill>
              </a:rPr>
              <a:t>прав</a:t>
            </a:r>
            <a:endParaRPr lang="ru-RU" sz="1300" b="1" dirty="0" smtClean="0">
              <a:solidFill>
                <a:srgbClr val="C00000"/>
              </a:solidFill>
            </a:endParaRPr>
          </a:p>
          <a:p>
            <a:endParaRPr lang="ru-RU" sz="1300" b="1" dirty="0">
              <a:solidFill>
                <a:srgbClr val="C00000"/>
              </a:solidFill>
            </a:endParaRPr>
          </a:p>
          <a:p>
            <a:r>
              <a:rPr lang="ru-RU" sz="1300" b="1" dirty="0" smtClean="0">
                <a:solidFill>
                  <a:srgbClr val="C00000"/>
                </a:solidFill>
              </a:rPr>
              <a:t>Распоряжение </a:t>
            </a:r>
            <a:r>
              <a:rPr lang="ru-RU" sz="1300" b="1" dirty="0">
                <a:solidFill>
                  <a:srgbClr val="C00000"/>
                </a:solidFill>
              </a:rPr>
              <a:t>Правительства Российской Федерации от 25 сентября 2017 г. № 2039-р Об утверждении Стратегии повышения финансовой грамотности в Российской Федерации на </a:t>
            </a:r>
            <a:r>
              <a:rPr lang="ru-RU" sz="1300" b="1" dirty="0" smtClean="0">
                <a:solidFill>
                  <a:srgbClr val="C00000"/>
                </a:solidFill>
              </a:rPr>
              <a:t>2017–2023 </a:t>
            </a:r>
            <a:r>
              <a:rPr lang="ru-RU" sz="1300" b="1" dirty="0">
                <a:solidFill>
                  <a:srgbClr val="C00000"/>
                </a:solidFill>
              </a:rPr>
              <a:t>гг</a:t>
            </a:r>
            <a:r>
              <a:rPr lang="ru-RU" sz="1300" b="1" dirty="0" smtClean="0">
                <a:solidFill>
                  <a:srgbClr val="C00000"/>
                </a:solidFill>
              </a:rPr>
              <a:t>. </a:t>
            </a:r>
            <a:r>
              <a:rPr lang="en-US" sz="1400" dirty="0">
                <a:cs typeface="Arial" panose="020B0604020202020204" pitchFamily="34" charset="0"/>
                <a:hlinkClick r:id="rId2"/>
              </a:rPr>
              <a:t>http://legalacts.ru/doc/rasporjazhenie-pravitelstva-rf-ot-25092017-n-2039-r-ob-utverzhdenii</a:t>
            </a:r>
            <a:r>
              <a:rPr lang="en-US" sz="1400" dirty="0" smtClean="0">
                <a:cs typeface="Arial" panose="020B0604020202020204" pitchFamily="34" charset="0"/>
                <a:hlinkClick r:id="rId2"/>
              </a:rPr>
              <a:t>/</a:t>
            </a:r>
            <a:endParaRPr lang="ru-RU" sz="1400" dirty="0">
              <a:cs typeface="Arial" panose="020B0604020202020204" pitchFamily="34" charset="0"/>
            </a:endParaRPr>
          </a:p>
        </p:txBody>
      </p:sp>
      <p:sp>
        <p:nvSpPr>
          <p:cNvPr id="4" name="Номер слайда 3"/>
          <p:cNvSpPr>
            <a:spLocks noGrp="1"/>
          </p:cNvSpPr>
          <p:nvPr>
            <p:ph type="sldNum" sz="quarter" idx="2"/>
          </p:nvPr>
        </p:nvSpPr>
        <p:spPr>
          <a:xfrm>
            <a:off x="6912290" y="6453083"/>
            <a:ext cx="313320" cy="232745"/>
          </a:xfrm>
        </p:spPr>
        <p:txBody>
          <a:bodyPr/>
          <a:lstStyle/>
          <a:p>
            <a:fld id="{86CB4B4D-7CA3-9044-876B-883B54F8677D}" type="slidenum">
              <a:rPr lang="ru-RU" smtClean="0"/>
              <a:t>44</a:t>
            </a:fld>
            <a:endParaRPr lang="ru-RU" dirty="0"/>
          </a:p>
        </p:txBody>
      </p:sp>
      <p:sp>
        <p:nvSpPr>
          <p:cNvPr id="7" name="Прямоугольник 6"/>
          <p:cNvSpPr/>
          <p:nvPr/>
        </p:nvSpPr>
        <p:spPr>
          <a:xfrm>
            <a:off x="966383" y="822984"/>
            <a:ext cx="9987329" cy="1200329"/>
          </a:xfrm>
          <a:prstGeom prst="rect">
            <a:avLst/>
          </a:prstGeom>
        </p:spPr>
        <p:txBody>
          <a:bodyPr wrap="square">
            <a:spAutoFit/>
          </a:bodyPr>
          <a:lstStyle/>
          <a:p>
            <a:pPr algn="just">
              <a:defRPr/>
            </a:pPr>
            <a:r>
              <a:rPr lang="ru-RU" sz="1200" b="1" dirty="0">
                <a:cs typeface="Arial" panose="020B0604020202020204" pitchFamily="34" charset="0"/>
              </a:rPr>
              <a:t>Дорожная карта мероприятий по включению финансовой грамотности в программы российских образовательных </a:t>
            </a:r>
            <a:r>
              <a:rPr lang="ru-RU" sz="1200" b="1" dirty="0" smtClean="0">
                <a:cs typeface="Arial" panose="020B0604020202020204" pitchFamily="34" charset="0"/>
              </a:rPr>
              <a:t>организаций</a:t>
            </a:r>
          </a:p>
          <a:p>
            <a:pPr algn="just">
              <a:defRPr/>
            </a:pPr>
            <a:r>
              <a:rPr lang="en-US" sz="1200" dirty="0" smtClean="0">
                <a:hlinkClick r:id="rId3"/>
              </a:rPr>
              <a:t>https://www.cbr.ru/Content/Document/File/19092/map_2017-04-13.pdf</a:t>
            </a:r>
            <a:endParaRPr lang="ru-RU" sz="1200" dirty="0">
              <a:latin typeface="Arial" panose="020B0604020202020204" pitchFamily="34" charset="0"/>
              <a:cs typeface="Arial" panose="020B0604020202020204" pitchFamily="34" charset="0"/>
            </a:endParaRPr>
          </a:p>
          <a:p>
            <a:pPr algn="just">
              <a:defRPr/>
            </a:pPr>
            <a:r>
              <a:rPr lang="ru-RU" sz="1200" b="1" dirty="0" smtClean="0">
                <a:solidFill>
                  <a:schemeClr val="tx1"/>
                </a:solidFill>
                <a:cs typeface="Arial" panose="020B0604020202020204" pitchFamily="34" charset="0"/>
              </a:rPr>
              <a:t>Стратегия </a:t>
            </a:r>
            <a:r>
              <a:rPr lang="ru-RU" sz="1200" b="1" dirty="0">
                <a:solidFill>
                  <a:schemeClr val="tx1"/>
                </a:solidFill>
                <a:cs typeface="Arial" panose="020B0604020202020204" pitchFamily="34" charset="0"/>
              </a:rPr>
              <a:t>повышения финансовой доступности в России на период </a:t>
            </a:r>
            <a:r>
              <a:rPr lang="ru-RU" sz="1200" b="1" dirty="0" smtClean="0">
                <a:solidFill>
                  <a:schemeClr val="tx1"/>
                </a:solidFill>
                <a:cs typeface="Arial" panose="020B0604020202020204" pitchFamily="34" charset="0"/>
              </a:rPr>
              <a:t>2018</a:t>
            </a:r>
            <a:r>
              <a:rPr lang="ru-RU" sz="1200" b="1" dirty="0" smtClean="0">
                <a:solidFill>
                  <a:schemeClr val="tx1"/>
                </a:solidFill>
              </a:rPr>
              <a:t>–2</a:t>
            </a:r>
            <a:r>
              <a:rPr lang="ru-RU" sz="1200" b="1" dirty="0" smtClean="0">
                <a:solidFill>
                  <a:schemeClr val="tx1"/>
                </a:solidFill>
                <a:cs typeface="Arial" panose="020B0604020202020204" pitchFamily="34" charset="0"/>
              </a:rPr>
              <a:t>020 </a:t>
            </a:r>
            <a:r>
              <a:rPr lang="ru-RU" sz="1200" b="1" dirty="0">
                <a:solidFill>
                  <a:schemeClr val="tx1"/>
                </a:solidFill>
                <a:cs typeface="Arial" panose="020B0604020202020204" pitchFamily="34" charset="0"/>
              </a:rPr>
              <a:t>годов </a:t>
            </a:r>
            <a:r>
              <a:rPr lang="en-US" sz="1200" dirty="0" smtClean="0">
                <a:solidFill>
                  <a:schemeClr val="tx1"/>
                </a:solidFill>
                <a:cs typeface="Arial" panose="020B0604020202020204" pitchFamily="34" charset="0"/>
                <a:hlinkClick r:id="rId4"/>
              </a:rPr>
              <a:t>http</a:t>
            </a:r>
            <a:r>
              <a:rPr lang="en-US" sz="1200" dirty="0">
                <a:solidFill>
                  <a:schemeClr val="tx1"/>
                </a:solidFill>
                <a:cs typeface="Arial" panose="020B0604020202020204" pitchFamily="34" charset="0"/>
                <a:hlinkClick r:id="rId4"/>
              </a:rPr>
              <a:t>://</a:t>
            </a:r>
            <a:r>
              <a:rPr lang="en-US" sz="1200" dirty="0" smtClean="0">
                <a:solidFill>
                  <a:schemeClr val="tx1"/>
                </a:solidFill>
                <a:cs typeface="Arial" panose="020B0604020202020204" pitchFamily="34" charset="0"/>
                <a:hlinkClick r:id="rId4"/>
              </a:rPr>
              <a:t>www.cbr.ru/Content/Document/File/37470/str_30032018.pdf</a:t>
            </a:r>
            <a:endParaRPr lang="en-US" sz="1200" dirty="0" smtClean="0">
              <a:solidFill>
                <a:schemeClr val="tx1"/>
              </a:solidFill>
              <a:latin typeface="Arial" panose="020B0604020202020204" pitchFamily="34" charset="0"/>
              <a:cs typeface="Arial" panose="020B0604020202020204" pitchFamily="34" charset="0"/>
            </a:endParaRPr>
          </a:p>
          <a:p>
            <a:pPr algn="just">
              <a:defRPr/>
            </a:pPr>
            <a:r>
              <a:rPr lang="ru-RU" sz="1200" b="1" dirty="0"/>
              <a:t>План мероприятий («дорожная карта») по реализации стратегии повышения финансовой грамотности в Российской Федерации на </a:t>
            </a:r>
            <a:r>
              <a:rPr lang="ru-RU" sz="1200" b="1" dirty="0" smtClean="0"/>
              <a:t>2017</a:t>
            </a:r>
            <a:r>
              <a:rPr lang="ru-RU" sz="1200" b="1" dirty="0" smtClean="0">
                <a:solidFill>
                  <a:schemeClr val="tx1"/>
                </a:solidFill>
              </a:rPr>
              <a:t>–</a:t>
            </a:r>
            <a:r>
              <a:rPr lang="ru-RU" sz="1200" b="1" dirty="0" smtClean="0"/>
              <a:t>2023 </a:t>
            </a:r>
            <a:r>
              <a:rPr lang="ru-RU" sz="1200" b="1" dirty="0"/>
              <a:t>гг</a:t>
            </a:r>
            <a:r>
              <a:rPr lang="ru-RU" sz="1200" b="1" dirty="0" smtClean="0"/>
              <a:t>.</a:t>
            </a:r>
          </a:p>
          <a:p>
            <a:pPr algn="just">
              <a:defRPr/>
            </a:pPr>
            <a:r>
              <a:rPr lang="ru-RU" sz="1200" b="1" dirty="0" smtClean="0"/>
              <a:t> </a:t>
            </a:r>
            <a:r>
              <a:rPr lang="en-US" sz="1200" dirty="0" smtClean="0">
                <a:hlinkClick r:id="rId5"/>
              </a:rPr>
              <a:t>https://www.cbr.ru/Content/Document/File/59795/Inf_note_dec_2718_2.pdf</a:t>
            </a:r>
            <a:endParaRPr lang="ru-RU" sz="1200" dirty="0">
              <a:solidFill>
                <a:schemeClr val="tx1"/>
              </a:solidFill>
              <a:latin typeface="Arial" panose="020B0604020202020204" pitchFamily="34" charset="0"/>
              <a:cs typeface="Arial" panose="020B0604020202020204" pitchFamily="34" charset="0"/>
            </a:endParaRPr>
          </a:p>
        </p:txBody>
      </p:sp>
      <p:sp>
        <p:nvSpPr>
          <p:cNvPr id="6" name="Прямоугольник 5"/>
          <p:cNvSpPr/>
          <p:nvPr/>
        </p:nvSpPr>
        <p:spPr>
          <a:xfrm>
            <a:off x="110648" y="2045141"/>
            <a:ext cx="3827767" cy="452431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200" b="1" dirty="0">
                <a:solidFill>
                  <a:srgbClr val="C00000"/>
                </a:solidFill>
              </a:rPr>
              <a:t>2020 г. </a:t>
            </a:r>
            <a:r>
              <a:rPr lang="ru-RU" sz="1200" dirty="0">
                <a:solidFill>
                  <a:srgbClr val="C00000"/>
                </a:solidFill>
              </a:rPr>
              <a:t>Минфин России закончил прямое участие в проектах по ФГ. Ряд проектов (Вашифинансы.рф, часть проектов МГУ, журнал «Дружи с финансами» и другие), возможно будут </a:t>
            </a:r>
            <a:r>
              <a:rPr lang="ru-RU" sz="1200" dirty="0" smtClean="0">
                <a:solidFill>
                  <a:srgbClr val="C00000"/>
                </a:solidFill>
              </a:rPr>
              <a:t>изменены.</a:t>
            </a:r>
            <a:endParaRPr lang="ru-RU" sz="1200" b="1" dirty="0">
              <a:solidFill>
                <a:srgbClr val="C00000"/>
              </a:solidFill>
            </a:endParaRPr>
          </a:p>
          <a:p>
            <a:r>
              <a:rPr lang="ru-RU" sz="1200" b="1" dirty="0" smtClean="0">
                <a:solidFill>
                  <a:srgbClr val="C00000"/>
                </a:solidFill>
              </a:rPr>
              <a:t>С 2021 года</a:t>
            </a:r>
            <a:r>
              <a:rPr lang="ru-RU" sz="1200" dirty="0" smtClean="0"/>
              <a:t>. </a:t>
            </a:r>
            <a:r>
              <a:rPr lang="ru-RU" sz="1200" dirty="0" smtClean="0">
                <a:solidFill>
                  <a:srgbClr val="C00000"/>
                </a:solidFill>
              </a:rPr>
              <a:t>НИФИ </a:t>
            </a:r>
            <a:r>
              <a:rPr lang="ru-RU" sz="1200" dirty="0">
                <a:solidFill>
                  <a:srgbClr val="C00000"/>
                </a:solidFill>
              </a:rPr>
              <a:t>Минфина утвержден в качестве координатора Стратегии финансовой </a:t>
            </a:r>
            <a:r>
              <a:rPr lang="ru-RU" sz="1200" dirty="0" smtClean="0">
                <a:solidFill>
                  <a:srgbClr val="C00000"/>
                </a:solidFill>
              </a:rPr>
              <a:t>грамотности</a:t>
            </a:r>
          </a:p>
          <a:p>
            <a:r>
              <a:rPr lang="en-US" sz="1200" dirty="0">
                <a:hlinkClick r:id="rId6"/>
              </a:rPr>
              <a:t>https://vashifinancy.ru/for-smi/press/news/nifi-minfina-utverzhden-v-kachestve-koordinatora-strategii-finansovoy-gramotnosti</a:t>
            </a:r>
            <a:r>
              <a:rPr lang="en-US" sz="1200" dirty="0" smtClean="0">
                <a:hlinkClick r:id="rId6"/>
              </a:rPr>
              <a:t>/</a:t>
            </a:r>
            <a:endParaRPr lang="ru-RU" sz="1200" dirty="0" smtClean="0"/>
          </a:p>
          <a:p>
            <a:endParaRPr lang="ru-RU" sz="1200" dirty="0" smtClean="0"/>
          </a:p>
          <a:p>
            <a:r>
              <a:rPr lang="ru-RU" sz="1200" b="1" dirty="0" smtClean="0">
                <a:solidFill>
                  <a:srgbClr val="C00000"/>
                </a:solidFill>
              </a:rPr>
              <a:t>…На </a:t>
            </a:r>
            <a:r>
              <a:rPr lang="ru-RU" sz="1200" b="1" dirty="0">
                <a:solidFill>
                  <a:srgbClr val="C00000"/>
                </a:solidFill>
              </a:rPr>
              <a:t>базе НИФИ Минфина создан Центр финансовой грамотности, который займется масштабированием наиболее успешных практик в этой области, организацией и проведением образовательно-просветительских мероприятий национального </a:t>
            </a:r>
            <a:r>
              <a:rPr lang="ru-RU" sz="1200" b="1" dirty="0" smtClean="0">
                <a:solidFill>
                  <a:srgbClr val="C00000"/>
                </a:solidFill>
              </a:rPr>
              <a:t>масштаба…</a:t>
            </a:r>
          </a:p>
          <a:p>
            <a:r>
              <a:rPr lang="en-US" sz="1200" b="1" dirty="0">
                <a:hlinkClick r:id="rId7"/>
              </a:rPr>
              <a:t>https://nifi.ru/ru</a:t>
            </a:r>
            <a:r>
              <a:rPr lang="en-US" sz="1200" b="1" dirty="0" smtClean="0">
                <a:hlinkClick r:id="rId7"/>
              </a:rPr>
              <a:t>/</a:t>
            </a:r>
            <a:endParaRPr lang="en-US" sz="1200" b="1" dirty="0" smtClean="0"/>
          </a:p>
          <a:p>
            <a:r>
              <a:rPr lang="ru-RU" sz="1200" b="1" dirty="0">
                <a:solidFill>
                  <a:srgbClr val="C00000"/>
                </a:solidFill>
              </a:rPr>
              <a:t>Большое количество полезного материала в </a:t>
            </a:r>
            <a:r>
              <a:rPr lang="en-US" sz="1200" b="1" dirty="0">
                <a:solidFill>
                  <a:srgbClr val="C00000"/>
                </a:solidFill>
              </a:rPr>
              <a:t>Instagram </a:t>
            </a:r>
            <a:r>
              <a:rPr lang="ru-RU" sz="1200" b="1" dirty="0">
                <a:solidFill>
                  <a:srgbClr val="C00000"/>
                </a:solidFill>
              </a:rPr>
              <a:t>от </a:t>
            </a:r>
            <a:r>
              <a:rPr lang="ru-RU" sz="1200" b="1" dirty="0" err="1" smtClean="0">
                <a:solidFill>
                  <a:srgbClr val="C00000"/>
                </a:solidFill>
              </a:rPr>
              <a:t>Вашифинасы.рф</a:t>
            </a:r>
            <a:endParaRPr lang="ru-RU" sz="1200" b="1" dirty="0">
              <a:solidFill>
                <a:srgbClr val="C00000"/>
              </a:solidFill>
            </a:endParaRPr>
          </a:p>
          <a:p>
            <a:r>
              <a:rPr lang="ru-RU" sz="1200" b="1" u="sng" dirty="0">
                <a:hlinkClick r:id="rId8"/>
              </a:rPr>
              <a:t>https://www.instagram.com/vashifinancy</a:t>
            </a:r>
            <a:r>
              <a:rPr lang="ru-RU" sz="1200" b="1" u="sng" dirty="0" smtClean="0">
                <a:hlinkClick r:id="rId8"/>
              </a:rPr>
              <a:t>/</a:t>
            </a:r>
            <a:endParaRPr lang="ru-RU" sz="1200" b="1" u="sng" dirty="0" smtClean="0"/>
          </a:p>
          <a:p>
            <a:r>
              <a:rPr lang="ru-RU" sz="1200" b="1" dirty="0">
                <a:solidFill>
                  <a:srgbClr val="C00000"/>
                </a:solidFill>
              </a:rPr>
              <a:t>учебник </a:t>
            </a:r>
            <a:r>
              <a:rPr lang="ru-RU" sz="1200" b="1" dirty="0">
                <a:hlinkClick r:id="rId9"/>
              </a:rPr>
              <a:t>https://</a:t>
            </a:r>
            <a:r>
              <a:rPr lang="ru-RU" sz="1200" b="1" dirty="0" smtClean="0">
                <a:hlinkClick r:id="rId9"/>
              </a:rPr>
              <a:t>школа.вашифинансы.рф</a:t>
            </a:r>
            <a:endParaRPr lang="ru-RU" sz="1200" b="1" dirty="0" smtClean="0"/>
          </a:p>
          <a:p>
            <a:endParaRPr lang="ru-RU" sz="1200" b="1" dirty="0" smtClean="0">
              <a:solidFill>
                <a:srgbClr val="00B050"/>
              </a:solidFill>
            </a:endParaRPr>
          </a:p>
          <a:p>
            <a:r>
              <a:rPr lang="ru-RU" sz="1200" b="1" dirty="0" smtClean="0">
                <a:solidFill>
                  <a:srgbClr val="00B050"/>
                </a:solidFill>
              </a:rPr>
              <a:t>С октября 21 г. вместо </a:t>
            </a:r>
            <a:r>
              <a:rPr lang="ru-RU" sz="1200" b="1" dirty="0" err="1" smtClean="0">
                <a:solidFill>
                  <a:srgbClr val="00B050"/>
                </a:solidFill>
              </a:rPr>
              <a:t>Вашифинансы</a:t>
            </a:r>
            <a:r>
              <a:rPr lang="ru-RU" sz="1200" b="1" dirty="0" smtClean="0">
                <a:solidFill>
                  <a:srgbClr val="00B050"/>
                </a:solidFill>
              </a:rPr>
              <a:t> появится</a:t>
            </a:r>
          </a:p>
          <a:p>
            <a:r>
              <a:rPr lang="ru-RU" sz="1200" b="1" u="sng" dirty="0" smtClean="0">
                <a:hlinkClick r:id="rId10"/>
              </a:rPr>
              <a:t>https://моифинансы.рф/</a:t>
            </a:r>
            <a:endParaRPr lang="ru-RU" sz="1200" dirty="0">
              <a:solidFill>
                <a:srgbClr val="00B050"/>
              </a:solidFill>
            </a:endParaRPr>
          </a:p>
        </p:txBody>
      </p:sp>
      <p:sp>
        <p:nvSpPr>
          <p:cNvPr id="8" name="Прямоугольник 7"/>
          <p:cNvSpPr/>
          <p:nvPr/>
        </p:nvSpPr>
        <p:spPr>
          <a:xfrm>
            <a:off x="4044441" y="2080951"/>
            <a:ext cx="3044900" cy="175432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200" b="1" dirty="0">
                <a:solidFill>
                  <a:srgbClr val="C00000"/>
                </a:solidFill>
              </a:rPr>
              <a:t>Распоряжение Правительства РФ от 10.02.2021 N 291-р </a:t>
            </a:r>
            <a:r>
              <a:rPr lang="ru-RU" sz="1200" b="1" dirty="0" smtClean="0">
                <a:solidFill>
                  <a:srgbClr val="C00000"/>
                </a:solidFill>
              </a:rPr>
              <a:t>«Об </a:t>
            </a:r>
            <a:r>
              <a:rPr lang="ru-RU" sz="1200" b="1" dirty="0">
                <a:solidFill>
                  <a:srgbClr val="C00000"/>
                </a:solidFill>
              </a:rPr>
              <a:t>определении образовательных организаций высшего образования, на базе которых осуществляют деятельность федеральные методические центры повышения финансовой грамотности </a:t>
            </a:r>
            <a:r>
              <a:rPr lang="ru-RU" sz="1200" b="1" dirty="0" smtClean="0">
                <a:solidFill>
                  <a:srgbClr val="C00000"/>
                </a:solidFill>
              </a:rPr>
              <a:t>населения»</a:t>
            </a:r>
          </a:p>
          <a:p>
            <a:r>
              <a:rPr lang="en-US" sz="1200" b="1" dirty="0">
                <a:hlinkClick r:id="rId11"/>
              </a:rPr>
              <a:t>http://publication.pravo.gov.ru/Document/View/0001202102150003</a:t>
            </a:r>
            <a:endParaRPr lang="ru-RU" sz="1200" b="1" dirty="0"/>
          </a:p>
        </p:txBody>
      </p:sp>
      <p:sp>
        <p:nvSpPr>
          <p:cNvPr id="9" name="TextBox 8"/>
          <p:cNvSpPr txBox="1"/>
          <p:nvPr/>
        </p:nvSpPr>
        <p:spPr>
          <a:xfrm>
            <a:off x="7407479" y="2023313"/>
            <a:ext cx="4660084" cy="450892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ru-RU" sz="1300" b="1" dirty="0" smtClean="0"/>
              <a:t>Закон </a:t>
            </a:r>
            <a:r>
              <a:rPr lang="ru-RU" sz="1300" b="1" dirty="0"/>
              <a:t>«О Центральном банке Российской Федерации (Банке России)» от 10.07.2002 № 86-ФЗ</a:t>
            </a:r>
          </a:p>
          <a:p>
            <a:r>
              <a:rPr lang="ru-RU" sz="1300" i="1" u="sng" dirty="0"/>
              <a:t>Статья 4. Банк России выполняет следующие функции</a:t>
            </a:r>
            <a:r>
              <a:rPr lang="ru-RU" sz="1300" dirty="0" smtClean="0"/>
              <a:t>: …</a:t>
            </a:r>
            <a:endParaRPr lang="ru-RU" sz="1300" dirty="0"/>
          </a:p>
          <a:p>
            <a:pPr algn="just"/>
            <a:r>
              <a:rPr lang="ru-RU" sz="1300" dirty="0" smtClean="0"/>
              <a:t>18.6</a:t>
            </a:r>
            <a:r>
              <a:rPr lang="ru-RU" sz="1300" dirty="0"/>
              <a:t>) </a:t>
            </a:r>
            <a:r>
              <a:rPr lang="ru-RU" sz="1300" b="1" dirty="0">
                <a:solidFill>
                  <a:srgbClr val="C00000"/>
                </a:solidFill>
              </a:rPr>
              <a:t>во взаимодействии с Правительством Российской Федерации реализует мероприятия по повышению уровня финансовой грамотности населения и субъектов малого и среднего предпринимательства в Российской Федерации;</a:t>
            </a:r>
          </a:p>
          <a:p>
            <a:pPr algn="just"/>
            <a:r>
              <a:rPr lang="ru-RU" sz="1300" dirty="0"/>
              <a:t>(п. 18.6 введен Федеральным законом от 03.04.2020 N 106-ФЗ)</a:t>
            </a:r>
          </a:p>
          <a:p>
            <a:pPr algn="just"/>
            <a:r>
              <a:rPr lang="ru-RU" sz="1300" dirty="0"/>
              <a:t>18.7) </a:t>
            </a:r>
            <a:r>
              <a:rPr lang="ru-RU" sz="1300" b="1" dirty="0">
                <a:solidFill>
                  <a:srgbClr val="C00000"/>
                </a:solidFill>
              </a:rPr>
              <a:t>во взаимодействии с Правительством Российской Федерации разрабатывает и проводит политику по обеспечению доступности финансовых услуг для населения и субъектов малого и среднего предпринимательства в Российской Федерации;</a:t>
            </a:r>
          </a:p>
          <a:p>
            <a:pPr algn="just"/>
            <a:r>
              <a:rPr lang="ru-RU" sz="1300" dirty="0"/>
              <a:t>(п. 18.7 введен Федеральным законом от 03.04.2020 N 106-ФЗ</a:t>
            </a:r>
            <a:r>
              <a:rPr lang="ru-RU" sz="1300" dirty="0" smtClean="0"/>
              <a:t>) …</a:t>
            </a:r>
            <a:endParaRPr lang="ru-RU" sz="1300" dirty="0"/>
          </a:p>
          <a:p>
            <a:r>
              <a:rPr lang="ru-RU" sz="1200" u="sng" dirty="0">
                <a:hlinkClick r:id="rId12"/>
              </a:rPr>
              <a:t>http://www.consultant.ru/document/cons_doc_LAW_37570/4f84b42935e2a5743f1b5e1591668be0c41b762d/</a:t>
            </a:r>
            <a:endParaRPr lang="ru-RU" sz="1200" dirty="0"/>
          </a:p>
          <a:p>
            <a:endParaRPr lang="ru-RU" sz="1300" dirty="0">
              <a:solidFill>
                <a:srgbClr val="C00000"/>
              </a:solidFill>
            </a:endParaRPr>
          </a:p>
          <a:p>
            <a:pPr marL="285750" lvl="2" indent="-285750">
              <a:buFont typeface="Wingdings" panose="05000000000000000000" pitchFamily="2" charset="2"/>
              <a:buChar char="Ø"/>
            </a:pPr>
            <a:r>
              <a:rPr lang="ru-RU" sz="1300" dirty="0" smtClean="0">
                <a:solidFill>
                  <a:srgbClr val="C00000"/>
                </a:solidFill>
              </a:rPr>
              <a:t>Проект Банка России </a:t>
            </a:r>
            <a:r>
              <a:rPr lang="ru-RU" sz="1300" b="1" dirty="0" smtClean="0">
                <a:solidFill>
                  <a:srgbClr val="FF0000"/>
                </a:solidFill>
              </a:rPr>
              <a:t>«Финансовая </a:t>
            </a:r>
            <a:r>
              <a:rPr lang="ru-RU" sz="1300" b="1" dirty="0">
                <a:solidFill>
                  <a:srgbClr val="FF0000"/>
                </a:solidFill>
              </a:rPr>
              <a:t>культура</a:t>
            </a:r>
            <a:r>
              <a:rPr lang="ru-RU" sz="1300" b="1" dirty="0" smtClean="0">
                <a:solidFill>
                  <a:srgbClr val="FF0000"/>
                </a:solidFill>
              </a:rPr>
              <a:t>» </a:t>
            </a:r>
            <a:r>
              <a:rPr lang="en-US" sz="1300" b="1" dirty="0">
                <a:solidFill>
                  <a:srgbClr val="FF0000"/>
                </a:solidFill>
                <a:hlinkClick r:id="rId13"/>
              </a:rPr>
              <a:t>https://fincult.info</a:t>
            </a:r>
            <a:r>
              <a:rPr lang="en-US" sz="1300" b="1" dirty="0" smtClean="0">
                <a:solidFill>
                  <a:srgbClr val="FF0000"/>
                </a:solidFill>
                <a:hlinkClick r:id="rId13"/>
              </a:rPr>
              <a:t>/</a:t>
            </a:r>
            <a:endParaRPr lang="ru-RU" sz="1300" b="1" dirty="0" smtClean="0">
              <a:solidFill>
                <a:srgbClr val="FF0000"/>
              </a:solidFill>
            </a:endParaRPr>
          </a:p>
          <a:p>
            <a:pPr marL="285750" lvl="2" indent="-285750">
              <a:buFont typeface="Wingdings" panose="05000000000000000000" pitchFamily="2" charset="2"/>
              <a:buChar char="Ø"/>
            </a:pPr>
            <a:r>
              <a:rPr lang="ru-RU" sz="1300" dirty="0" smtClean="0">
                <a:solidFill>
                  <a:srgbClr val="C00000"/>
                </a:solidFill>
              </a:rPr>
              <a:t> </a:t>
            </a:r>
            <a:r>
              <a:rPr lang="ru-RU" sz="1300" b="1" dirty="0" smtClean="0">
                <a:solidFill>
                  <a:srgbClr val="FF0000"/>
                </a:solidFill>
              </a:rPr>
              <a:t>АРФГ</a:t>
            </a:r>
            <a:r>
              <a:rPr lang="ru-RU" sz="1300" dirty="0" smtClean="0">
                <a:solidFill>
                  <a:srgbClr val="C00000"/>
                </a:solidFill>
              </a:rPr>
              <a:t> (поддержка со стороны Банка России) </a:t>
            </a:r>
            <a:r>
              <a:rPr lang="en-US" sz="1300" b="1" dirty="0">
                <a:hlinkClick r:id="rId14"/>
              </a:rPr>
              <a:t>https://fincubator.ru</a:t>
            </a:r>
            <a:r>
              <a:rPr lang="en-US" sz="1600" b="1" dirty="0">
                <a:hlinkClick r:id="rId14"/>
              </a:rPr>
              <a:t>/</a:t>
            </a:r>
            <a:r>
              <a:rPr lang="ru-RU" sz="1500" dirty="0" smtClean="0">
                <a:solidFill>
                  <a:srgbClr val="C00000"/>
                </a:solidFill>
              </a:rPr>
              <a:t>  </a:t>
            </a:r>
          </a:p>
        </p:txBody>
      </p:sp>
      <p:sp>
        <p:nvSpPr>
          <p:cNvPr id="5" name="Прямоугольник 4"/>
          <p:cNvSpPr/>
          <p:nvPr/>
        </p:nvSpPr>
        <p:spPr>
          <a:xfrm>
            <a:off x="3048000" y="-500281"/>
            <a:ext cx="6096000" cy="307777"/>
          </a:xfrm>
          <a:prstGeom prst="rect">
            <a:avLst/>
          </a:prstGeom>
        </p:spPr>
        <p:txBody>
          <a:bodyPr>
            <a:spAutoFit/>
          </a:bodyPr>
          <a:lstStyle/>
          <a:p>
            <a:endParaRPr lang="ru-RU" sz="1400" dirty="0">
              <a:ea typeface="Calibri" panose="020F0502020204030204" pitchFamily="34" charset="0"/>
              <a:cs typeface="Times New Roman" panose="02020603050405020304" pitchFamily="18" charset="0"/>
            </a:endParaRPr>
          </a:p>
        </p:txBody>
      </p:sp>
      <p:pic>
        <p:nvPicPr>
          <p:cNvPr id="10" name="Рисунок 9"/>
          <p:cNvPicPr>
            <a:picLocks noChangeAspect="1"/>
          </p:cNvPicPr>
          <p:nvPr/>
        </p:nvPicPr>
        <p:blipFill>
          <a:blip r:embed="rId15"/>
          <a:stretch>
            <a:fillRect/>
          </a:stretch>
        </p:blipFill>
        <p:spPr>
          <a:xfrm>
            <a:off x="3938415" y="4221445"/>
            <a:ext cx="2812397" cy="2395746"/>
          </a:xfrm>
          <a:prstGeom prst="rect">
            <a:avLst/>
          </a:prstGeom>
        </p:spPr>
      </p:pic>
    </p:spTree>
    <p:extLst>
      <p:ext uri="{BB962C8B-B14F-4D97-AF65-F5344CB8AC3E}">
        <p14:creationId xmlns:p14="http://schemas.microsoft.com/office/powerpoint/2010/main" val="4007994675"/>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2509" y="54668"/>
            <a:ext cx="11808122" cy="700809"/>
          </a:xfrm>
        </p:spPr>
        <p:txBody>
          <a:bodyPr>
            <a:noAutofit/>
          </a:bodyPr>
          <a:lstStyle/>
          <a:p>
            <a:r>
              <a:rPr lang="ru-RU" sz="1400" b="1" dirty="0" smtClean="0">
                <a:solidFill>
                  <a:srgbClr val="C00000"/>
                </a:solidFill>
              </a:rPr>
              <a:t/>
            </a:r>
            <a:br>
              <a:rPr lang="ru-RU" sz="1400" b="1" dirty="0" smtClean="0">
                <a:solidFill>
                  <a:srgbClr val="C00000"/>
                </a:solidFill>
              </a:rPr>
            </a:br>
            <a:r>
              <a:rPr lang="ru-RU" sz="1800" b="1" dirty="0" smtClean="0">
                <a:solidFill>
                  <a:srgbClr val="C00000"/>
                </a:solidFill>
                <a:latin typeface="+mn-lt"/>
              </a:rPr>
              <a:t>Актуализация знаний в области финансовой безопасности и защиты прав</a:t>
            </a:r>
            <a:r>
              <a:rPr lang="ru-RU" sz="1400" b="1" dirty="0" smtClean="0">
                <a:solidFill>
                  <a:srgbClr val="C00000"/>
                </a:solidFill>
              </a:rPr>
              <a:t/>
            </a:r>
            <a:br>
              <a:rPr lang="ru-RU" sz="1400" b="1" dirty="0" smtClean="0">
                <a:solidFill>
                  <a:srgbClr val="C00000"/>
                </a:solidFill>
              </a:rPr>
            </a:br>
            <a:r>
              <a:rPr lang="ru-RU" sz="1400" b="1" dirty="0" smtClean="0">
                <a:solidFill>
                  <a:schemeClr val="accent5">
                    <a:lumMod val="75000"/>
                  </a:schemeClr>
                </a:solidFill>
              </a:rPr>
              <a:t>Органы </a:t>
            </a:r>
            <a:r>
              <a:rPr lang="ru-RU" sz="1400" b="1" dirty="0">
                <a:solidFill>
                  <a:schemeClr val="accent5">
                    <a:lumMod val="75000"/>
                  </a:schemeClr>
                </a:solidFill>
              </a:rPr>
              <a:t>защиты прав потребителей на финансовом рынке</a:t>
            </a:r>
            <a:r>
              <a:rPr lang="ru-RU" sz="1400" b="1" dirty="0">
                <a:solidFill>
                  <a:schemeClr val="accent3">
                    <a:lumMod val="75000"/>
                  </a:schemeClr>
                </a:solidFill>
              </a:rPr>
              <a:t/>
            </a:r>
            <a:br>
              <a:rPr lang="ru-RU" sz="1400" b="1" dirty="0">
                <a:solidFill>
                  <a:schemeClr val="accent3">
                    <a:lumMod val="75000"/>
                  </a:schemeClr>
                </a:solidFill>
              </a:rPr>
            </a:br>
            <a:endParaRPr lang="ru-RU" sz="1400" b="1" dirty="0">
              <a:solidFill>
                <a:schemeClr val="accent1">
                  <a:lumMod val="75000"/>
                </a:schemeClr>
              </a:solidFill>
            </a:endParaRPr>
          </a:p>
        </p:txBody>
      </p:sp>
      <p:graphicFrame>
        <p:nvGraphicFramePr>
          <p:cNvPr id="4" name="Объект 3"/>
          <p:cNvGraphicFramePr>
            <a:graphicFrameLocks noGrp="1"/>
          </p:cNvGraphicFramePr>
          <p:nvPr>
            <p:ph idx="1"/>
            <p:extLst/>
          </p:nvPr>
        </p:nvGraphicFramePr>
        <p:xfrm>
          <a:off x="1332796" y="836712"/>
          <a:ext cx="8675269" cy="5656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Прямая соединительная линия 6"/>
          <p:cNvCxnSpPr/>
          <p:nvPr/>
        </p:nvCxnSpPr>
        <p:spPr>
          <a:xfrm>
            <a:off x="6224533" y="3030745"/>
            <a:ext cx="417437" cy="3276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6641970" y="3358395"/>
            <a:ext cx="172037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Овал 5"/>
          <p:cNvSpPr/>
          <p:nvPr/>
        </p:nvSpPr>
        <p:spPr>
          <a:xfrm>
            <a:off x="8914110" y="184778"/>
            <a:ext cx="2607637" cy="1141399"/>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b="1" dirty="0">
                <a:solidFill>
                  <a:schemeClr val="tx1"/>
                </a:solidFill>
              </a:rPr>
              <a:t>Суд —</a:t>
            </a:r>
            <a:r>
              <a:rPr lang="ru-RU" b="1" dirty="0" smtClean="0">
                <a:solidFill>
                  <a:schemeClr val="tx1"/>
                </a:solidFill>
              </a:rPr>
              <a:t> </a:t>
            </a:r>
            <a:r>
              <a:rPr lang="ru-RU" b="1" dirty="0">
                <a:solidFill>
                  <a:schemeClr val="tx1"/>
                </a:solidFill>
              </a:rPr>
              <a:t>это крайний шаг!</a:t>
            </a:r>
          </a:p>
        </p:txBody>
      </p:sp>
      <p:sp>
        <p:nvSpPr>
          <p:cNvPr id="3" name="Номер слайда 2"/>
          <p:cNvSpPr>
            <a:spLocks noGrp="1"/>
          </p:cNvSpPr>
          <p:nvPr>
            <p:ph type="sldNum" sz="quarter" idx="12"/>
          </p:nvPr>
        </p:nvSpPr>
        <p:spPr>
          <a:xfrm>
            <a:off x="4466456" y="6492878"/>
            <a:ext cx="2133600" cy="365125"/>
          </a:xfrm>
        </p:spPr>
        <p:txBody>
          <a:bodyPr/>
          <a:lstStyle/>
          <a:p>
            <a:fld id="{D2262854-76B3-4C12-B0EA-DC0BF3BEA880}" type="slidenum">
              <a:rPr lang="ru-RU" smtClean="0">
                <a:solidFill>
                  <a:schemeClr val="tx1"/>
                </a:solidFill>
              </a:rPr>
              <a:pPr/>
              <a:t>45</a:t>
            </a:fld>
            <a:endParaRPr lang="ru-RU" dirty="0">
              <a:solidFill>
                <a:schemeClr val="tx1"/>
              </a:solidFill>
            </a:endParaRPr>
          </a:p>
        </p:txBody>
      </p:sp>
      <p:sp>
        <p:nvSpPr>
          <p:cNvPr id="10" name="Прямоугольник 9"/>
          <p:cNvSpPr/>
          <p:nvPr/>
        </p:nvSpPr>
        <p:spPr>
          <a:xfrm>
            <a:off x="272509" y="3030745"/>
            <a:ext cx="2923400" cy="323165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1200" b="1" dirty="0">
                <a:solidFill>
                  <a:srgbClr val="C00000"/>
                </a:solidFill>
              </a:rPr>
              <a:t>О взаимодействии с уполномоченным по защите прав потребителей финансовых услуг</a:t>
            </a:r>
          </a:p>
          <a:p>
            <a:pPr algn="ctr"/>
            <a:r>
              <a:rPr lang="ru-RU" sz="1200" dirty="0">
                <a:solidFill>
                  <a:srgbClr val="076A53"/>
                </a:solidFill>
                <a:hlinkClick r:id="rId7"/>
              </a:rPr>
              <a:t>http://zpp.rospotrebnadzor.ru/news/federal/182823</a:t>
            </a:r>
            <a:endParaRPr lang="ru-RU" sz="1200" dirty="0">
              <a:solidFill>
                <a:srgbClr val="55595C"/>
              </a:solidFill>
            </a:endParaRPr>
          </a:p>
          <a:p>
            <a:pPr algn="ctr"/>
            <a:r>
              <a:rPr lang="ru-RU" sz="1200" dirty="0">
                <a:solidFill>
                  <a:srgbClr val="076A53"/>
                </a:solidFill>
                <a:hlinkClick r:id="rId8"/>
              </a:rPr>
              <a:t>http://</a:t>
            </a:r>
            <a:r>
              <a:rPr lang="ru-RU" sz="1200" dirty="0" smtClean="0">
                <a:solidFill>
                  <a:srgbClr val="076A53"/>
                </a:solidFill>
                <a:hlinkClick r:id="rId8"/>
              </a:rPr>
              <a:t>zpp.rospotrebnadzor.ru/news/federal/181889</a:t>
            </a:r>
            <a:endParaRPr lang="ru-RU" sz="1200" dirty="0" smtClean="0">
              <a:solidFill>
                <a:srgbClr val="076A53"/>
              </a:solidFill>
            </a:endParaRPr>
          </a:p>
          <a:p>
            <a:pPr algn="ctr" fontAlgn="base"/>
            <a:r>
              <a:rPr lang="ru-RU" sz="1200" b="1" dirty="0">
                <a:solidFill>
                  <a:schemeClr val="tx1"/>
                </a:solidFill>
              </a:rPr>
              <a:t>Приняты поправки, позволяющие жаловаться на качество товаров через сайт </a:t>
            </a:r>
            <a:r>
              <a:rPr lang="ru-RU" sz="1200" b="1" dirty="0" err="1">
                <a:solidFill>
                  <a:schemeClr val="tx1"/>
                </a:solidFill>
              </a:rPr>
              <a:t>госуслуг</a:t>
            </a:r>
            <a:endParaRPr lang="ru-RU" sz="1200" b="1" dirty="0">
              <a:solidFill>
                <a:schemeClr val="tx1"/>
              </a:solidFill>
            </a:endParaRPr>
          </a:p>
          <a:p>
            <a:pPr algn="ctr"/>
            <a:r>
              <a:rPr lang="en-US" sz="1200" dirty="0">
                <a:hlinkClick r:id="rId9"/>
              </a:rPr>
              <a:t>http://duma.gov.ru/news/29959</a:t>
            </a:r>
            <a:r>
              <a:rPr lang="en-US" sz="1200" dirty="0" smtClean="0">
                <a:hlinkClick r:id="rId9"/>
              </a:rPr>
              <a:t>/</a:t>
            </a:r>
            <a:endParaRPr lang="ru-RU" sz="1200" dirty="0" smtClean="0"/>
          </a:p>
          <a:p>
            <a:pPr algn="ctr"/>
            <a:r>
              <a:rPr lang="ru-RU" sz="1200" b="1" dirty="0"/>
              <a:t>Потребители начали подавать коллективные </a:t>
            </a:r>
            <a:r>
              <a:rPr lang="ru-RU" sz="1200" b="1" dirty="0"/>
              <a:t>иски</a:t>
            </a:r>
          </a:p>
          <a:p>
            <a:pPr algn="ctr"/>
            <a:r>
              <a:rPr lang="ru-RU" sz="1200" dirty="0" smtClean="0">
                <a:solidFill>
                  <a:srgbClr val="076A53"/>
                </a:solidFill>
                <a:hlinkClick r:id="rId10"/>
              </a:rPr>
              <a:t>https</a:t>
            </a:r>
            <a:r>
              <a:rPr lang="ru-RU" sz="1200" dirty="0">
                <a:solidFill>
                  <a:srgbClr val="076A53"/>
                </a:solidFill>
                <a:hlinkClick r:id="rId10"/>
              </a:rPr>
              <a:t>://www.klerk.ru/buh/news/491069/</a:t>
            </a:r>
            <a:endParaRPr lang="ru-RU" sz="1200" dirty="0">
              <a:solidFill>
                <a:srgbClr val="076A53"/>
              </a:solidFill>
            </a:endParaRPr>
          </a:p>
          <a:p>
            <a:pPr algn="ctr"/>
            <a:r>
              <a:rPr lang="ru-RU" sz="1200" b="1" dirty="0"/>
              <a:t>Что делать, если ваши права нарушены</a:t>
            </a:r>
          </a:p>
          <a:p>
            <a:pPr algn="ctr"/>
            <a:r>
              <a:rPr lang="en-US" sz="1200" dirty="0">
                <a:hlinkClick r:id="rId11"/>
              </a:rPr>
              <a:t>https://fincult.info/article/chto-delat-esli-vashi-prava-narusheny</a:t>
            </a:r>
            <a:r>
              <a:rPr lang="en-US" sz="1200" dirty="0" smtClean="0">
                <a:hlinkClick r:id="rId11"/>
              </a:rPr>
              <a:t>/</a:t>
            </a:r>
            <a:endParaRPr lang="ru-RU" sz="1200" dirty="0"/>
          </a:p>
        </p:txBody>
      </p:sp>
      <p:sp>
        <p:nvSpPr>
          <p:cNvPr id="14" name="TextBox 13"/>
          <p:cNvSpPr txBox="1"/>
          <p:nvPr/>
        </p:nvSpPr>
        <p:spPr>
          <a:xfrm>
            <a:off x="272509" y="937440"/>
            <a:ext cx="3739379" cy="156966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ru-RU" sz="1200" b="1" dirty="0" smtClean="0">
                <a:solidFill>
                  <a:srgbClr val="C00000"/>
                </a:solidFill>
              </a:rPr>
              <a:t>Роспотребнадзор на страже </a:t>
            </a:r>
          </a:p>
          <a:p>
            <a:pPr algn="ctr"/>
            <a:r>
              <a:rPr lang="en-US" sz="1200" b="1" dirty="0" smtClean="0">
                <a:hlinkClick r:id="rId12"/>
              </a:rPr>
              <a:t>https://conference.fedfond.ru/2019/docs/conf-2019/prusakov-03-10-2019.pdf</a:t>
            </a:r>
            <a:r>
              <a:rPr lang="ru-RU" sz="1200" b="1" dirty="0" smtClean="0"/>
              <a:t>  </a:t>
            </a:r>
          </a:p>
          <a:p>
            <a:pPr algn="ctr"/>
            <a:r>
              <a:rPr lang="ru-RU" sz="1200" b="1" dirty="0" smtClean="0"/>
              <a:t>Конференция о безопасности на </a:t>
            </a:r>
            <a:r>
              <a:rPr lang="ru-RU" sz="1200" b="1" dirty="0" err="1" smtClean="0"/>
              <a:t>финрынках</a:t>
            </a:r>
            <a:endParaRPr lang="ru-RU" sz="1200" b="1" dirty="0" smtClean="0"/>
          </a:p>
          <a:p>
            <a:pPr algn="ctr"/>
            <a:r>
              <a:rPr lang="ru-RU" sz="1200" b="1" dirty="0" smtClean="0"/>
              <a:t>2019 г.</a:t>
            </a:r>
          </a:p>
          <a:p>
            <a:pPr algn="ctr"/>
            <a:r>
              <a:rPr lang="en-US" sz="1200" b="1" dirty="0">
                <a:hlinkClick r:id="rId13"/>
              </a:rPr>
              <a:t>https://</a:t>
            </a:r>
            <a:r>
              <a:rPr lang="en-US" sz="1200" b="1" dirty="0" smtClean="0">
                <a:hlinkClick r:id="rId13"/>
              </a:rPr>
              <a:t>www.youtube.com/watch?v=CiqVaZxjiQg</a:t>
            </a:r>
            <a:endParaRPr lang="ru-RU" sz="1200" b="1" dirty="0" smtClean="0"/>
          </a:p>
          <a:p>
            <a:pPr algn="ctr"/>
            <a:r>
              <a:rPr lang="ru-RU" sz="1200" b="1" dirty="0" smtClean="0"/>
              <a:t>2020 г.</a:t>
            </a:r>
          </a:p>
          <a:p>
            <a:pPr algn="ctr"/>
            <a:r>
              <a:rPr lang="en-US" sz="1200" b="1" dirty="0">
                <a:hlinkClick r:id="rId14"/>
              </a:rPr>
              <a:t>https://conference.fedfond.ru</a:t>
            </a:r>
            <a:r>
              <a:rPr lang="en-US" sz="1200" b="1" dirty="0" smtClean="0">
                <a:hlinkClick r:id="rId14"/>
              </a:rPr>
              <a:t>/</a:t>
            </a:r>
            <a:endParaRPr lang="ru-RU" sz="1200" b="1" dirty="0" smtClean="0"/>
          </a:p>
        </p:txBody>
      </p:sp>
      <p:sp>
        <p:nvSpPr>
          <p:cNvPr id="16" name="TextBox 15"/>
          <p:cNvSpPr txBox="1"/>
          <p:nvPr/>
        </p:nvSpPr>
        <p:spPr>
          <a:xfrm>
            <a:off x="8445048" y="2353637"/>
            <a:ext cx="3366095" cy="67710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sz="1300" b="1" dirty="0"/>
              <a:t>Финансовый уполномоченный по правам потребителей финансовых </a:t>
            </a:r>
            <a:r>
              <a:rPr lang="ru-RU" sz="1300" b="1" dirty="0" smtClean="0"/>
              <a:t>услуг</a:t>
            </a:r>
            <a:endParaRPr lang="ru-RU" sz="1300" b="1" dirty="0"/>
          </a:p>
          <a:p>
            <a:r>
              <a:rPr lang="en-US" sz="1200" b="1" dirty="0" smtClean="0">
                <a:hlinkClick r:id="rId15"/>
              </a:rPr>
              <a:t>https://finombudsman.ru</a:t>
            </a:r>
            <a:endParaRPr lang="ru-RU" sz="1200" b="1" dirty="0"/>
          </a:p>
        </p:txBody>
      </p:sp>
      <p:cxnSp>
        <p:nvCxnSpPr>
          <p:cNvPr id="13" name="Прямая соединительная линия 12"/>
          <p:cNvCxnSpPr/>
          <p:nvPr/>
        </p:nvCxnSpPr>
        <p:spPr>
          <a:xfrm flipV="1">
            <a:off x="8362343" y="3030746"/>
            <a:ext cx="82705" cy="32764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3" name="Прямоугольник 22"/>
          <p:cNvSpPr/>
          <p:nvPr/>
        </p:nvSpPr>
        <p:spPr>
          <a:xfrm>
            <a:off x="8629138" y="3223599"/>
            <a:ext cx="3341952" cy="345184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07000"/>
              </a:lnSpc>
            </a:pPr>
            <a:r>
              <a:rPr lang="ru-RU" sz="1200" b="1" spc="15" dirty="0">
                <a:solidFill>
                  <a:srgbClr val="C00000"/>
                </a:solidFill>
                <a:ea typeface="Calibri" panose="020F0502020204030204" pitchFamily="34" charset="0"/>
                <a:cs typeface="Times New Roman" panose="02020603050405020304" pitchFamily="18" charset="0"/>
              </a:rPr>
              <a:t>Как мошенники оформляют на граждан поддельные </a:t>
            </a:r>
            <a:r>
              <a:rPr lang="ru-RU" sz="1200" b="1" spc="15" dirty="0" smtClean="0">
                <a:solidFill>
                  <a:srgbClr val="C00000"/>
                </a:solidFill>
                <a:ea typeface="Calibri" panose="020F0502020204030204" pitchFamily="34" charset="0"/>
                <a:cs typeface="Times New Roman" panose="02020603050405020304" pitchFamily="18" charset="0"/>
              </a:rPr>
              <a:t>онлайн-кредиты </a:t>
            </a:r>
            <a:endParaRPr lang="ru-RU" sz="1200" b="1" spc="15" dirty="0" smtClean="0">
              <a:solidFill>
                <a:srgbClr val="C00000"/>
              </a:solidFill>
              <a:ea typeface="Calibri" panose="020F0502020204030204" pitchFamily="34" charset="0"/>
              <a:cs typeface="Times New Roman" panose="02020603050405020304" pitchFamily="18" charset="0"/>
            </a:endParaRPr>
          </a:p>
          <a:p>
            <a:pPr algn="just">
              <a:lnSpc>
                <a:spcPct val="107000"/>
              </a:lnSpc>
            </a:pPr>
            <a:r>
              <a:rPr lang="ru-RU" sz="1200" b="1" spc="15" dirty="0" smtClean="0">
                <a:ea typeface="Calibri" panose="020F0502020204030204" pitchFamily="34" charset="0"/>
                <a:cs typeface="Times New Roman" panose="02020603050405020304" pitchFamily="18" charset="0"/>
              </a:rPr>
              <a:t>Начало </a:t>
            </a:r>
            <a:r>
              <a:rPr lang="ru-RU" sz="1200" u="sng" dirty="0" smtClean="0">
                <a:solidFill>
                  <a:srgbClr val="0563C1"/>
                </a:solidFill>
                <a:ea typeface="Calibri" panose="020F0502020204030204" pitchFamily="34" charset="0"/>
                <a:cs typeface="Times New Roman" panose="02020603050405020304" pitchFamily="18" charset="0"/>
                <a:hlinkClick r:id="rId16"/>
              </a:rPr>
              <a:t>https</a:t>
            </a:r>
            <a:r>
              <a:rPr lang="ru-RU" sz="1200" u="sng" dirty="0">
                <a:solidFill>
                  <a:srgbClr val="0563C1"/>
                </a:solidFill>
                <a:ea typeface="Calibri" panose="020F0502020204030204" pitchFamily="34" charset="0"/>
                <a:cs typeface="Times New Roman" panose="02020603050405020304" pitchFamily="18" charset="0"/>
                <a:hlinkClick r:id="rId16"/>
              </a:rPr>
              <a:t>://zen.yandex.ru/media/id/5e49920435e95e4cbef01e69/kak-moshenniki-oformliaiut-na-grajdan-poddelnye-onlainkredity-nachalo-6108409feb5bfd334a7134ce</a:t>
            </a:r>
            <a:endParaRPr lang="ru-RU" sz="1200" dirty="0">
              <a:ea typeface="Calibri" panose="020F0502020204030204" pitchFamily="34" charset="0"/>
              <a:cs typeface="Times New Roman" panose="02020603050405020304" pitchFamily="18" charset="0"/>
            </a:endParaRPr>
          </a:p>
          <a:p>
            <a:pPr algn="just">
              <a:lnSpc>
                <a:spcPct val="107000"/>
              </a:lnSpc>
            </a:pPr>
            <a:r>
              <a:rPr lang="ru-RU" sz="1200" b="1" spc="15" dirty="0" smtClean="0">
                <a:ea typeface="Calibri" panose="020F0502020204030204" pitchFamily="34" charset="0"/>
                <a:cs typeface="Times New Roman" panose="02020603050405020304" pitchFamily="18" charset="0"/>
              </a:rPr>
              <a:t>Продолжение </a:t>
            </a:r>
            <a:r>
              <a:rPr lang="ru-RU" sz="1200" u="sng" dirty="0" smtClean="0">
                <a:solidFill>
                  <a:srgbClr val="0563C1"/>
                </a:solidFill>
                <a:ea typeface="Calibri" panose="020F0502020204030204" pitchFamily="34" charset="0"/>
                <a:cs typeface="Times New Roman" panose="02020603050405020304" pitchFamily="18" charset="0"/>
                <a:hlinkClick r:id="rId17"/>
              </a:rPr>
              <a:t>https</a:t>
            </a:r>
            <a:r>
              <a:rPr lang="ru-RU" sz="1200" u="sng" dirty="0">
                <a:solidFill>
                  <a:srgbClr val="0563C1"/>
                </a:solidFill>
                <a:ea typeface="Calibri" panose="020F0502020204030204" pitchFamily="34" charset="0"/>
                <a:cs typeface="Times New Roman" panose="02020603050405020304" pitchFamily="18" charset="0"/>
                <a:hlinkClick r:id="rId17"/>
              </a:rPr>
              <a:t>://</a:t>
            </a:r>
            <a:r>
              <a:rPr lang="ru-RU" sz="1200" u="sng" dirty="0" smtClean="0">
                <a:solidFill>
                  <a:srgbClr val="0563C1"/>
                </a:solidFill>
                <a:ea typeface="Calibri" panose="020F0502020204030204" pitchFamily="34" charset="0"/>
                <a:cs typeface="Times New Roman" panose="02020603050405020304" pitchFamily="18" charset="0"/>
                <a:hlinkClick r:id="rId17"/>
              </a:rPr>
              <a:t>zen.yandex.ru/media/id/5e49920435e95e4cbef01e69/kak-moshenniki-oformliaiut-na-grajdan-poddelnye-onlainkredity-prodoljenie-610b1ca5b3e7057b6e952c52</a:t>
            </a:r>
            <a:endParaRPr lang="ru-RU" sz="1200" dirty="0">
              <a:ea typeface="Calibri" panose="020F0502020204030204" pitchFamily="34" charset="0"/>
              <a:cs typeface="Times New Roman" panose="02020603050405020304" pitchFamily="18" charset="0"/>
            </a:endParaRPr>
          </a:p>
          <a:p>
            <a:pPr algn="just">
              <a:lnSpc>
                <a:spcPct val="107000"/>
              </a:lnSpc>
            </a:pPr>
            <a:r>
              <a:rPr lang="ru-RU" sz="1200" b="1" spc="15" dirty="0" smtClean="0">
                <a:ea typeface="Calibri" panose="020F0502020204030204" pitchFamily="34" charset="0"/>
                <a:cs typeface="Times New Roman" panose="02020603050405020304" pitchFamily="18" charset="0"/>
              </a:rPr>
              <a:t>Окончание </a:t>
            </a:r>
            <a:r>
              <a:rPr lang="ru-RU" sz="1200" u="sng" dirty="0" smtClean="0">
                <a:solidFill>
                  <a:srgbClr val="0563C1"/>
                </a:solidFill>
                <a:ea typeface="Calibri" panose="020F0502020204030204" pitchFamily="34" charset="0"/>
                <a:cs typeface="Times New Roman" panose="02020603050405020304" pitchFamily="18" charset="0"/>
                <a:hlinkClick r:id="rId18"/>
              </a:rPr>
              <a:t>https</a:t>
            </a:r>
            <a:r>
              <a:rPr lang="ru-RU" sz="1200" u="sng" dirty="0">
                <a:solidFill>
                  <a:srgbClr val="0563C1"/>
                </a:solidFill>
                <a:ea typeface="Calibri" panose="020F0502020204030204" pitchFamily="34" charset="0"/>
                <a:cs typeface="Times New Roman" panose="02020603050405020304" pitchFamily="18" charset="0"/>
                <a:hlinkClick r:id="rId18"/>
              </a:rPr>
              <a:t>://zen.yandex.ru/media/id/5e49920435e95e4cbef01e69/kak-moshenniki-oformliaiut-na-grajdan-poddelnye-onlainkredity-okonchanie-61117d9c3143790093ac88c2</a:t>
            </a:r>
            <a:endParaRPr lang="ru-RU"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7001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134224" y="133469"/>
            <a:ext cx="11945923" cy="584775"/>
          </a:xfrm>
          <a:prstGeom prst="rect">
            <a:avLst/>
          </a:prstGeom>
        </p:spPr>
        <p:txBody>
          <a:bodyPr wrap="square">
            <a:spAutoFit/>
          </a:bodyPr>
          <a:lstStyle/>
          <a:p>
            <a:r>
              <a:rPr lang="ru-RU" b="1" dirty="0">
                <a:solidFill>
                  <a:srgbClr val="C00000"/>
                </a:solidFill>
              </a:rPr>
              <a:t>Актуализация знаний в области финансовой безопасности и защиты </a:t>
            </a:r>
            <a:r>
              <a:rPr lang="ru-RU" b="1" dirty="0" smtClean="0">
                <a:solidFill>
                  <a:srgbClr val="C00000"/>
                </a:solidFill>
              </a:rPr>
              <a:t>прав</a:t>
            </a:r>
            <a:endParaRPr lang="ru-RU" b="1" dirty="0" smtClean="0">
              <a:solidFill>
                <a:schemeClr val="accent5">
                  <a:lumMod val="75000"/>
                </a:schemeClr>
              </a:solidFill>
              <a:latin typeface="+mj-lt"/>
            </a:endParaRPr>
          </a:p>
          <a:p>
            <a:pPr algn="l" hangingPunct="1"/>
            <a:r>
              <a:rPr lang="ru-RU" sz="1400" b="1" dirty="0" smtClean="0">
                <a:solidFill>
                  <a:schemeClr val="accent5">
                    <a:lumMod val="75000"/>
                  </a:schemeClr>
                </a:solidFill>
                <a:latin typeface="+mj-lt"/>
              </a:rPr>
              <a:t>Органы </a:t>
            </a:r>
            <a:r>
              <a:rPr lang="ru-RU" sz="1400" b="1" dirty="0">
                <a:solidFill>
                  <a:schemeClr val="accent5">
                    <a:lumMod val="75000"/>
                  </a:schemeClr>
                </a:solidFill>
                <a:latin typeface="+mj-lt"/>
              </a:rPr>
              <a:t>защиты прав потребителей на финансовом рынке </a:t>
            </a:r>
          </a:p>
        </p:txBody>
      </p:sp>
      <p:graphicFrame>
        <p:nvGraphicFramePr>
          <p:cNvPr id="4" name="Таблица 3"/>
          <p:cNvGraphicFramePr>
            <a:graphicFrameLocks noGrp="1"/>
          </p:cNvGraphicFramePr>
          <p:nvPr>
            <p:extLst/>
          </p:nvPr>
        </p:nvGraphicFramePr>
        <p:xfrm>
          <a:off x="361951" y="1077218"/>
          <a:ext cx="8801100" cy="5523314"/>
        </p:xfrm>
        <a:graphic>
          <a:graphicData uri="http://schemas.openxmlformats.org/drawingml/2006/table">
            <a:tbl>
              <a:tblPr firstRow="1" firstCol="1" bandRow="1">
                <a:tableStyleId>{5940675A-B579-460E-94D1-54222C63F5DA}</a:tableStyleId>
              </a:tblPr>
              <a:tblGrid>
                <a:gridCol w="4400090">
                  <a:extLst>
                    <a:ext uri="{9D8B030D-6E8A-4147-A177-3AD203B41FA5}">
                      <a16:colId xmlns="" xmlns:a16="http://schemas.microsoft.com/office/drawing/2014/main" val="20000"/>
                    </a:ext>
                  </a:extLst>
                </a:gridCol>
                <a:gridCol w="4401010">
                  <a:extLst>
                    <a:ext uri="{9D8B030D-6E8A-4147-A177-3AD203B41FA5}">
                      <a16:colId xmlns="" xmlns:a16="http://schemas.microsoft.com/office/drawing/2014/main" val="20001"/>
                    </a:ext>
                  </a:extLst>
                </a:gridCol>
              </a:tblGrid>
              <a:tr h="151110">
                <a:tc>
                  <a:txBody>
                    <a:bodyPr/>
                    <a:lstStyle/>
                    <a:p>
                      <a:pPr algn="ctr">
                        <a:lnSpc>
                          <a:spcPct val="115000"/>
                        </a:lnSpc>
                        <a:spcAft>
                          <a:spcPts val="0"/>
                        </a:spcAft>
                      </a:pPr>
                      <a:r>
                        <a:rPr lang="ru-RU" sz="1100" b="1" dirty="0">
                          <a:effectLst/>
                        </a:rPr>
                        <a:t>Орган/организация</a:t>
                      </a:r>
                      <a:endParaRPr lang="ru-RU" sz="1100" b="1" dirty="0">
                        <a:solidFill>
                          <a:srgbClr val="000000"/>
                        </a:solidFill>
                        <a:effectLst/>
                        <a:latin typeface="Times New Roman"/>
                        <a:ea typeface="Times New Roman"/>
                      </a:endParaRPr>
                    </a:p>
                  </a:txBody>
                  <a:tcPr marL="40996" marR="40996" marT="0" marB="0">
                    <a:solidFill>
                      <a:schemeClr val="accent2">
                        <a:lumMod val="40000"/>
                        <a:lumOff val="60000"/>
                      </a:schemeClr>
                    </a:solidFill>
                  </a:tcPr>
                </a:tc>
                <a:tc>
                  <a:txBody>
                    <a:bodyPr/>
                    <a:lstStyle/>
                    <a:p>
                      <a:pPr algn="ctr">
                        <a:lnSpc>
                          <a:spcPct val="115000"/>
                        </a:lnSpc>
                        <a:spcAft>
                          <a:spcPts val="0"/>
                        </a:spcAft>
                      </a:pPr>
                      <a:r>
                        <a:rPr lang="ru-RU" sz="1100" b="1" dirty="0">
                          <a:effectLst/>
                        </a:rPr>
                        <a:t>Полномочия</a:t>
                      </a:r>
                      <a:endParaRPr lang="ru-RU" sz="1100" b="1" dirty="0">
                        <a:solidFill>
                          <a:srgbClr val="000000"/>
                        </a:solidFill>
                        <a:effectLst/>
                        <a:latin typeface="Times New Roman"/>
                        <a:ea typeface="Times New Roman"/>
                      </a:endParaRPr>
                    </a:p>
                  </a:txBody>
                  <a:tcPr marL="40996" marR="40996" marT="0" marB="0">
                    <a:solidFill>
                      <a:schemeClr val="accent2">
                        <a:lumMod val="40000"/>
                        <a:lumOff val="60000"/>
                      </a:schemeClr>
                    </a:solidFill>
                  </a:tcPr>
                </a:tc>
                <a:extLst>
                  <a:ext uri="{0D108BD9-81ED-4DB2-BD59-A6C34878D82A}">
                    <a16:rowId xmlns="" xmlns:a16="http://schemas.microsoft.com/office/drawing/2014/main" val="10000"/>
                  </a:ext>
                </a:extLst>
              </a:tr>
              <a:tr h="755550">
                <a:tc>
                  <a:txBody>
                    <a:bodyPr/>
                    <a:lstStyle/>
                    <a:p>
                      <a:pPr algn="just">
                        <a:lnSpc>
                          <a:spcPct val="115000"/>
                        </a:lnSpc>
                        <a:spcAft>
                          <a:spcPts val="0"/>
                        </a:spcAft>
                      </a:pPr>
                      <a:r>
                        <a:rPr lang="ru-RU" sz="1100" b="0" dirty="0">
                          <a:effectLst/>
                        </a:rPr>
                        <a:t>Федеральная служба по надзору в сфере защиты прав потребителей и благополучия человека (Роспотребнадзор)</a:t>
                      </a:r>
                      <a:endParaRPr lang="ru-RU" sz="1100" b="0" dirty="0">
                        <a:effectLst/>
                        <a:latin typeface="Calibri"/>
                        <a:ea typeface="Times New Roman"/>
                        <a:cs typeface="Levenim MT"/>
                      </a:endParaRPr>
                    </a:p>
                  </a:txBody>
                  <a:tcPr marL="40996" marR="40996" marT="0" marB="0"/>
                </a:tc>
                <a:tc>
                  <a:txBody>
                    <a:bodyPr/>
                    <a:lstStyle/>
                    <a:p>
                      <a:pPr algn="just">
                        <a:lnSpc>
                          <a:spcPct val="115000"/>
                        </a:lnSpc>
                        <a:spcAft>
                          <a:spcPts val="0"/>
                        </a:spcAft>
                      </a:pPr>
                      <a:r>
                        <a:rPr lang="ru-RU" sz="1100" b="0" dirty="0">
                          <a:effectLst/>
                        </a:rPr>
                        <a:t>Надзор в сфере защиты прав потребителей, выработка и реализация государственной политики и нормативное правовое регулирование в сфере защиты прав потребителей</a:t>
                      </a:r>
                      <a:endParaRPr lang="ru-RU" sz="1100" b="0" dirty="0">
                        <a:effectLst/>
                        <a:latin typeface="Calibri"/>
                        <a:ea typeface="Times New Roman"/>
                        <a:cs typeface="Levenim MT"/>
                      </a:endParaRPr>
                    </a:p>
                  </a:txBody>
                  <a:tcPr marL="40996" marR="40996" marT="0" marB="0"/>
                </a:tc>
                <a:extLst>
                  <a:ext uri="{0D108BD9-81ED-4DB2-BD59-A6C34878D82A}">
                    <a16:rowId xmlns="" xmlns:a16="http://schemas.microsoft.com/office/drawing/2014/main" val="10001"/>
                  </a:ext>
                </a:extLst>
              </a:tr>
              <a:tr h="906659">
                <a:tc>
                  <a:txBody>
                    <a:bodyPr/>
                    <a:lstStyle/>
                    <a:p>
                      <a:pPr algn="just">
                        <a:lnSpc>
                          <a:spcPct val="115000"/>
                        </a:lnSpc>
                        <a:spcAft>
                          <a:spcPts val="0"/>
                        </a:spcAft>
                      </a:pPr>
                      <a:r>
                        <a:rPr lang="ru-RU" sz="1100" b="0" dirty="0">
                          <a:effectLst/>
                        </a:rPr>
                        <a:t>Центральный банк Российской Федерации (Банк России)</a:t>
                      </a:r>
                      <a:endParaRPr lang="ru-RU" sz="1100" b="0" dirty="0">
                        <a:effectLst/>
                        <a:latin typeface="Calibri"/>
                        <a:ea typeface="Times New Roman"/>
                        <a:cs typeface="Levenim MT"/>
                      </a:endParaRPr>
                    </a:p>
                  </a:txBody>
                  <a:tcPr marL="40996" marR="40996" marT="0" marB="0"/>
                </a:tc>
                <a:tc>
                  <a:txBody>
                    <a:bodyPr/>
                    <a:lstStyle/>
                    <a:p>
                      <a:pPr algn="just">
                        <a:lnSpc>
                          <a:spcPct val="115000"/>
                        </a:lnSpc>
                        <a:spcAft>
                          <a:spcPts val="0"/>
                        </a:spcAft>
                      </a:pPr>
                      <a:r>
                        <a:rPr lang="ru-RU" sz="1100" b="0" dirty="0">
                          <a:effectLst/>
                        </a:rPr>
                        <a:t>С 1 сентября 2013 года – единый регулятор на финансовых рынках, обеспечивающий стабильность и развитие национальной платежной системы и финансового рынка Российской Федерации, а также защиту интересов вкладчиков и кредиторов</a:t>
                      </a:r>
                      <a:endParaRPr lang="ru-RU" sz="1100" b="0" dirty="0">
                        <a:effectLst/>
                        <a:latin typeface="Calibri"/>
                        <a:ea typeface="Times New Roman"/>
                        <a:cs typeface="Levenim MT"/>
                      </a:endParaRPr>
                    </a:p>
                  </a:txBody>
                  <a:tcPr marL="40996" marR="40996" marT="0" marB="0"/>
                </a:tc>
                <a:extLst>
                  <a:ext uri="{0D108BD9-81ED-4DB2-BD59-A6C34878D82A}">
                    <a16:rowId xmlns="" xmlns:a16="http://schemas.microsoft.com/office/drawing/2014/main" val="10002"/>
                  </a:ext>
                </a:extLst>
              </a:tr>
              <a:tr h="1359991">
                <a:tc>
                  <a:txBody>
                    <a:bodyPr/>
                    <a:lstStyle/>
                    <a:p>
                      <a:pPr algn="just">
                        <a:lnSpc>
                          <a:spcPct val="115000"/>
                        </a:lnSpc>
                        <a:spcAft>
                          <a:spcPts val="0"/>
                        </a:spcAft>
                      </a:pPr>
                      <a:r>
                        <a:rPr lang="ru-RU" sz="1100" b="0" dirty="0">
                          <a:effectLst/>
                        </a:rPr>
                        <a:t>Министерство финансов Российской Федерации (Минфин России)</a:t>
                      </a:r>
                      <a:endParaRPr lang="ru-RU" sz="1100" b="0" dirty="0">
                        <a:effectLst/>
                        <a:latin typeface="Calibri"/>
                        <a:ea typeface="Times New Roman"/>
                        <a:cs typeface="Levenim MT"/>
                      </a:endParaRPr>
                    </a:p>
                  </a:txBody>
                  <a:tcPr marL="40996" marR="40996" marT="0" marB="0"/>
                </a:tc>
                <a:tc>
                  <a:txBody>
                    <a:bodyPr/>
                    <a:lstStyle/>
                    <a:p>
                      <a:pPr algn="just">
                        <a:lnSpc>
                          <a:spcPct val="115000"/>
                        </a:lnSpc>
                        <a:spcAft>
                          <a:spcPts val="0"/>
                        </a:spcAft>
                      </a:pPr>
                      <a:r>
                        <a:rPr lang="ru-RU" sz="1100" b="0" dirty="0">
                          <a:effectLst/>
                        </a:rPr>
                        <a:t>Выработка государственной политики и нормативное правовое регулирование в сфере страховой, банковской, микрофинансовой деятельности, кредитной кооперации, финансовых рынков, государственного регулирования деятельности негосударственных пенсионных фондов, управляющих компаний</a:t>
                      </a:r>
                      <a:endParaRPr lang="ru-RU" sz="1100" b="0" dirty="0">
                        <a:effectLst/>
                        <a:latin typeface="Calibri"/>
                        <a:ea typeface="Times New Roman"/>
                        <a:cs typeface="Levenim MT"/>
                      </a:endParaRPr>
                    </a:p>
                  </a:txBody>
                  <a:tcPr marL="40996" marR="40996" marT="0" marB="0"/>
                </a:tc>
                <a:extLst>
                  <a:ext uri="{0D108BD9-81ED-4DB2-BD59-A6C34878D82A}">
                    <a16:rowId xmlns="" xmlns:a16="http://schemas.microsoft.com/office/drawing/2014/main" val="10003"/>
                  </a:ext>
                </a:extLst>
              </a:tr>
              <a:tr h="604440">
                <a:tc>
                  <a:txBody>
                    <a:bodyPr/>
                    <a:lstStyle/>
                    <a:p>
                      <a:pPr algn="just">
                        <a:lnSpc>
                          <a:spcPct val="115000"/>
                        </a:lnSpc>
                        <a:spcAft>
                          <a:spcPts val="0"/>
                        </a:spcAft>
                      </a:pPr>
                      <a:r>
                        <a:rPr lang="ru-RU" sz="1100" b="0" dirty="0">
                          <a:effectLst/>
                        </a:rPr>
                        <a:t>Федеральная антимонопольная служба Российской Федерации (ФАС России)</a:t>
                      </a:r>
                      <a:endParaRPr lang="ru-RU" sz="1100" b="0" dirty="0">
                        <a:effectLst/>
                        <a:latin typeface="Calibri"/>
                        <a:ea typeface="Times New Roman"/>
                        <a:cs typeface="Levenim MT"/>
                      </a:endParaRPr>
                    </a:p>
                  </a:txBody>
                  <a:tcPr marL="40996" marR="40996" marT="0" marB="0"/>
                </a:tc>
                <a:tc>
                  <a:txBody>
                    <a:bodyPr/>
                    <a:lstStyle/>
                    <a:p>
                      <a:pPr algn="just">
                        <a:lnSpc>
                          <a:spcPct val="115000"/>
                        </a:lnSpc>
                        <a:spcAft>
                          <a:spcPts val="0"/>
                        </a:spcAft>
                      </a:pPr>
                      <a:r>
                        <a:rPr lang="ru-RU" sz="1100" b="0" dirty="0">
                          <a:effectLst/>
                        </a:rPr>
                        <a:t>Антимонопольное регулирование и защита конкуренции в финансовой сфере, а также государственный надзор за соблюдением законодательства о рекламе</a:t>
                      </a:r>
                      <a:r>
                        <a:rPr lang="ru-RU" sz="1100" b="0" baseline="0" dirty="0">
                          <a:effectLst/>
                        </a:rPr>
                        <a:t> в финансовой сфере</a:t>
                      </a:r>
                      <a:endParaRPr lang="ru-RU" sz="1100" b="0" dirty="0">
                        <a:effectLst/>
                        <a:latin typeface="Calibri"/>
                        <a:ea typeface="Times New Roman"/>
                        <a:cs typeface="Levenim MT"/>
                      </a:endParaRPr>
                    </a:p>
                  </a:txBody>
                  <a:tcPr marL="40996" marR="40996" marT="0" marB="0"/>
                </a:tc>
                <a:extLst>
                  <a:ext uri="{0D108BD9-81ED-4DB2-BD59-A6C34878D82A}">
                    <a16:rowId xmlns="" xmlns:a16="http://schemas.microsoft.com/office/drawing/2014/main" val="10004"/>
                  </a:ext>
                </a:extLst>
              </a:tr>
              <a:tr h="604440">
                <a:tc>
                  <a:txBody>
                    <a:bodyPr/>
                    <a:lstStyle/>
                    <a:p>
                      <a:pPr algn="just">
                        <a:lnSpc>
                          <a:spcPct val="115000"/>
                        </a:lnSpc>
                        <a:spcAft>
                          <a:spcPts val="0"/>
                        </a:spcAft>
                      </a:pPr>
                      <a:r>
                        <a:rPr lang="ru-RU" sz="1100" b="0" dirty="0">
                          <a:effectLst/>
                        </a:rPr>
                        <a:t>Федеральная налоговая служба Российской Федерации (ФНС России)</a:t>
                      </a:r>
                      <a:endParaRPr lang="ru-RU" sz="1100" b="0" dirty="0">
                        <a:effectLst/>
                        <a:latin typeface="Calibri"/>
                        <a:ea typeface="Times New Roman"/>
                        <a:cs typeface="Levenim MT"/>
                      </a:endParaRPr>
                    </a:p>
                  </a:txBody>
                  <a:tcPr marL="40996" marR="40996" marT="0" marB="0"/>
                </a:tc>
                <a:tc>
                  <a:txBody>
                    <a:bodyPr/>
                    <a:lstStyle/>
                    <a:p>
                      <a:pPr algn="just">
                        <a:lnSpc>
                          <a:spcPct val="115000"/>
                        </a:lnSpc>
                        <a:spcAft>
                          <a:spcPts val="0"/>
                        </a:spcAft>
                      </a:pPr>
                      <a:r>
                        <a:rPr lang="ru-RU" sz="1100" b="0" dirty="0">
                          <a:effectLst/>
                        </a:rPr>
                        <a:t>Контроль и надзор над соблюдением требований к контрольно-кассовой технике, порядком и условиями ее регистрации и применения</a:t>
                      </a:r>
                      <a:endParaRPr lang="ru-RU" sz="1100" b="0" dirty="0">
                        <a:effectLst/>
                        <a:latin typeface="Calibri"/>
                        <a:ea typeface="Times New Roman"/>
                        <a:cs typeface="Levenim MT"/>
                      </a:endParaRPr>
                    </a:p>
                  </a:txBody>
                  <a:tcPr marL="40996" marR="40996" marT="0" marB="0"/>
                </a:tc>
                <a:extLst>
                  <a:ext uri="{0D108BD9-81ED-4DB2-BD59-A6C34878D82A}">
                    <a16:rowId xmlns="" xmlns:a16="http://schemas.microsoft.com/office/drawing/2014/main" val="10005"/>
                  </a:ext>
                </a:extLst>
              </a:tr>
              <a:tr h="453331">
                <a:tc>
                  <a:txBody>
                    <a:bodyPr/>
                    <a:lstStyle/>
                    <a:p>
                      <a:pPr algn="just">
                        <a:lnSpc>
                          <a:spcPct val="115000"/>
                        </a:lnSpc>
                        <a:spcAft>
                          <a:spcPts val="0"/>
                        </a:spcAft>
                      </a:pPr>
                      <a:r>
                        <a:rPr lang="ru-RU" sz="1100" b="0" dirty="0">
                          <a:effectLst/>
                        </a:rPr>
                        <a:t>Государственные органы исполнительной власти в субъектах Российской Федерации и органы местного самоуправления</a:t>
                      </a:r>
                      <a:endParaRPr lang="ru-RU" sz="1100" b="0" dirty="0">
                        <a:effectLst/>
                        <a:latin typeface="Calibri"/>
                        <a:ea typeface="Times New Roman"/>
                        <a:cs typeface="Levenim MT"/>
                      </a:endParaRPr>
                    </a:p>
                  </a:txBody>
                  <a:tcPr marL="40996" marR="40996" marT="0" marB="0"/>
                </a:tc>
                <a:tc>
                  <a:txBody>
                    <a:bodyPr/>
                    <a:lstStyle/>
                    <a:p>
                      <a:pPr algn="just">
                        <a:lnSpc>
                          <a:spcPct val="115000"/>
                        </a:lnSpc>
                        <a:spcAft>
                          <a:spcPts val="0"/>
                        </a:spcAft>
                      </a:pPr>
                      <a:r>
                        <a:rPr lang="ru-RU" sz="1100" b="0" dirty="0">
                          <a:effectLst/>
                        </a:rPr>
                        <a:t>Рассмотрение жалоб и консультирование потребителей, предъявление исков в суды</a:t>
                      </a:r>
                      <a:endParaRPr lang="ru-RU" sz="1100" b="0" dirty="0">
                        <a:effectLst/>
                        <a:latin typeface="Calibri"/>
                        <a:ea typeface="Times New Roman"/>
                        <a:cs typeface="Levenim MT"/>
                      </a:endParaRPr>
                    </a:p>
                  </a:txBody>
                  <a:tcPr marL="40996" marR="40996" marT="0" marB="0"/>
                </a:tc>
                <a:extLst>
                  <a:ext uri="{0D108BD9-81ED-4DB2-BD59-A6C34878D82A}">
                    <a16:rowId xmlns="" xmlns:a16="http://schemas.microsoft.com/office/drawing/2014/main" val="10006"/>
                  </a:ext>
                </a:extLst>
              </a:tr>
              <a:tr h="453331">
                <a:tc>
                  <a:txBody>
                    <a:bodyPr/>
                    <a:lstStyle/>
                    <a:p>
                      <a:pPr algn="just">
                        <a:lnSpc>
                          <a:spcPct val="115000"/>
                        </a:lnSpc>
                        <a:spcAft>
                          <a:spcPts val="0"/>
                        </a:spcAft>
                      </a:pPr>
                      <a:r>
                        <a:rPr lang="ru-RU" sz="1100" b="0" dirty="0">
                          <a:effectLst/>
                        </a:rPr>
                        <a:t>Суды</a:t>
                      </a:r>
                      <a:endParaRPr lang="ru-RU" sz="1100" b="0" dirty="0">
                        <a:solidFill>
                          <a:srgbClr val="000000"/>
                        </a:solidFill>
                        <a:effectLst/>
                        <a:latin typeface="Times New Roman"/>
                        <a:ea typeface="Times New Roman"/>
                      </a:endParaRPr>
                    </a:p>
                  </a:txBody>
                  <a:tcPr marL="40996" marR="40996" marT="0" marB="0"/>
                </a:tc>
                <a:tc>
                  <a:txBody>
                    <a:bodyPr/>
                    <a:lstStyle/>
                    <a:p>
                      <a:pPr algn="just">
                        <a:lnSpc>
                          <a:spcPct val="115000"/>
                        </a:lnSpc>
                        <a:spcAft>
                          <a:spcPts val="0"/>
                        </a:spcAft>
                      </a:pPr>
                      <a:r>
                        <a:rPr lang="ru-RU" sz="1100" b="0" dirty="0">
                          <a:effectLst/>
                        </a:rPr>
                        <a:t>Вынесение решений по искам о защите прав потребителей (документ пресекательного действия)</a:t>
                      </a:r>
                      <a:endParaRPr lang="ru-RU" sz="1100" b="0" dirty="0">
                        <a:effectLst/>
                        <a:latin typeface="Calibri"/>
                        <a:ea typeface="Times New Roman"/>
                        <a:cs typeface="Levenim MT"/>
                      </a:endParaRPr>
                    </a:p>
                  </a:txBody>
                  <a:tcPr marL="40996" marR="40996" marT="0" marB="0"/>
                </a:tc>
                <a:extLst>
                  <a:ext uri="{0D108BD9-81ED-4DB2-BD59-A6C34878D82A}">
                    <a16:rowId xmlns="" xmlns:a16="http://schemas.microsoft.com/office/drawing/2014/main" val="10007"/>
                  </a:ext>
                </a:extLst>
              </a:tr>
              <a:tr h="151110">
                <a:tc>
                  <a:txBody>
                    <a:bodyPr/>
                    <a:lstStyle/>
                    <a:p>
                      <a:pPr algn="just">
                        <a:lnSpc>
                          <a:spcPct val="115000"/>
                        </a:lnSpc>
                        <a:spcAft>
                          <a:spcPts val="0"/>
                        </a:spcAft>
                      </a:pPr>
                      <a:r>
                        <a:rPr lang="ru-RU" sz="1100" b="0" dirty="0">
                          <a:effectLst/>
                        </a:rPr>
                        <a:t>Общественные объединения </a:t>
                      </a:r>
                      <a:r>
                        <a:rPr lang="ru-RU" sz="1100" b="0" dirty="0" smtClean="0">
                          <a:effectLst/>
                        </a:rPr>
                        <a:t>потребителей, СРО</a:t>
                      </a:r>
                      <a:endParaRPr lang="ru-RU" sz="1100" b="0" dirty="0">
                        <a:solidFill>
                          <a:srgbClr val="000000"/>
                        </a:solidFill>
                        <a:effectLst/>
                        <a:latin typeface="Times New Roman"/>
                        <a:ea typeface="Times New Roman"/>
                      </a:endParaRPr>
                    </a:p>
                  </a:txBody>
                  <a:tcPr marL="40996" marR="40996" marT="0" marB="0">
                    <a:solidFill>
                      <a:schemeClr val="accent5">
                        <a:lumMod val="20000"/>
                        <a:lumOff val="80000"/>
                      </a:schemeClr>
                    </a:solidFill>
                  </a:tcPr>
                </a:tc>
                <a:tc>
                  <a:txBody>
                    <a:bodyPr/>
                    <a:lstStyle/>
                    <a:p>
                      <a:pPr algn="just">
                        <a:lnSpc>
                          <a:spcPct val="115000"/>
                        </a:lnSpc>
                        <a:spcAft>
                          <a:spcPts val="0"/>
                        </a:spcAft>
                      </a:pPr>
                      <a:r>
                        <a:rPr lang="ru-RU" sz="1100" b="0" dirty="0">
                          <a:effectLst/>
                        </a:rPr>
                        <a:t>Общественный контроль</a:t>
                      </a:r>
                      <a:endParaRPr lang="ru-RU" sz="1100" b="0" dirty="0">
                        <a:effectLst/>
                        <a:latin typeface="Calibri"/>
                        <a:ea typeface="Times New Roman"/>
                        <a:cs typeface="Levenim MT"/>
                      </a:endParaRPr>
                    </a:p>
                  </a:txBody>
                  <a:tcPr marL="40996" marR="40996" marT="0" marB="0">
                    <a:solidFill>
                      <a:schemeClr val="accent5">
                        <a:lumMod val="20000"/>
                        <a:lumOff val="80000"/>
                      </a:schemeClr>
                    </a:solidFill>
                  </a:tcPr>
                </a:tc>
                <a:extLst>
                  <a:ext uri="{0D108BD9-81ED-4DB2-BD59-A6C34878D82A}">
                    <a16:rowId xmlns="" xmlns:a16="http://schemas.microsoft.com/office/drawing/2014/main" val="10008"/>
                  </a:ext>
                </a:extLst>
              </a:tr>
            </a:tbl>
          </a:graphicData>
        </a:graphic>
      </p:graphicFrame>
      <p:sp>
        <p:nvSpPr>
          <p:cNvPr id="6" name="TextBox 5"/>
          <p:cNvSpPr txBox="1"/>
          <p:nvPr/>
        </p:nvSpPr>
        <p:spPr>
          <a:xfrm>
            <a:off x="9288307" y="823209"/>
            <a:ext cx="2523393" cy="138499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ru-RU" sz="1200" b="1" dirty="0"/>
              <a:t>Финансовый уполномоченный,</a:t>
            </a:r>
          </a:p>
          <a:p>
            <a:r>
              <a:rPr lang="ru-RU" sz="1200" b="1" dirty="0"/>
              <a:t>2018 г.</a:t>
            </a:r>
          </a:p>
          <a:p>
            <a:r>
              <a:rPr lang="ru-RU" sz="1200" b="1" dirty="0"/>
              <a:t>Досудебное рассмотрение разногласий между потребителями финансовых услуг и финансовыми организациями (до 500 тыс. руб</a:t>
            </a:r>
            <a:r>
              <a:rPr lang="ru-RU" sz="1200" b="1" dirty="0" smtClean="0"/>
              <a:t>.)</a:t>
            </a:r>
          </a:p>
        </p:txBody>
      </p:sp>
      <p:sp>
        <p:nvSpPr>
          <p:cNvPr id="2" name="Номер слайда 1"/>
          <p:cNvSpPr>
            <a:spLocks noGrp="1"/>
          </p:cNvSpPr>
          <p:nvPr>
            <p:ph type="sldNum" sz="quarter" idx="2"/>
          </p:nvPr>
        </p:nvSpPr>
        <p:spPr>
          <a:xfrm>
            <a:off x="5659278" y="6559008"/>
            <a:ext cx="694416" cy="232745"/>
          </a:xfrm>
        </p:spPr>
        <p:txBody>
          <a:bodyPr/>
          <a:lstStyle/>
          <a:p>
            <a:fld id="{86CB4B4D-7CA3-9044-876B-883B54F8677D}" type="slidenum">
              <a:rPr lang="ru-RU" smtClean="0"/>
              <a:t>46</a:t>
            </a:fld>
            <a:endParaRPr lang="ru-RU" dirty="0"/>
          </a:p>
        </p:txBody>
      </p:sp>
      <p:sp>
        <p:nvSpPr>
          <p:cNvPr id="7" name="TextBox 6"/>
          <p:cNvSpPr txBox="1"/>
          <p:nvPr/>
        </p:nvSpPr>
        <p:spPr>
          <a:xfrm>
            <a:off x="9661759" y="2457534"/>
            <a:ext cx="2044931" cy="212365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sz="1200" b="1" dirty="0" smtClean="0"/>
              <a:t>Саморегулируемые организации</a:t>
            </a:r>
          </a:p>
          <a:p>
            <a:r>
              <a:rPr lang="ru-RU" sz="1200" b="1" dirty="0" smtClean="0"/>
              <a:t>СРО</a:t>
            </a:r>
            <a:endParaRPr lang="ru-RU" sz="1200" b="1" dirty="0"/>
          </a:p>
          <a:p>
            <a:r>
              <a:rPr lang="ru-RU" sz="1200" b="1" dirty="0"/>
              <a:t>Досудебное рассмотрение разногласий между потребителями финансовых услуг и финансовыми организациями, входящими в соответствующую СРО</a:t>
            </a:r>
          </a:p>
        </p:txBody>
      </p:sp>
      <p:sp>
        <p:nvSpPr>
          <p:cNvPr id="8" name="Прямоугольник 7"/>
          <p:cNvSpPr/>
          <p:nvPr/>
        </p:nvSpPr>
        <p:spPr>
          <a:xfrm>
            <a:off x="9405148" y="5076512"/>
            <a:ext cx="2639085" cy="133882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500" b="1" dirty="0"/>
              <a:t>Как уберечь себя и близких от финансового </a:t>
            </a:r>
            <a:r>
              <a:rPr lang="ru-RU" sz="1500" b="1" dirty="0" smtClean="0"/>
              <a:t>мошенничества?</a:t>
            </a:r>
          </a:p>
          <a:p>
            <a:r>
              <a:rPr lang="en-US" sz="1200" dirty="0">
                <a:hlinkClick r:id="rId2"/>
              </a:rPr>
              <a:t>https://fincult.info/article/kak-uberech-sebya-i-blizkikh-ot-finansovogo-moshennichestva/</a:t>
            </a:r>
            <a:endParaRPr lang="ru-RU" sz="1200" b="1" dirty="0"/>
          </a:p>
        </p:txBody>
      </p:sp>
    </p:spTree>
    <p:extLst>
      <p:ext uri="{BB962C8B-B14F-4D97-AF65-F5344CB8AC3E}">
        <p14:creationId xmlns:p14="http://schemas.microsoft.com/office/powerpoint/2010/main" val="229403544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209726" y="145855"/>
            <a:ext cx="11400444" cy="523220"/>
          </a:xfrm>
          <a:prstGeom prst="rect">
            <a:avLst/>
          </a:prstGeom>
        </p:spPr>
        <p:txBody>
          <a:bodyPr wrap="square">
            <a:spAutoFit/>
          </a:bodyPr>
          <a:lstStyle/>
          <a:p>
            <a:r>
              <a:rPr lang="ru-RU" sz="1400" b="1" dirty="0">
                <a:solidFill>
                  <a:srgbClr val="C00000"/>
                </a:solidFill>
              </a:rPr>
              <a:t>Актуализация знаний в области финансовой безопасности и защиты </a:t>
            </a:r>
            <a:r>
              <a:rPr lang="ru-RU" sz="1400" b="1" dirty="0" smtClean="0">
                <a:solidFill>
                  <a:srgbClr val="C00000"/>
                </a:solidFill>
              </a:rPr>
              <a:t>прав</a:t>
            </a:r>
            <a:endParaRPr lang="ru-RU" sz="1400" b="1" dirty="0" smtClean="0">
              <a:solidFill>
                <a:schemeClr val="accent5">
                  <a:lumMod val="75000"/>
                </a:schemeClr>
              </a:solidFill>
              <a:latin typeface="+mj-lt"/>
            </a:endParaRPr>
          </a:p>
          <a:p>
            <a:pPr algn="l" hangingPunct="1"/>
            <a:r>
              <a:rPr lang="ru-RU" sz="1400" b="1" dirty="0" smtClean="0">
                <a:solidFill>
                  <a:schemeClr val="accent5">
                    <a:lumMod val="75000"/>
                  </a:schemeClr>
                </a:solidFill>
                <a:latin typeface="+mj-lt"/>
              </a:rPr>
              <a:t>Структура </a:t>
            </a:r>
            <a:r>
              <a:rPr lang="ru-RU" sz="1400" b="1" dirty="0" smtClean="0">
                <a:solidFill>
                  <a:schemeClr val="accent5">
                    <a:lumMod val="75000"/>
                  </a:schemeClr>
                </a:solidFill>
                <a:latin typeface="+mj-lt"/>
              </a:rPr>
              <a:t>жалоб, Банк России, Концепция противодействия </a:t>
            </a:r>
            <a:endParaRPr lang="ru-RU" sz="1400" b="1" dirty="0">
              <a:solidFill>
                <a:schemeClr val="accent5">
                  <a:lumMod val="75000"/>
                </a:schemeClr>
              </a:solidFill>
              <a:latin typeface="+mj-lt"/>
            </a:endParaRPr>
          </a:p>
        </p:txBody>
      </p:sp>
      <p:sp>
        <p:nvSpPr>
          <p:cNvPr id="2" name="Номер слайда 1"/>
          <p:cNvSpPr>
            <a:spLocks noGrp="1"/>
          </p:cNvSpPr>
          <p:nvPr>
            <p:ph type="sldNum" sz="quarter" idx="2"/>
          </p:nvPr>
        </p:nvSpPr>
        <p:spPr>
          <a:xfrm>
            <a:off x="5293518" y="6517445"/>
            <a:ext cx="1060176" cy="232745"/>
          </a:xfrm>
        </p:spPr>
        <p:txBody>
          <a:bodyPr/>
          <a:lstStyle/>
          <a:p>
            <a:fld id="{86CB4B4D-7CA3-9044-876B-883B54F8677D}" type="slidenum">
              <a:rPr lang="ru-RU" smtClean="0"/>
              <a:t>47</a:t>
            </a:fld>
            <a:endParaRPr lang="ru-RU" dirty="0"/>
          </a:p>
        </p:txBody>
      </p:sp>
      <p:pic>
        <p:nvPicPr>
          <p:cNvPr id="6" name="Рисунок 5"/>
          <p:cNvPicPr>
            <a:picLocks noChangeAspect="1"/>
          </p:cNvPicPr>
          <p:nvPr/>
        </p:nvPicPr>
        <p:blipFill>
          <a:blip r:embed="rId2"/>
          <a:stretch>
            <a:fillRect/>
          </a:stretch>
        </p:blipFill>
        <p:spPr>
          <a:xfrm>
            <a:off x="5288681" y="1340181"/>
            <a:ext cx="6455713" cy="3295764"/>
          </a:xfrm>
          <a:prstGeom prst="rect">
            <a:avLst/>
          </a:prstGeom>
        </p:spPr>
        <p:style>
          <a:lnRef idx="2">
            <a:schemeClr val="accent6"/>
          </a:lnRef>
          <a:fillRef idx="1">
            <a:schemeClr val="lt1"/>
          </a:fillRef>
          <a:effectRef idx="0">
            <a:schemeClr val="accent6"/>
          </a:effectRef>
          <a:fontRef idx="minor">
            <a:schemeClr val="dk1"/>
          </a:fontRef>
        </p:style>
      </p:pic>
      <p:sp>
        <p:nvSpPr>
          <p:cNvPr id="7" name="Прямоугольник 6"/>
          <p:cNvSpPr/>
          <p:nvPr/>
        </p:nvSpPr>
        <p:spPr>
          <a:xfrm>
            <a:off x="8660042" y="632295"/>
            <a:ext cx="3084352" cy="70788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400" b="1" dirty="0" smtClean="0"/>
              <a:t>Всегда можно посмотреть последние данные о жалобах </a:t>
            </a:r>
            <a:endParaRPr lang="ru-RU" sz="1400" b="1" dirty="0"/>
          </a:p>
          <a:p>
            <a:r>
              <a:rPr lang="en-US" sz="1200" dirty="0">
                <a:hlinkClick r:id="rId3"/>
              </a:rPr>
              <a:t>https://cbr.ru/statistics/protection/#</a:t>
            </a:r>
            <a:r>
              <a:rPr lang="en-US" sz="1200" dirty="0" smtClean="0">
                <a:hlinkClick r:id="rId3"/>
              </a:rPr>
              <a:t>a_11955</a:t>
            </a:r>
            <a:endParaRPr lang="ru-RU" sz="1200" dirty="0" smtClean="0"/>
          </a:p>
        </p:txBody>
      </p:sp>
      <p:pic>
        <p:nvPicPr>
          <p:cNvPr id="9" name="Рисунок 8"/>
          <p:cNvPicPr/>
          <p:nvPr/>
        </p:nvPicPr>
        <p:blipFill rotWithShape="1">
          <a:blip r:embed="rId4"/>
          <a:srcRect l="27179" t="10713" r="28205"/>
          <a:stretch/>
        </p:blipFill>
        <p:spPr bwMode="auto">
          <a:xfrm>
            <a:off x="631653" y="1177922"/>
            <a:ext cx="4024237" cy="4188660"/>
          </a:xfrm>
          <a:prstGeom prst="rect">
            <a:avLst/>
          </a:prstGeom>
          <a:ln/>
          <a:extLst>
            <a:ext uri="{53640926-AAD7-44D8-BBD7-CCE9431645EC}">
              <a14:shadowObscured xmlns:a14="http://schemas.microsoft.com/office/drawing/2010/main"/>
            </a:ext>
          </a:extLst>
        </p:spPr>
        <p:style>
          <a:lnRef idx="2">
            <a:schemeClr val="accent6"/>
          </a:lnRef>
          <a:fillRef idx="1">
            <a:schemeClr val="lt1"/>
          </a:fillRef>
          <a:effectRef idx="0">
            <a:schemeClr val="accent6"/>
          </a:effectRef>
          <a:fontRef idx="minor">
            <a:schemeClr val="dk1"/>
          </a:fontRef>
        </p:style>
      </p:pic>
      <p:sp>
        <p:nvSpPr>
          <p:cNvPr id="3" name="Прямоугольник 2"/>
          <p:cNvSpPr/>
          <p:nvPr/>
        </p:nvSpPr>
        <p:spPr>
          <a:xfrm>
            <a:off x="0" y="900923"/>
            <a:ext cx="5687735" cy="276999"/>
          </a:xfrm>
          <a:prstGeom prst="rect">
            <a:avLst/>
          </a:prstGeom>
        </p:spPr>
        <p:txBody>
          <a:bodyPr wrap="square">
            <a:spAutoFit/>
          </a:bodyPr>
          <a:lstStyle/>
          <a:p>
            <a:r>
              <a:rPr lang="en-US" sz="1200" dirty="0">
                <a:hlinkClick r:id="rId5"/>
              </a:rPr>
              <a:t>http://cbr.ru/Content/Document/File/48603/concept_countering_unfair_actions.pdf</a:t>
            </a:r>
            <a:endParaRPr lang="ru-RU" sz="1200" dirty="0"/>
          </a:p>
        </p:txBody>
      </p:sp>
      <p:sp>
        <p:nvSpPr>
          <p:cNvPr id="10" name="TextBox 9"/>
          <p:cNvSpPr txBox="1"/>
          <p:nvPr/>
        </p:nvSpPr>
        <p:spPr>
          <a:xfrm>
            <a:off x="6895750" y="4791865"/>
            <a:ext cx="4060273" cy="156966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ru-RU" sz="1200" b="1" dirty="0" smtClean="0"/>
              <a:t>СЛЕДИТЕ ЗА НОВОСТЯМИ НА САЙТЕ БАНКА РОССИИ И ВЫ БУДЕТЕ ВСЕГДА ОБЛАДАТЬ АКТУАЛЬНОЙ ИНФОРМАЦИЕЙ О ФИНАНСОВЫХ РЫНКАХ, О СВОИХ ПРАВАХ, О ВИДАХ МОШЕННИЧЕСТВА</a:t>
            </a:r>
          </a:p>
          <a:p>
            <a:r>
              <a:rPr lang="ru-RU" sz="1200" b="1" dirty="0" smtClean="0"/>
              <a:t>Например</a:t>
            </a:r>
            <a:endParaRPr lang="ru-RU" sz="1200" b="1" dirty="0"/>
          </a:p>
          <a:p>
            <a:r>
              <a:rPr lang="en-US" sz="1200" b="1" dirty="0">
                <a:hlinkClick r:id="rId6"/>
              </a:rPr>
              <a:t>http://cbr.ru/Press/event/?</a:t>
            </a:r>
            <a:r>
              <a:rPr lang="en-US" sz="1200" b="1" dirty="0" smtClean="0">
                <a:hlinkClick r:id="rId6"/>
              </a:rPr>
              <a:t>id=2457</a:t>
            </a:r>
            <a:endParaRPr lang="ru-RU" sz="1200" b="1" dirty="0" smtClean="0"/>
          </a:p>
          <a:p>
            <a:r>
              <a:rPr lang="ru-RU" sz="1200" b="1" dirty="0" smtClean="0"/>
              <a:t>или</a:t>
            </a:r>
            <a:endParaRPr lang="ru-RU" sz="1200" b="1" dirty="0"/>
          </a:p>
          <a:p>
            <a:r>
              <a:rPr lang="en-US" sz="1200" b="1" dirty="0">
                <a:hlinkClick r:id="rId7"/>
              </a:rPr>
              <a:t>https://www.cbr.ru/Press/event/?</a:t>
            </a:r>
            <a:r>
              <a:rPr lang="en-US" sz="1200" b="1" dirty="0" smtClean="0">
                <a:hlinkClick r:id="rId7"/>
              </a:rPr>
              <a:t>id=2411</a:t>
            </a:r>
            <a:endParaRPr lang="ru-RU" sz="1200" b="1" dirty="0" smtClean="0"/>
          </a:p>
        </p:txBody>
      </p:sp>
      <p:sp>
        <p:nvSpPr>
          <p:cNvPr id="4" name="Прямоугольник 3"/>
          <p:cNvSpPr/>
          <p:nvPr/>
        </p:nvSpPr>
        <p:spPr>
          <a:xfrm>
            <a:off x="2451985" y="5653639"/>
            <a:ext cx="3067971" cy="70788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400" b="1" dirty="0"/>
              <a:t>Противодействие отмыванию денег и валютный </a:t>
            </a:r>
            <a:r>
              <a:rPr lang="ru-RU" sz="1400" b="1" dirty="0" smtClean="0"/>
              <a:t>контроль. Банк России</a:t>
            </a:r>
            <a:r>
              <a:rPr lang="ru-RU" sz="1400" dirty="0" smtClean="0"/>
              <a:t> </a:t>
            </a:r>
          </a:p>
          <a:p>
            <a:r>
              <a:rPr lang="ru-RU" sz="1200" b="1" u="sng" dirty="0" smtClean="0">
                <a:hlinkClick r:id="rId8"/>
              </a:rPr>
              <a:t>http</a:t>
            </a:r>
            <a:r>
              <a:rPr lang="ru-RU" sz="1200" b="1" u="sng" dirty="0">
                <a:hlinkClick r:id="rId8"/>
              </a:rPr>
              <a:t>://cbr.ru/counteraction_m_ter/</a:t>
            </a:r>
            <a:r>
              <a:rPr lang="ru-RU" sz="1200" b="1" dirty="0"/>
              <a:t> </a:t>
            </a:r>
            <a:endParaRPr lang="ru-RU" sz="1200" dirty="0"/>
          </a:p>
        </p:txBody>
      </p:sp>
    </p:spTree>
    <p:extLst>
      <p:ext uri="{BB962C8B-B14F-4D97-AF65-F5344CB8AC3E}">
        <p14:creationId xmlns:p14="http://schemas.microsoft.com/office/powerpoint/2010/main" val="4033753952"/>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6423118" y="1254429"/>
            <a:ext cx="5493246" cy="292388"/>
          </a:xfrm>
          <a:prstGeom prst="rect">
            <a:avLst/>
          </a:prstGeom>
        </p:spPr>
        <p:txBody>
          <a:bodyPr wrap="square">
            <a:spAutoFit/>
          </a:bodyPr>
          <a:lstStyle/>
          <a:p>
            <a:pPr lvl="1" indent="0" algn="l"/>
            <a:r>
              <a:rPr lang="ru-RU" sz="1300" b="1" dirty="0" smtClean="0"/>
              <a:t>Сайт </a:t>
            </a:r>
            <a:r>
              <a:rPr lang="ru-RU" sz="1300" b="1" dirty="0"/>
              <a:t>Центрального банка Российской </a:t>
            </a:r>
            <a:r>
              <a:rPr lang="ru-RU" sz="1300" b="1" dirty="0" smtClean="0"/>
              <a:t>Федерации </a:t>
            </a:r>
            <a:r>
              <a:rPr lang="en-US" sz="1200" b="1" dirty="0" smtClean="0">
                <a:hlinkClick r:id="rId2"/>
              </a:rPr>
              <a:t>http</a:t>
            </a:r>
            <a:r>
              <a:rPr lang="en-US" sz="1200" b="1" dirty="0">
                <a:hlinkClick r:id="rId2"/>
              </a:rPr>
              <a:t>://cbr.ru/fmp_check</a:t>
            </a:r>
            <a:r>
              <a:rPr lang="en-US" sz="1200" b="1" dirty="0" smtClean="0">
                <a:hlinkClick r:id="rId2"/>
              </a:rPr>
              <a:t>/</a:t>
            </a:r>
            <a:endParaRPr lang="ru-RU" sz="1200" b="1" dirty="0" smtClean="0"/>
          </a:p>
        </p:txBody>
      </p:sp>
      <p:sp>
        <p:nvSpPr>
          <p:cNvPr id="3" name="Номер слайда 2"/>
          <p:cNvSpPr>
            <a:spLocks noGrp="1"/>
          </p:cNvSpPr>
          <p:nvPr>
            <p:ph type="sldNum" sz="quarter" idx="12"/>
          </p:nvPr>
        </p:nvSpPr>
        <p:spPr>
          <a:xfrm>
            <a:off x="9782764" y="6396478"/>
            <a:ext cx="2133600" cy="365125"/>
          </a:xfrm>
        </p:spPr>
        <p:txBody>
          <a:bodyPr/>
          <a:lstStyle/>
          <a:p>
            <a:fld id="{D2262854-76B3-4C12-B0EA-DC0BF3BEA880}" type="slidenum">
              <a:rPr lang="ru-RU" smtClean="0">
                <a:solidFill>
                  <a:schemeClr val="tx1"/>
                </a:solidFill>
              </a:rPr>
              <a:pPr/>
              <a:t>48</a:t>
            </a:fld>
            <a:endParaRPr lang="ru-RU" dirty="0">
              <a:solidFill>
                <a:schemeClr val="tx1"/>
              </a:solidFill>
            </a:endParaRPr>
          </a:p>
        </p:txBody>
      </p:sp>
      <p:pic>
        <p:nvPicPr>
          <p:cNvPr id="4" name="Рисунок 3"/>
          <p:cNvPicPr>
            <a:picLocks noChangeAspect="1"/>
          </p:cNvPicPr>
          <p:nvPr/>
        </p:nvPicPr>
        <p:blipFill>
          <a:blip r:embed="rId3"/>
          <a:stretch>
            <a:fillRect/>
          </a:stretch>
        </p:blipFill>
        <p:spPr>
          <a:xfrm>
            <a:off x="6844545" y="1787291"/>
            <a:ext cx="4751129" cy="844327"/>
          </a:xfrm>
          <a:prstGeom prst="rect">
            <a:avLst/>
          </a:prstGeom>
        </p:spPr>
        <p:style>
          <a:lnRef idx="2">
            <a:schemeClr val="accent6"/>
          </a:lnRef>
          <a:fillRef idx="1">
            <a:schemeClr val="lt1"/>
          </a:fillRef>
          <a:effectRef idx="0">
            <a:schemeClr val="accent6"/>
          </a:effectRef>
          <a:fontRef idx="minor">
            <a:schemeClr val="dk1"/>
          </a:fontRef>
        </p:style>
      </p:pic>
      <p:sp>
        <p:nvSpPr>
          <p:cNvPr id="5" name="Прямоугольник 4"/>
          <p:cNvSpPr/>
          <p:nvPr/>
        </p:nvSpPr>
        <p:spPr>
          <a:xfrm>
            <a:off x="6205795" y="2814328"/>
            <a:ext cx="5927892" cy="292388"/>
          </a:xfrm>
          <a:prstGeom prst="rect">
            <a:avLst/>
          </a:prstGeom>
        </p:spPr>
        <p:txBody>
          <a:bodyPr wrap="square">
            <a:spAutoFit/>
          </a:bodyPr>
          <a:lstStyle/>
          <a:p>
            <a:pPr lvl="1" algn="l"/>
            <a:r>
              <a:rPr lang="ru-RU" sz="1300" b="1" dirty="0"/>
              <a:t>Сайт Центрального банка Российской Федерации </a:t>
            </a:r>
            <a:r>
              <a:rPr lang="en-US" sz="1200" b="1" dirty="0" smtClean="0">
                <a:hlinkClick r:id="rId4"/>
              </a:rPr>
              <a:t>https</a:t>
            </a:r>
            <a:r>
              <a:rPr lang="en-US" sz="1200" b="1" dirty="0">
                <a:hlinkClick r:id="rId4"/>
              </a:rPr>
              <a:t>://www.cbr.ru/reception/</a:t>
            </a:r>
            <a:endParaRPr lang="ru-RU" sz="1200" b="1" dirty="0"/>
          </a:p>
        </p:txBody>
      </p:sp>
      <p:pic>
        <p:nvPicPr>
          <p:cNvPr id="6" name="Рисунок 5"/>
          <p:cNvPicPr>
            <a:picLocks noChangeAspect="1"/>
          </p:cNvPicPr>
          <p:nvPr/>
        </p:nvPicPr>
        <p:blipFill>
          <a:blip r:embed="rId5"/>
          <a:stretch>
            <a:fillRect/>
          </a:stretch>
        </p:blipFill>
        <p:spPr>
          <a:xfrm>
            <a:off x="6523856" y="3301126"/>
            <a:ext cx="5392508" cy="2706532"/>
          </a:xfrm>
          <a:prstGeom prst="rect">
            <a:avLst/>
          </a:prstGeom>
        </p:spPr>
        <p:style>
          <a:lnRef idx="2">
            <a:schemeClr val="accent6"/>
          </a:lnRef>
          <a:fillRef idx="1">
            <a:schemeClr val="lt1"/>
          </a:fillRef>
          <a:effectRef idx="0">
            <a:schemeClr val="accent6"/>
          </a:effectRef>
          <a:fontRef idx="minor">
            <a:schemeClr val="dk1"/>
          </a:fontRef>
        </p:style>
      </p:pic>
      <p:sp>
        <p:nvSpPr>
          <p:cNvPr id="10" name="Заголовок 1"/>
          <p:cNvSpPr>
            <a:spLocks noGrp="1"/>
          </p:cNvSpPr>
          <p:nvPr>
            <p:ph type="title"/>
          </p:nvPr>
        </p:nvSpPr>
        <p:spPr>
          <a:xfrm>
            <a:off x="89297" y="19422"/>
            <a:ext cx="11975764" cy="706090"/>
          </a:xfrm>
        </p:spPr>
        <p:txBody>
          <a:bodyPr>
            <a:noAutofit/>
          </a:bodyPr>
          <a:lstStyle/>
          <a:p>
            <a:r>
              <a:rPr lang="ru-RU" sz="1800" b="1" dirty="0">
                <a:solidFill>
                  <a:srgbClr val="C00000"/>
                </a:solidFill>
                <a:latin typeface="+mn-lt"/>
              </a:rPr>
              <a:t>Актуализация знаний в области финансовой безопасности и защиты </a:t>
            </a:r>
            <a:r>
              <a:rPr lang="ru-RU" sz="1800" b="1" dirty="0" smtClean="0">
                <a:solidFill>
                  <a:srgbClr val="C00000"/>
                </a:solidFill>
                <a:latin typeface="+mn-lt"/>
              </a:rPr>
              <a:t>прав</a:t>
            </a:r>
            <a:r>
              <a:rPr lang="ru-RU" sz="1800" b="1" dirty="0" smtClean="0">
                <a:solidFill>
                  <a:schemeClr val="accent5">
                    <a:lumMod val="75000"/>
                  </a:schemeClr>
                </a:solidFill>
                <a:latin typeface="+mn-lt"/>
              </a:rPr>
              <a:t/>
            </a:r>
            <a:br>
              <a:rPr lang="ru-RU" sz="1800" b="1" dirty="0" smtClean="0">
                <a:solidFill>
                  <a:schemeClr val="accent5">
                    <a:lumMod val="75000"/>
                  </a:schemeClr>
                </a:solidFill>
                <a:latin typeface="+mn-lt"/>
              </a:rPr>
            </a:br>
            <a:r>
              <a:rPr lang="ru-RU" sz="1400" b="1" dirty="0" smtClean="0">
                <a:solidFill>
                  <a:schemeClr val="accent5">
                    <a:lumMod val="75000"/>
                  </a:schemeClr>
                </a:solidFill>
              </a:rPr>
              <a:t>Органы </a:t>
            </a:r>
            <a:r>
              <a:rPr lang="ru-RU" sz="1400" b="1" dirty="0">
                <a:solidFill>
                  <a:schemeClr val="accent5">
                    <a:lumMod val="75000"/>
                  </a:schemeClr>
                </a:solidFill>
              </a:rPr>
              <a:t>защиты прав потребителей на финансовом рынке, Сайт </a:t>
            </a:r>
            <a:r>
              <a:rPr lang="ru-RU" sz="1400" b="1" dirty="0" smtClean="0">
                <a:solidFill>
                  <a:schemeClr val="accent5">
                    <a:lumMod val="75000"/>
                  </a:schemeClr>
                </a:solidFill>
              </a:rPr>
              <a:t>Банка </a:t>
            </a:r>
            <a:r>
              <a:rPr lang="ru-RU" sz="1400" b="1" dirty="0" smtClean="0">
                <a:solidFill>
                  <a:schemeClr val="accent5">
                    <a:lumMod val="75000"/>
                  </a:schemeClr>
                </a:solidFill>
              </a:rPr>
              <a:t>России</a:t>
            </a:r>
            <a:endParaRPr lang="ru-RU" sz="1400" dirty="0"/>
          </a:p>
        </p:txBody>
      </p:sp>
      <p:pic>
        <p:nvPicPr>
          <p:cNvPr id="8" name="Рисунок 7"/>
          <p:cNvPicPr>
            <a:picLocks noChangeAspect="1"/>
          </p:cNvPicPr>
          <p:nvPr/>
        </p:nvPicPr>
        <p:blipFill>
          <a:blip r:embed="rId6"/>
          <a:stretch>
            <a:fillRect/>
          </a:stretch>
        </p:blipFill>
        <p:spPr>
          <a:xfrm>
            <a:off x="1308529" y="1171550"/>
            <a:ext cx="4228205" cy="2471227"/>
          </a:xfrm>
          <a:prstGeom prst="rect">
            <a:avLst/>
          </a:prstGeom>
        </p:spPr>
        <p:style>
          <a:lnRef idx="2">
            <a:schemeClr val="accent6"/>
          </a:lnRef>
          <a:fillRef idx="1">
            <a:schemeClr val="lt1"/>
          </a:fillRef>
          <a:effectRef idx="0">
            <a:schemeClr val="accent6"/>
          </a:effectRef>
          <a:fontRef idx="minor">
            <a:schemeClr val="dk1"/>
          </a:fontRef>
        </p:style>
      </p:pic>
      <p:sp>
        <p:nvSpPr>
          <p:cNvPr id="11" name="Прямоугольник 10"/>
          <p:cNvSpPr/>
          <p:nvPr/>
        </p:nvSpPr>
        <p:spPr>
          <a:xfrm>
            <a:off x="1310588" y="654595"/>
            <a:ext cx="4461038" cy="292388"/>
          </a:xfrm>
          <a:prstGeom prst="rect">
            <a:avLst/>
          </a:prstGeom>
        </p:spPr>
        <p:txBody>
          <a:bodyPr wrap="square">
            <a:spAutoFit/>
          </a:bodyPr>
          <a:lstStyle/>
          <a:p>
            <a:pPr lvl="1" algn="l"/>
            <a:r>
              <a:rPr lang="ru-RU" sz="1300" dirty="0"/>
              <a:t>	</a:t>
            </a:r>
            <a:r>
              <a:rPr lang="ru-RU" sz="1300" b="1" dirty="0" smtClean="0"/>
              <a:t>Сайт Банка России </a:t>
            </a:r>
            <a:r>
              <a:rPr lang="ru-RU" sz="1300" b="1" dirty="0"/>
              <a:t>(</a:t>
            </a:r>
            <a:r>
              <a:rPr lang="ru-RU" sz="1300" b="1" dirty="0" smtClean="0"/>
              <a:t>карта сайта) </a:t>
            </a:r>
            <a:r>
              <a:rPr lang="en-US" sz="1200" b="1" dirty="0" smtClean="0">
                <a:hlinkClick r:id="rId7"/>
              </a:rPr>
              <a:t>http</a:t>
            </a:r>
            <a:r>
              <a:rPr lang="en-US" sz="1200" b="1" dirty="0">
                <a:hlinkClick r:id="rId7"/>
              </a:rPr>
              <a:t>://</a:t>
            </a:r>
            <a:r>
              <a:rPr lang="en-US" sz="1200" b="1" dirty="0" smtClean="0">
                <a:hlinkClick r:id="rId7"/>
              </a:rPr>
              <a:t>cbr.ru/sitemap/</a:t>
            </a:r>
            <a:endParaRPr lang="ru-RU" sz="1200" b="1" dirty="0" smtClean="0"/>
          </a:p>
        </p:txBody>
      </p:sp>
      <p:pic>
        <p:nvPicPr>
          <p:cNvPr id="12" name="Рисунок 11"/>
          <p:cNvPicPr>
            <a:picLocks noChangeAspect="1"/>
          </p:cNvPicPr>
          <p:nvPr/>
        </p:nvPicPr>
        <p:blipFill>
          <a:blip r:embed="rId8"/>
          <a:stretch>
            <a:fillRect/>
          </a:stretch>
        </p:blipFill>
        <p:spPr>
          <a:xfrm>
            <a:off x="442534" y="4010442"/>
            <a:ext cx="5329092" cy="2744012"/>
          </a:xfrm>
          <a:prstGeom prst="rect">
            <a:avLst/>
          </a:prstGeom>
        </p:spPr>
        <p:style>
          <a:lnRef idx="2">
            <a:schemeClr val="accent6"/>
          </a:lnRef>
          <a:fillRef idx="1">
            <a:schemeClr val="lt1"/>
          </a:fillRef>
          <a:effectRef idx="0">
            <a:schemeClr val="accent6"/>
          </a:effectRef>
          <a:fontRef idx="minor">
            <a:schemeClr val="dk1"/>
          </a:fontRef>
        </p:style>
      </p:pic>
      <p:sp>
        <p:nvSpPr>
          <p:cNvPr id="2" name="Прямоугольник 1"/>
          <p:cNvSpPr/>
          <p:nvPr/>
        </p:nvSpPr>
        <p:spPr>
          <a:xfrm>
            <a:off x="1614363" y="3642777"/>
            <a:ext cx="2985433" cy="292388"/>
          </a:xfrm>
          <a:prstGeom prst="rect">
            <a:avLst/>
          </a:prstGeom>
        </p:spPr>
        <p:txBody>
          <a:bodyPr wrap="none">
            <a:spAutoFit/>
          </a:bodyPr>
          <a:lstStyle/>
          <a:p>
            <a:pPr lvl="1" algn="l"/>
            <a:r>
              <a:rPr lang="ru-RU" sz="1300" b="1" dirty="0"/>
              <a:t>«Вопросы и ответы» </a:t>
            </a:r>
            <a:r>
              <a:rPr lang="en-US" sz="1200" b="1" dirty="0">
                <a:hlinkClick r:id="rId9"/>
              </a:rPr>
              <a:t>http://cbr.ru/faq/</a:t>
            </a:r>
            <a:endParaRPr lang="ru-RU" sz="1200" b="1" dirty="0"/>
          </a:p>
        </p:txBody>
      </p:sp>
    </p:spTree>
    <p:extLst>
      <p:ext uri="{BB962C8B-B14F-4D97-AF65-F5344CB8AC3E}">
        <p14:creationId xmlns:p14="http://schemas.microsoft.com/office/powerpoint/2010/main" val="27146211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670" y="116632"/>
            <a:ext cx="11442583" cy="764212"/>
          </a:xfrm>
        </p:spPr>
        <p:txBody>
          <a:bodyPr>
            <a:normAutofit/>
          </a:bodyPr>
          <a:lstStyle/>
          <a:p>
            <a:r>
              <a:rPr lang="ru-RU" sz="1800" b="1" dirty="0">
                <a:solidFill>
                  <a:srgbClr val="C00000"/>
                </a:solidFill>
                <a:latin typeface="+mn-lt"/>
              </a:rPr>
              <a:t>Актуализация знаний в области финансовой безопасности и защиты </a:t>
            </a:r>
            <a:r>
              <a:rPr lang="ru-RU" sz="1800" b="1" dirty="0" smtClean="0">
                <a:solidFill>
                  <a:srgbClr val="C00000"/>
                </a:solidFill>
                <a:latin typeface="+mn-lt"/>
              </a:rPr>
              <a:t>прав</a:t>
            </a:r>
            <a:r>
              <a:rPr lang="ru-RU" sz="1400" b="1" dirty="0">
                <a:solidFill>
                  <a:schemeClr val="accent5">
                    <a:lumMod val="75000"/>
                  </a:schemeClr>
                </a:solidFill>
              </a:rPr>
              <a:t/>
            </a:r>
            <a:br>
              <a:rPr lang="ru-RU" sz="1400" b="1" dirty="0">
                <a:solidFill>
                  <a:schemeClr val="accent5">
                    <a:lumMod val="75000"/>
                  </a:schemeClr>
                </a:solidFill>
              </a:rPr>
            </a:br>
            <a:r>
              <a:rPr lang="ru-RU" sz="1400" b="1" dirty="0">
                <a:solidFill>
                  <a:schemeClr val="accent5">
                    <a:lumMod val="75000"/>
                  </a:schemeClr>
                </a:solidFill>
              </a:rPr>
              <a:t>Органы </a:t>
            </a:r>
            <a:r>
              <a:rPr lang="ru-RU" sz="1400" b="1" dirty="0">
                <a:solidFill>
                  <a:schemeClr val="accent5">
                    <a:lumMod val="75000"/>
                  </a:schemeClr>
                </a:solidFill>
              </a:rPr>
              <a:t>защиты прав потребителей на финансовом рынке, </a:t>
            </a:r>
            <a:r>
              <a:rPr lang="ru-RU" sz="1400" b="1" dirty="0" smtClean="0">
                <a:solidFill>
                  <a:schemeClr val="accent5">
                    <a:lumMod val="75000"/>
                  </a:schemeClr>
                </a:solidFill>
              </a:rPr>
              <a:t>Саморегулирование (СРО)</a:t>
            </a:r>
            <a:r>
              <a:rPr lang="ru-RU" sz="1400" b="1" dirty="0">
                <a:solidFill>
                  <a:schemeClr val="accent3">
                    <a:lumMod val="75000"/>
                  </a:schemeClr>
                </a:solidFill>
              </a:rPr>
              <a:t/>
            </a:r>
            <a:br>
              <a:rPr lang="ru-RU" sz="1400" b="1" dirty="0">
                <a:solidFill>
                  <a:schemeClr val="accent3">
                    <a:lumMod val="75000"/>
                  </a:schemeClr>
                </a:solidFill>
              </a:rPr>
            </a:br>
            <a:endParaRPr lang="ru-RU" sz="1400" dirty="0"/>
          </a:p>
        </p:txBody>
      </p:sp>
      <p:sp>
        <p:nvSpPr>
          <p:cNvPr id="7" name="TextBox 6"/>
          <p:cNvSpPr txBox="1"/>
          <p:nvPr/>
        </p:nvSpPr>
        <p:spPr>
          <a:xfrm>
            <a:off x="186507" y="880844"/>
            <a:ext cx="4897222" cy="469359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ru-RU" sz="1300" b="1" dirty="0"/>
              <a:t>	Понятие саморегулирования</a:t>
            </a:r>
          </a:p>
          <a:p>
            <a:endParaRPr lang="ru-RU" sz="1300" b="1" dirty="0"/>
          </a:p>
          <a:p>
            <a:pPr algn="just"/>
            <a:r>
              <a:rPr lang="ru-RU" sz="1300" dirty="0"/>
              <a:t>	</a:t>
            </a:r>
            <a:r>
              <a:rPr lang="ru-RU" sz="1300" b="1" dirty="0"/>
              <a:t>Под саморегулированием понимается самостоятельная и инициативная деятельность, которая осуществляется субъектами предпринимательской или профессиональной деятельности и содержанием которой являются разработка и установление стандартов и правил указанной деятельности, а также контроль за соблюдением требований указанных стандартов и правил</a:t>
            </a:r>
          </a:p>
          <a:p>
            <a:pPr algn="just"/>
            <a:r>
              <a:rPr lang="ru-RU" sz="1300" dirty="0"/>
              <a:t>	 Саморегулирование в соответствии с настоящим Федеральным законом осуществляется на условиях объединения субъектов предпринимательской или профессиональной деятельности в саморегулируемые организации</a:t>
            </a:r>
          </a:p>
          <a:p>
            <a:pPr algn="just"/>
            <a:r>
              <a:rPr lang="ru-RU" sz="1300" dirty="0"/>
              <a:t>	Для целей настоящего Федерального закона под субъектами предпринимательской деятельности понимаются индивидуальные предприниматели и юридические лица, зарегистрированные в установленном порядке и осуществляющие определяемую в соответствии с Гражданским кодексом Российской Федерации предпринимательскую деятельность, а под субъектами профессиональной деятельности - физические лица, осуществляющие профессиональную деятельность, регулируемую в соответствии с федеральными законами</a:t>
            </a:r>
          </a:p>
        </p:txBody>
      </p:sp>
      <p:sp>
        <p:nvSpPr>
          <p:cNvPr id="3" name="Номер слайда 2"/>
          <p:cNvSpPr>
            <a:spLocks noGrp="1"/>
          </p:cNvSpPr>
          <p:nvPr>
            <p:ph type="sldNum" sz="quarter" idx="12"/>
          </p:nvPr>
        </p:nvSpPr>
        <p:spPr>
          <a:xfrm>
            <a:off x="4452851" y="6414542"/>
            <a:ext cx="2133600" cy="365125"/>
          </a:xfrm>
        </p:spPr>
        <p:txBody>
          <a:bodyPr/>
          <a:lstStyle/>
          <a:p>
            <a:fld id="{D2262854-76B3-4C12-B0EA-DC0BF3BEA880}" type="slidenum">
              <a:rPr lang="ru-RU" smtClean="0">
                <a:solidFill>
                  <a:schemeClr val="tx1"/>
                </a:solidFill>
              </a:rPr>
              <a:pPr/>
              <a:t>49</a:t>
            </a:fld>
            <a:endParaRPr lang="ru-RU" dirty="0">
              <a:solidFill>
                <a:schemeClr val="tx1"/>
              </a:solidFill>
            </a:endParaRPr>
          </a:p>
        </p:txBody>
      </p:sp>
      <p:sp>
        <p:nvSpPr>
          <p:cNvPr id="5" name="Прямоугольник 4"/>
          <p:cNvSpPr/>
          <p:nvPr/>
        </p:nvSpPr>
        <p:spPr>
          <a:xfrm>
            <a:off x="455047" y="5821468"/>
            <a:ext cx="4091031" cy="6924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300" b="1" dirty="0">
                <a:solidFill>
                  <a:schemeClr val="tx1"/>
                </a:solidFill>
                <a:highlight>
                  <a:srgbClr val="FFFF00"/>
                </a:highlight>
                <a:ea typeface="Times New Roman" panose="02020603050405020304" pitchFamily="18" charset="0"/>
              </a:rPr>
              <a:t>Госдума утвердила штрафы для финансовых СРО за нарушение закона и требований Банка России</a:t>
            </a:r>
            <a:endParaRPr lang="ru-RU" sz="1300" dirty="0">
              <a:solidFill>
                <a:schemeClr val="tx1"/>
              </a:solidFill>
              <a:ea typeface="Times New Roman" panose="02020603050405020304" pitchFamily="18" charset="0"/>
            </a:endParaRPr>
          </a:p>
          <a:p>
            <a:r>
              <a:rPr lang="ru-RU" sz="1200" b="1" u="sng" dirty="0" smtClean="0">
                <a:solidFill>
                  <a:srgbClr val="076A53"/>
                </a:solidFill>
                <a:highlight>
                  <a:srgbClr val="FFFF00"/>
                </a:highlight>
                <a:ea typeface="Times New Roman" panose="02020603050405020304" pitchFamily="18" charset="0"/>
                <a:hlinkClick r:id="rId2"/>
              </a:rPr>
              <a:t>https://www.banki.ru/news/lenta/?id=10926561</a:t>
            </a:r>
            <a:endParaRPr lang="ru-RU" sz="1200" dirty="0">
              <a:ea typeface="Times New Roman" panose="02020603050405020304" pitchFamily="18" charset="0"/>
            </a:endParaRPr>
          </a:p>
        </p:txBody>
      </p:sp>
      <p:sp>
        <p:nvSpPr>
          <p:cNvPr id="6" name="Прямоугольник 5"/>
          <p:cNvSpPr/>
          <p:nvPr/>
        </p:nvSpPr>
        <p:spPr>
          <a:xfrm>
            <a:off x="5972961" y="1174645"/>
            <a:ext cx="5114488" cy="109260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l"/>
            <a:r>
              <a:rPr lang="ru-RU" sz="1300" b="1" dirty="0">
                <a:solidFill>
                  <a:srgbClr val="C00000"/>
                </a:solidFill>
              </a:rPr>
              <a:t>Общая инфо обо всех СРО </a:t>
            </a:r>
            <a:r>
              <a:rPr lang="en-US" sz="1300" b="1" dirty="0">
                <a:hlinkClick r:id="rId3"/>
              </a:rPr>
              <a:t>https://cbr.ru/registries/sro/</a:t>
            </a:r>
            <a:endParaRPr lang="ru-RU" sz="1300" b="1" dirty="0"/>
          </a:p>
          <a:p>
            <a:pPr algn="just"/>
            <a:r>
              <a:rPr lang="ru-RU" sz="1300" b="1" dirty="0"/>
              <a:t>Страхование </a:t>
            </a:r>
            <a:r>
              <a:rPr lang="en-US" sz="1300" b="1" dirty="0">
                <a:hlinkClick r:id="rId4"/>
              </a:rPr>
              <a:t>https://cbr.ru/insurance/sro/</a:t>
            </a:r>
            <a:endParaRPr lang="ru-RU" sz="1300" b="1" dirty="0"/>
          </a:p>
          <a:p>
            <a:pPr algn="just"/>
            <a:r>
              <a:rPr lang="ru-RU" sz="1300" b="1" dirty="0"/>
              <a:t>МФО </a:t>
            </a:r>
            <a:r>
              <a:rPr lang="en-US" sz="1300" b="1" dirty="0">
                <a:hlinkClick r:id="rId5"/>
              </a:rPr>
              <a:t>https://cbr.ru/microfinance/sro/</a:t>
            </a:r>
            <a:endParaRPr lang="ru-RU" sz="1300" b="1" dirty="0"/>
          </a:p>
          <a:p>
            <a:pPr algn="just"/>
            <a:r>
              <a:rPr lang="ru-RU" sz="1300" b="1" dirty="0"/>
              <a:t>Коллективные инвестиции </a:t>
            </a:r>
            <a:r>
              <a:rPr lang="en-US" sz="1300" b="1" dirty="0">
                <a:hlinkClick r:id="rId6"/>
              </a:rPr>
              <a:t>https://cbr.ru/RSCI/standarts/</a:t>
            </a:r>
            <a:endParaRPr lang="ru-RU" sz="1300" b="1" dirty="0"/>
          </a:p>
          <a:p>
            <a:pPr algn="just"/>
            <a:r>
              <a:rPr lang="ru-RU" sz="1300" b="1" dirty="0"/>
              <a:t>Брокеры, депозитарии </a:t>
            </a:r>
            <a:r>
              <a:rPr lang="en-US" sz="1300" b="1" dirty="0">
                <a:hlinkClick r:id="rId7"/>
              </a:rPr>
              <a:t>https://cbr.ru/securities_market/standarts/</a:t>
            </a:r>
            <a:endParaRPr lang="ru-RU" sz="1300" b="1" dirty="0"/>
          </a:p>
        </p:txBody>
      </p:sp>
      <p:sp>
        <p:nvSpPr>
          <p:cNvPr id="8" name="TextBox 7"/>
          <p:cNvSpPr txBox="1"/>
          <p:nvPr/>
        </p:nvSpPr>
        <p:spPr>
          <a:xfrm>
            <a:off x="7596119" y="2640229"/>
            <a:ext cx="1868171" cy="314259"/>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33690" tIns="33690" rIns="33690" bIns="33690" numCol="1" spcCol="38100" rtlCol="0" anchor="ctr">
            <a:spAutoFit/>
          </a:bodyPr>
          <a:lstStyle/>
          <a:p>
            <a:pPr algn="ctr" defTabSz="410751" hangingPunct="0"/>
            <a:r>
              <a:rPr lang="ru-RU" sz="1600" b="1" dirty="0">
                <a:solidFill>
                  <a:srgbClr val="000000"/>
                </a:solidFill>
                <a:sym typeface="Verdana"/>
              </a:rPr>
              <a:t>В сфере МФО</a:t>
            </a:r>
          </a:p>
        </p:txBody>
      </p:sp>
      <p:pic>
        <p:nvPicPr>
          <p:cNvPr id="9" name="Рисунок 8"/>
          <p:cNvPicPr>
            <a:picLocks noChangeAspect="1"/>
          </p:cNvPicPr>
          <p:nvPr/>
        </p:nvPicPr>
        <p:blipFill>
          <a:blip r:embed="rId8"/>
          <a:stretch>
            <a:fillRect/>
          </a:stretch>
        </p:blipFill>
        <p:spPr>
          <a:xfrm>
            <a:off x="7463631" y="2954488"/>
            <a:ext cx="2133145" cy="936503"/>
          </a:xfrm>
          <a:prstGeom prst="rect">
            <a:avLst/>
          </a:prstGeom>
          <a:ln/>
        </p:spPr>
        <p:style>
          <a:lnRef idx="2">
            <a:schemeClr val="accent6"/>
          </a:lnRef>
          <a:fillRef idx="1">
            <a:schemeClr val="lt1"/>
          </a:fillRef>
          <a:effectRef idx="0">
            <a:schemeClr val="accent6"/>
          </a:effectRef>
          <a:fontRef idx="minor">
            <a:schemeClr val="dk1"/>
          </a:fontRef>
        </p:style>
      </p:pic>
      <p:sp>
        <p:nvSpPr>
          <p:cNvPr id="10" name="Прямоугольник 9"/>
          <p:cNvSpPr/>
          <p:nvPr/>
        </p:nvSpPr>
        <p:spPr>
          <a:xfrm>
            <a:off x="9833876" y="3324527"/>
            <a:ext cx="1604928" cy="323165"/>
          </a:xfrm>
          <a:prstGeom prst="rect">
            <a:avLst/>
          </a:prstGeom>
        </p:spPr>
        <p:txBody>
          <a:bodyPr wrap="none">
            <a:spAutoFit/>
          </a:bodyPr>
          <a:lstStyle/>
          <a:p>
            <a:r>
              <a:rPr lang="ru-RU" sz="1500" b="1" dirty="0">
                <a:hlinkClick r:id="rId9"/>
              </a:rPr>
              <a:t>https://npmir.ru</a:t>
            </a:r>
            <a:r>
              <a:rPr lang="ru-RU" sz="1500" b="1" dirty="0" smtClean="0">
                <a:hlinkClick r:id="rId9"/>
              </a:rPr>
              <a:t>/</a:t>
            </a:r>
            <a:endParaRPr lang="ru-RU" sz="1500" b="1" dirty="0" smtClean="0"/>
          </a:p>
        </p:txBody>
      </p:sp>
      <p:sp>
        <p:nvSpPr>
          <p:cNvPr id="11" name="TextBox 10"/>
          <p:cNvSpPr txBox="1"/>
          <p:nvPr/>
        </p:nvSpPr>
        <p:spPr>
          <a:xfrm>
            <a:off x="7660227" y="4060656"/>
            <a:ext cx="1868171" cy="560481"/>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33690" tIns="33690" rIns="33690" bIns="33690" numCol="1" spcCol="38100" rtlCol="0" anchor="ctr">
            <a:spAutoFit/>
          </a:bodyPr>
          <a:lstStyle/>
          <a:p>
            <a:pPr algn="ctr" defTabSz="410751" hangingPunct="0"/>
            <a:r>
              <a:rPr lang="ru-RU" sz="1600" b="1" dirty="0">
                <a:solidFill>
                  <a:srgbClr val="000000"/>
                </a:solidFill>
                <a:sym typeface="Verdana"/>
              </a:rPr>
              <a:t>В сфере </a:t>
            </a:r>
            <a:r>
              <a:rPr lang="ru-RU" sz="1600" b="1" dirty="0" smtClean="0">
                <a:solidFill>
                  <a:srgbClr val="000000"/>
                </a:solidFill>
                <a:sym typeface="Verdana"/>
              </a:rPr>
              <a:t>рынка ценных бумаг</a:t>
            </a:r>
            <a:endParaRPr lang="ru-RU" sz="1600" b="1" dirty="0">
              <a:solidFill>
                <a:srgbClr val="000000"/>
              </a:solidFill>
              <a:sym typeface="Verdana"/>
            </a:endParaRPr>
          </a:p>
        </p:txBody>
      </p:sp>
      <p:pic>
        <p:nvPicPr>
          <p:cNvPr id="4" name="Рисунок 3"/>
          <p:cNvPicPr>
            <a:picLocks noChangeAspect="1"/>
          </p:cNvPicPr>
          <p:nvPr/>
        </p:nvPicPr>
        <p:blipFill>
          <a:blip r:embed="rId10"/>
          <a:stretch>
            <a:fillRect/>
          </a:stretch>
        </p:blipFill>
        <p:spPr>
          <a:xfrm>
            <a:off x="7660227" y="4665448"/>
            <a:ext cx="2004926" cy="1008768"/>
          </a:xfrm>
          <a:prstGeom prst="rect">
            <a:avLst/>
          </a:prstGeom>
        </p:spPr>
        <p:style>
          <a:lnRef idx="2">
            <a:schemeClr val="accent6"/>
          </a:lnRef>
          <a:fillRef idx="1">
            <a:schemeClr val="lt1"/>
          </a:fillRef>
          <a:effectRef idx="0">
            <a:schemeClr val="accent6"/>
          </a:effectRef>
          <a:fontRef idx="minor">
            <a:schemeClr val="dk1"/>
          </a:fontRef>
        </p:style>
      </p:pic>
      <p:sp>
        <p:nvSpPr>
          <p:cNvPr id="12" name="Прямоугольник 11"/>
          <p:cNvSpPr/>
          <p:nvPr/>
        </p:nvSpPr>
        <p:spPr>
          <a:xfrm>
            <a:off x="9833876" y="4942383"/>
            <a:ext cx="2063385" cy="323165"/>
          </a:xfrm>
          <a:prstGeom prst="rect">
            <a:avLst/>
          </a:prstGeom>
        </p:spPr>
        <p:txBody>
          <a:bodyPr wrap="none">
            <a:spAutoFit/>
          </a:bodyPr>
          <a:lstStyle/>
          <a:p>
            <a:r>
              <a:rPr lang="en-US" sz="1500" b="1" dirty="0">
                <a:hlinkClick r:id="rId11"/>
              </a:rPr>
              <a:t>http://www.naufor.ru</a:t>
            </a:r>
            <a:r>
              <a:rPr lang="en-US" sz="1500" b="1" dirty="0" smtClean="0">
                <a:hlinkClick r:id="rId11"/>
              </a:rPr>
              <a:t>/</a:t>
            </a:r>
            <a:endParaRPr lang="ru-RU" sz="1500" b="1" dirty="0" smtClean="0"/>
          </a:p>
        </p:txBody>
      </p:sp>
    </p:spTree>
    <p:extLst>
      <p:ext uri="{BB962C8B-B14F-4D97-AF65-F5344CB8AC3E}">
        <p14:creationId xmlns:p14="http://schemas.microsoft.com/office/powerpoint/2010/main" val="3647454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2"/>
          </p:nvPr>
        </p:nvSpPr>
        <p:spPr/>
        <p:txBody>
          <a:bodyPr/>
          <a:lstStyle/>
          <a:p>
            <a:fld id="{86CB4B4D-7CA3-9044-876B-883B54F8677D}" type="slidenum">
              <a:rPr lang="ru-RU" smtClean="0"/>
              <a:t>5</a:t>
            </a:fld>
            <a:endParaRPr lang="ru-RU"/>
          </a:p>
        </p:txBody>
      </p:sp>
      <p:pic>
        <p:nvPicPr>
          <p:cNvPr id="8" name="Рисунок 7"/>
          <p:cNvPicPr>
            <a:picLocks noChangeAspect="1"/>
          </p:cNvPicPr>
          <p:nvPr/>
        </p:nvPicPr>
        <p:blipFill>
          <a:blip r:embed="rId2"/>
          <a:stretch>
            <a:fillRect/>
          </a:stretch>
        </p:blipFill>
        <p:spPr>
          <a:xfrm>
            <a:off x="6330301" y="1499348"/>
            <a:ext cx="5264419" cy="3568954"/>
          </a:xfrm>
          <a:prstGeom prst="rect">
            <a:avLst/>
          </a:prstGeom>
        </p:spPr>
        <p:style>
          <a:lnRef idx="2">
            <a:schemeClr val="accent6"/>
          </a:lnRef>
          <a:fillRef idx="1">
            <a:schemeClr val="lt1"/>
          </a:fillRef>
          <a:effectRef idx="0">
            <a:schemeClr val="accent6"/>
          </a:effectRef>
          <a:fontRef idx="minor">
            <a:schemeClr val="dk1"/>
          </a:fontRef>
        </p:style>
      </p:pic>
      <p:pic>
        <p:nvPicPr>
          <p:cNvPr id="9" name="Рисунок 8"/>
          <p:cNvPicPr>
            <a:picLocks noChangeAspect="1"/>
          </p:cNvPicPr>
          <p:nvPr/>
        </p:nvPicPr>
        <p:blipFill>
          <a:blip r:embed="rId3"/>
          <a:stretch>
            <a:fillRect/>
          </a:stretch>
        </p:blipFill>
        <p:spPr>
          <a:xfrm>
            <a:off x="734233" y="1559800"/>
            <a:ext cx="5200650" cy="3448050"/>
          </a:xfrm>
          <a:prstGeom prst="rect">
            <a:avLst/>
          </a:prstGeom>
          <a:ln/>
        </p:spPr>
        <p:style>
          <a:lnRef idx="2">
            <a:schemeClr val="accent6"/>
          </a:lnRef>
          <a:fillRef idx="1">
            <a:schemeClr val="lt1"/>
          </a:fillRef>
          <a:effectRef idx="0">
            <a:schemeClr val="accent6"/>
          </a:effectRef>
          <a:fontRef idx="minor">
            <a:schemeClr val="dk1"/>
          </a:fontRef>
        </p:style>
      </p:pic>
      <p:sp>
        <p:nvSpPr>
          <p:cNvPr id="3" name="TextBox 2"/>
          <p:cNvSpPr txBox="1"/>
          <p:nvPr/>
        </p:nvSpPr>
        <p:spPr>
          <a:xfrm>
            <a:off x="812137" y="5337733"/>
            <a:ext cx="10872131" cy="95410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ru-RU" sz="1400" dirty="0" smtClean="0"/>
              <a:t>По материалам, представленным С.В. Толкачевой, на Региональной конференции педагогов и </a:t>
            </a:r>
            <a:r>
              <a:rPr lang="ru-RU" sz="1400" dirty="0" err="1" smtClean="0"/>
              <a:t>тьюторов</a:t>
            </a:r>
            <a:r>
              <a:rPr lang="ru-RU" sz="1400" dirty="0" smtClean="0"/>
              <a:t>  Ханты-Мансийского автономного округа </a:t>
            </a:r>
            <a:r>
              <a:rPr lang="ru-RU" sz="1400" dirty="0"/>
              <a:t>—</a:t>
            </a:r>
            <a:r>
              <a:rPr lang="ru-RU" sz="1400" dirty="0" smtClean="0"/>
              <a:t> Югры</a:t>
            </a:r>
          </a:p>
          <a:p>
            <a:endParaRPr lang="ru-RU" sz="1400" dirty="0" smtClean="0"/>
          </a:p>
          <a:p>
            <a:r>
              <a:rPr lang="ru-RU" sz="1400" b="1" dirty="0" err="1" smtClean="0"/>
              <a:t>Ютуб</a:t>
            </a:r>
            <a:r>
              <a:rPr lang="ru-RU" sz="1400" b="1" dirty="0" smtClean="0"/>
              <a:t>-канал С.В. Толкачевой о </a:t>
            </a:r>
            <a:r>
              <a:rPr lang="ru-RU" sz="1400" b="1" dirty="0" err="1" smtClean="0"/>
              <a:t>финграмотности</a:t>
            </a:r>
            <a:r>
              <a:rPr lang="ru-RU" sz="1400" dirty="0"/>
              <a:t> </a:t>
            </a:r>
            <a:r>
              <a:rPr lang="en-US" sz="1400" b="1" dirty="0" smtClean="0">
                <a:hlinkClick r:id="rId4"/>
              </a:rPr>
              <a:t>https://www.youtube.com/channel/UCN5AtnysK4lt7cVYE7ESMOQ</a:t>
            </a:r>
            <a:endParaRPr lang="ru-RU" sz="1400" b="1" dirty="0" smtClean="0"/>
          </a:p>
        </p:txBody>
      </p:sp>
      <p:sp>
        <p:nvSpPr>
          <p:cNvPr id="10" name="Прямоугольник 9"/>
          <p:cNvSpPr/>
          <p:nvPr/>
        </p:nvSpPr>
        <p:spPr>
          <a:xfrm>
            <a:off x="1111343" y="326221"/>
            <a:ext cx="10273718" cy="400110"/>
          </a:xfrm>
          <a:prstGeom prst="rect">
            <a:avLst/>
          </a:prstGeom>
        </p:spPr>
        <p:txBody>
          <a:bodyPr wrap="square">
            <a:spAutoFit/>
          </a:bodyPr>
          <a:lstStyle/>
          <a:p>
            <a:pPr marL="342900" indent="-342900" algn="just">
              <a:buAutoNum type="arabicPeriod"/>
            </a:pPr>
            <a:r>
              <a:rPr lang="ru-RU" sz="2000" b="1" dirty="0">
                <a:solidFill>
                  <a:srgbClr val="C00000"/>
                </a:solidFill>
              </a:rPr>
              <a:t>Мир вокруг нас: предпосылки для реализации мошенниками своих планов</a:t>
            </a:r>
          </a:p>
        </p:txBody>
      </p:sp>
    </p:spTree>
    <p:extLst>
      <p:ext uri="{BB962C8B-B14F-4D97-AF65-F5344CB8AC3E}">
        <p14:creationId xmlns:p14="http://schemas.microsoft.com/office/powerpoint/2010/main" val="2159029043"/>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9783" y="92508"/>
            <a:ext cx="11216081" cy="830281"/>
          </a:xfrm>
        </p:spPr>
        <p:txBody>
          <a:bodyPr>
            <a:normAutofit/>
          </a:bodyPr>
          <a:lstStyle/>
          <a:p>
            <a:r>
              <a:rPr lang="ru-RU" sz="1800" b="1" dirty="0">
                <a:solidFill>
                  <a:srgbClr val="C00000"/>
                </a:solidFill>
                <a:latin typeface="+mn-lt"/>
              </a:rPr>
              <a:t>Актуализация знаний в области финансовой безопасности и защиты </a:t>
            </a:r>
            <a:r>
              <a:rPr lang="ru-RU" sz="1800" b="1" dirty="0" smtClean="0">
                <a:solidFill>
                  <a:srgbClr val="C00000"/>
                </a:solidFill>
                <a:latin typeface="+mn-lt"/>
              </a:rPr>
              <a:t>прав</a:t>
            </a:r>
            <a:r>
              <a:rPr lang="ru-RU" sz="1800" b="1" dirty="0">
                <a:solidFill>
                  <a:schemeClr val="accent5">
                    <a:lumMod val="75000"/>
                  </a:schemeClr>
                </a:solidFill>
                <a:latin typeface="+mn-lt"/>
              </a:rPr>
              <a:t/>
            </a:r>
            <a:br>
              <a:rPr lang="ru-RU" sz="1800" b="1" dirty="0">
                <a:solidFill>
                  <a:schemeClr val="accent5">
                    <a:lumMod val="75000"/>
                  </a:schemeClr>
                </a:solidFill>
                <a:latin typeface="+mn-lt"/>
              </a:rPr>
            </a:br>
            <a:r>
              <a:rPr lang="ru-RU" sz="1400" b="1" dirty="0">
                <a:solidFill>
                  <a:schemeClr val="accent5">
                    <a:lumMod val="75000"/>
                  </a:schemeClr>
                </a:solidFill>
              </a:rPr>
              <a:t>Органы </a:t>
            </a:r>
            <a:r>
              <a:rPr lang="ru-RU" sz="1400" b="1" dirty="0">
                <a:solidFill>
                  <a:schemeClr val="accent5">
                    <a:lumMod val="75000"/>
                  </a:schemeClr>
                </a:solidFill>
              </a:rPr>
              <a:t>защиты прав потребителей на финансовом рынке, </a:t>
            </a:r>
            <a:r>
              <a:rPr lang="ru-RU" sz="1400" b="1" dirty="0" smtClean="0">
                <a:solidFill>
                  <a:schemeClr val="accent5">
                    <a:lumMod val="75000"/>
                  </a:schemeClr>
                </a:solidFill>
              </a:rPr>
              <a:t>ООП</a:t>
            </a:r>
            <a:endParaRPr lang="ru-RU" sz="1400" dirty="0"/>
          </a:p>
        </p:txBody>
      </p:sp>
      <p:sp>
        <p:nvSpPr>
          <p:cNvPr id="7" name="TextBox 6"/>
          <p:cNvSpPr txBox="1"/>
          <p:nvPr/>
        </p:nvSpPr>
        <p:spPr>
          <a:xfrm>
            <a:off x="1182527" y="995821"/>
            <a:ext cx="10076328" cy="483209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ru-RU" sz="1500" b="1" dirty="0"/>
              <a:t>	Общественные объединения потребителей </a:t>
            </a:r>
            <a:r>
              <a:rPr lang="ru-RU" sz="1500" dirty="0"/>
              <a:t>являются важным элементом общественного контроля за деятельностью организаций, оказывающих финансовые услуги потребителям</a:t>
            </a:r>
          </a:p>
          <a:p>
            <a:pPr algn="just"/>
            <a:endParaRPr lang="ru-RU" sz="1500" dirty="0"/>
          </a:p>
          <a:p>
            <a:pPr algn="just"/>
            <a:r>
              <a:rPr lang="ru-RU" sz="1500" dirty="0"/>
              <a:t>	Данные организации могут участвовать в</a:t>
            </a:r>
            <a:r>
              <a:rPr lang="ru-RU" sz="1500" dirty="0" smtClean="0"/>
              <a:t>:</a:t>
            </a:r>
            <a:endParaRPr lang="ru-RU" sz="1500" dirty="0"/>
          </a:p>
          <a:p>
            <a:pPr lvl="0" algn="just"/>
            <a:r>
              <a:rPr lang="ru-RU" sz="1500" dirty="0"/>
              <a:t>- разработке обязательных требований к финансовым услугам, а также проектов законов и иных нормативных правовых актов Российской Федерации, регулирующих отношения в области защиты прав потребителей финансовых услуг</a:t>
            </a:r>
          </a:p>
          <a:p>
            <a:pPr lvl="0" algn="just"/>
            <a:r>
              <a:rPr lang="ru-RU" sz="1500" dirty="0"/>
              <a:t>- проведении независимой экспертизы качества услуг, а также соответствия потребительских свойств услуг) заявленной информации о них и так далее</a:t>
            </a:r>
          </a:p>
          <a:p>
            <a:pPr lvl="0" algn="just"/>
            <a:endParaRPr lang="ru-RU" sz="1200" b="1" dirty="0"/>
          </a:p>
          <a:p>
            <a:pPr lvl="0" algn="just"/>
            <a:r>
              <a:rPr lang="ru-RU" sz="1400" b="1" dirty="0" smtClean="0"/>
              <a:t>Например:</a:t>
            </a:r>
          </a:p>
          <a:p>
            <a:pPr lvl="0" algn="just"/>
            <a:r>
              <a:rPr lang="ru-RU" sz="1400" b="1" dirty="0" smtClean="0"/>
              <a:t>Союз </a:t>
            </a:r>
            <a:r>
              <a:rPr lang="ru-RU" sz="1400" b="1" dirty="0"/>
              <a:t>защиты прав потребителей финансовых услуг (Финпотребсоюз)</a:t>
            </a:r>
            <a:r>
              <a:rPr lang="ru-RU" sz="1400" dirty="0"/>
              <a:t>  </a:t>
            </a:r>
            <a:r>
              <a:rPr lang="ru-RU" sz="1200" b="1" u="sng" dirty="0">
                <a:hlinkClick r:id="rId2"/>
              </a:rPr>
              <a:t>http://www.finpotrebsouz.ru</a:t>
            </a:r>
            <a:endParaRPr lang="ru-RU" sz="1200" b="1" dirty="0"/>
          </a:p>
          <a:p>
            <a:pPr algn="just"/>
            <a:r>
              <a:rPr lang="ru-RU" sz="1400" b="1" dirty="0"/>
              <a:t>	Основные цели: </a:t>
            </a:r>
          </a:p>
          <a:p>
            <a:pPr algn="just"/>
            <a:r>
              <a:rPr lang="ru-RU" sz="1200" dirty="0"/>
              <a:t>защита прав и законных интересов потребителей в сфере финансовых услуг, (в частности, защита прав дольщиков, защита интересов заёмщиков) содействие созданию справедливого и цивилизованного потребительского финансового рынка в интересах российских граждан-потребителей, акционеров и частных инвесторов, пропаганда финансовой грамотности и знаний среди широких слоев населения</a:t>
            </a:r>
          </a:p>
          <a:p>
            <a:pPr algn="just"/>
            <a:r>
              <a:rPr lang="ru-RU" sz="1400" b="1" dirty="0"/>
              <a:t>	Задачи:</a:t>
            </a:r>
          </a:p>
          <a:p>
            <a:pPr lvl="0" algn="just" fontAlgn="t"/>
            <a:r>
              <a:rPr lang="ru-RU" sz="1200" dirty="0"/>
              <a:t>оказание юридической помощи и поддержки потребителям финансовых услуг по вопросам, связанным с соблюдением их законных прав и интересов</a:t>
            </a:r>
          </a:p>
          <a:p>
            <a:pPr lvl="0" algn="just" fontAlgn="t"/>
            <a:r>
              <a:rPr lang="ru-RU" sz="1200" dirty="0"/>
              <a:t>содействие в повышении эффективности и качества работы производителей и поставщиков розничных финансовых услуг</a:t>
            </a:r>
          </a:p>
          <a:p>
            <a:pPr lvl="0" algn="just" fontAlgn="t"/>
            <a:r>
              <a:rPr lang="ru-RU" sz="1200" dirty="0"/>
              <a:t>общественный контроль за соблюдением законодательства в области прав и интересов потребителей финансовых услуг</a:t>
            </a:r>
          </a:p>
          <a:p>
            <a:pPr lvl="0" algn="just" fontAlgn="t"/>
            <a:r>
              <a:rPr lang="ru-RU" sz="1200" dirty="0"/>
              <a:t>разработка стандартов в области финансовых услуг, предложения по созданию механизмов гарантирования соблюдения стандартов финансовых </a:t>
            </a:r>
            <a:r>
              <a:rPr lang="ru-RU" sz="1200" dirty="0" smtClean="0"/>
              <a:t>услуг, повышение </a:t>
            </a:r>
            <a:r>
              <a:rPr lang="ru-RU" sz="1200" dirty="0"/>
              <a:t>уровня информированности населения о рынке финансовых услуг и доверия к финансовым </a:t>
            </a:r>
            <a:r>
              <a:rPr lang="ru-RU" sz="1200" dirty="0" smtClean="0"/>
              <a:t>институтам, </a:t>
            </a:r>
            <a:r>
              <a:rPr lang="ru-RU" sz="1200" b="1" dirty="0" smtClean="0"/>
              <a:t>выявление </a:t>
            </a:r>
            <a:r>
              <a:rPr lang="ru-RU" sz="1200" b="1" dirty="0"/>
              <a:t>и предотвращение мошенничества на рынке финансовых услуг, в том числе финансовых </a:t>
            </a:r>
            <a:r>
              <a:rPr lang="ru-RU" sz="1200" b="1" dirty="0" smtClean="0"/>
              <a:t>пирамид, </a:t>
            </a:r>
            <a:r>
              <a:rPr lang="ru-RU" sz="1200" dirty="0" smtClean="0"/>
              <a:t>распространение </a:t>
            </a:r>
            <a:r>
              <a:rPr lang="ru-RU" sz="1200" dirty="0"/>
              <a:t>и внедрение финансовой грамотности и финансовых знаний среди широких слоев </a:t>
            </a:r>
            <a:r>
              <a:rPr lang="ru-RU" sz="1200" dirty="0" smtClean="0"/>
              <a:t>населения</a:t>
            </a:r>
          </a:p>
        </p:txBody>
      </p:sp>
      <p:sp>
        <p:nvSpPr>
          <p:cNvPr id="3" name="Номер слайда 2"/>
          <p:cNvSpPr>
            <a:spLocks noGrp="1"/>
          </p:cNvSpPr>
          <p:nvPr>
            <p:ph type="sldNum" sz="quarter" idx="12"/>
          </p:nvPr>
        </p:nvSpPr>
        <p:spPr>
          <a:xfrm>
            <a:off x="4087091" y="6580797"/>
            <a:ext cx="2133600" cy="365125"/>
          </a:xfrm>
        </p:spPr>
        <p:txBody>
          <a:bodyPr/>
          <a:lstStyle/>
          <a:p>
            <a:fld id="{D2262854-76B3-4C12-B0EA-DC0BF3BEA880}" type="slidenum">
              <a:rPr lang="ru-RU" smtClean="0">
                <a:solidFill>
                  <a:schemeClr val="tx1"/>
                </a:solidFill>
              </a:rPr>
              <a:pPr/>
              <a:t>50</a:t>
            </a:fld>
            <a:endParaRPr lang="ru-RU" dirty="0">
              <a:solidFill>
                <a:schemeClr val="tx1"/>
              </a:solidFill>
            </a:endParaRPr>
          </a:p>
        </p:txBody>
      </p:sp>
    </p:spTree>
    <p:extLst>
      <p:ext uri="{BB962C8B-B14F-4D97-AF65-F5344CB8AC3E}">
        <p14:creationId xmlns:p14="http://schemas.microsoft.com/office/powerpoint/2010/main" val="21329751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3483" y="148525"/>
            <a:ext cx="11694253" cy="696286"/>
          </a:xfrm>
        </p:spPr>
        <p:txBody>
          <a:bodyPr>
            <a:noAutofit/>
          </a:bodyPr>
          <a:lstStyle/>
          <a:p>
            <a:r>
              <a:rPr lang="ru-RU" sz="1400" b="1" dirty="0"/>
              <a:t/>
            </a:r>
            <a:br>
              <a:rPr lang="ru-RU" sz="1400" b="1" dirty="0"/>
            </a:br>
            <a:r>
              <a:rPr lang="ru-RU" sz="1800" b="1" dirty="0">
                <a:solidFill>
                  <a:srgbClr val="C00000"/>
                </a:solidFill>
                <a:latin typeface="+mn-lt"/>
              </a:rPr>
              <a:t>Актуализация знаний в области финансовой безопасности и защиты </a:t>
            </a:r>
            <a:r>
              <a:rPr lang="ru-RU" sz="1800" b="1" dirty="0" smtClean="0">
                <a:solidFill>
                  <a:srgbClr val="C00000"/>
                </a:solidFill>
                <a:latin typeface="+mn-lt"/>
              </a:rPr>
              <a:t>прав</a:t>
            </a:r>
            <a:r>
              <a:rPr lang="ru-RU" sz="1400" b="1" dirty="0" smtClean="0"/>
              <a:t/>
            </a:r>
            <a:br>
              <a:rPr lang="ru-RU" sz="1400" b="1" dirty="0" smtClean="0"/>
            </a:br>
            <a:r>
              <a:rPr lang="ru-RU" sz="1400" b="1" dirty="0" smtClean="0">
                <a:solidFill>
                  <a:schemeClr val="accent5">
                    <a:lumMod val="75000"/>
                  </a:schemeClr>
                </a:solidFill>
              </a:rPr>
              <a:t>Органы </a:t>
            </a:r>
            <a:r>
              <a:rPr lang="ru-RU" sz="1400" b="1" dirty="0">
                <a:solidFill>
                  <a:schemeClr val="accent5">
                    <a:lumMod val="75000"/>
                  </a:schemeClr>
                </a:solidFill>
              </a:rPr>
              <a:t>защиты прав потребителей на финансовом рынке, Финансовый уполномоченный</a:t>
            </a:r>
            <a:r>
              <a:rPr lang="ru-RU" sz="1400" b="1" dirty="0">
                <a:solidFill>
                  <a:schemeClr val="accent3">
                    <a:lumMod val="75000"/>
                  </a:schemeClr>
                </a:solidFill>
              </a:rPr>
              <a:t/>
            </a:r>
            <a:br>
              <a:rPr lang="ru-RU" sz="1400" b="1" dirty="0">
                <a:solidFill>
                  <a:schemeClr val="accent3">
                    <a:lumMod val="75000"/>
                  </a:schemeClr>
                </a:solidFill>
              </a:rPr>
            </a:br>
            <a:endParaRPr lang="ru-RU" sz="1400" dirty="0"/>
          </a:p>
        </p:txBody>
      </p:sp>
      <p:sp>
        <p:nvSpPr>
          <p:cNvPr id="3" name="Номер слайда 2"/>
          <p:cNvSpPr>
            <a:spLocks noGrp="1"/>
          </p:cNvSpPr>
          <p:nvPr>
            <p:ph type="sldNum" sz="quarter" idx="12"/>
          </p:nvPr>
        </p:nvSpPr>
        <p:spPr>
          <a:xfrm>
            <a:off x="3997010" y="6492878"/>
            <a:ext cx="2133600" cy="365125"/>
          </a:xfrm>
        </p:spPr>
        <p:txBody>
          <a:bodyPr/>
          <a:lstStyle/>
          <a:p>
            <a:fld id="{D2262854-76B3-4C12-B0EA-DC0BF3BEA880}" type="slidenum">
              <a:rPr lang="ru-RU" smtClean="0">
                <a:solidFill>
                  <a:schemeClr val="tx1"/>
                </a:solidFill>
              </a:rPr>
              <a:pPr/>
              <a:t>51</a:t>
            </a:fld>
            <a:endParaRPr lang="ru-RU" dirty="0">
              <a:solidFill>
                <a:schemeClr val="tx1"/>
              </a:solidFill>
            </a:endParaRPr>
          </a:p>
        </p:txBody>
      </p:sp>
      <p:sp>
        <p:nvSpPr>
          <p:cNvPr id="5" name="TextBox 4"/>
          <p:cNvSpPr txBox="1"/>
          <p:nvPr/>
        </p:nvSpPr>
        <p:spPr>
          <a:xfrm>
            <a:off x="283483" y="1152771"/>
            <a:ext cx="7226267" cy="503214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ru-RU" sz="1500" b="1" dirty="0"/>
              <a:t>	</a:t>
            </a:r>
            <a:r>
              <a:rPr lang="ru-RU" sz="1400" dirty="0"/>
              <a:t>Закон «О защите прав потребителей» предусматривает возможность защиты прав потребителей финансовых услуг в судебном и внесудебном порядке </a:t>
            </a:r>
          </a:p>
          <a:p>
            <a:r>
              <a:rPr lang="ru-RU" sz="1400" b="1" dirty="0">
                <a:solidFill>
                  <a:schemeClr val="accent2">
                    <a:lumMod val="75000"/>
                  </a:schemeClr>
                </a:solidFill>
              </a:rPr>
              <a:t>	Сущность внесудебного порядка состоит в том, что потребитель может предъявить требования о защите нарушенного права непосредственно исполнителю, не обращаясь с иском в суд</a:t>
            </a:r>
          </a:p>
          <a:p>
            <a:pPr algn="just"/>
            <a:r>
              <a:rPr lang="ru-RU" sz="1400" dirty="0"/>
              <a:t>	С 2019 года, после принятия </a:t>
            </a:r>
            <a:r>
              <a:rPr lang="ru-RU" sz="1400" b="1" dirty="0"/>
              <a:t>Федерального закона от 04.06.2018 N 123-ФЗ </a:t>
            </a:r>
            <a:r>
              <a:rPr lang="ru-RU" sz="1400" b="1" dirty="0" smtClean="0"/>
              <a:t>«Об </a:t>
            </a:r>
            <a:r>
              <a:rPr lang="ru-RU" sz="1400" b="1" dirty="0"/>
              <a:t>уполномоченном по правам потребителей финансовых </a:t>
            </a:r>
            <a:r>
              <a:rPr lang="ru-RU" sz="1400" b="1" dirty="0" smtClean="0"/>
              <a:t>услуг»</a:t>
            </a:r>
            <a:r>
              <a:rPr lang="ru-RU" sz="1400" dirty="0" smtClean="0"/>
              <a:t>, </a:t>
            </a:r>
            <a:r>
              <a:rPr lang="ru-RU" sz="1400" dirty="0"/>
              <a:t>следующим шагом потребителя по защите своих прав — станет обращение к финансовому уполномоченному в досудебном порядке и только потом, если ничего не помогло нужно будет идти в суд</a:t>
            </a:r>
          </a:p>
          <a:p>
            <a:pPr algn="just"/>
            <a:r>
              <a:rPr lang="ru-RU" sz="1400" dirty="0"/>
              <a:t>	</a:t>
            </a:r>
            <a:r>
              <a:rPr lang="ru-RU" sz="1400" dirty="0" smtClean="0"/>
              <a:t>Размер </a:t>
            </a:r>
            <a:r>
              <a:rPr lang="ru-RU" sz="1400" dirty="0"/>
              <a:t>претензий к финансовой организации со стороны потребителя, которые рассматриваются финансовым уполномоченным, составляет 500 тыс. руб., если сумма претензий выше, то превышение не будет рассмотрено финансовым </a:t>
            </a:r>
            <a:r>
              <a:rPr lang="ru-RU" sz="1400" dirty="0" smtClean="0"/>
              <a:t>уполномоченным (есть исключения)</a:t>
            </a:r>
            <a:endParaRPr lang="ru-RU" sz="1400" dirty="0"/>
          </a:p>
          <a:p>
            <a:r>
              <a:rPr lang="ru-RU" sz="1400" dirty="0"/>
              <a:t>	Обращение к финансовому уполномоченному — это бесплатная процедура — п.6.ст.16 закона </a:t>
            </a:r>
            <a:endParaRPr lang="ru-RU" sz="1400" dirty="0" smtClean="0"/>
          </a:p>
          <a:p>
            <a:r>
              <a:rPr lang="ru-RU" sz="1400" b="1" dirty="0" smtClean="0"/>
              <a:t>	Финансовый </a:t>
            </a:r>
            <a:r>
              <a:rPr lang="ru-RU" sz="1400" b="1" dirty="0"/>
              <a:t>омбудсмен вынес первое решение. В споре об ОСАГО он занял сторону гражданина. Теперь страховщик заплатит и клиенту, и </a:t>
            </a:r>
            <a:r>
              <a:rPr lang="ru-RU" sz="1400" b="1" dirty="0" smtClean="0"/>
              <a:t>омбудсмену</a:t>
            </a:r>
          </a:p>
          <a:p>
            <a:r>
              <a:rPr lang="ru-RU" sz="1200" b="1" dirty="0" smtClean="0">
                <a:hlinkClick r:id="rId2"/>
              </a:rPr>
              <a:t>https</a:t>
            </a:r>
            <a:r>
              <a:rPr lang="ru-RU" sz="1200" b="1" dirty="0">
                <a:hlinkClick r:id="rId2"/>
              </a:rPr>
              <a:t>://www.vedomosti.ru/finance/articles/2019/07/17/806726-finansovii-ombudsmen</a:t>
            </a:r>
            <a:endParaRPr lang="ru-RU" sz="1200" b="1" dirty="0"/>
          </a:p>
          <a:p>
            <a:pPr algn="just"/>
            <a:endParaRPr lang="ru-RU" sz="1400" dirty="0"/>
          </a:p>
          <a:p>
            <a:r>
              <a:rPr lang="ru-RU" sz="1400" dirty="0" smtClean="0"/>
              <a:t>	</a:t>
            </a:r>
            <a:r>
              <a:rPr lang="ru-RU" sz="1400" b="1" dirty="0" smtClean="0">
                <a:solidFill>
                  <a:schemeClr val="accent2">
                    <a:lumMod val="75000"/>
                  </a:schemeClr>
                </a:solidFill>
              </a:rPr>
              <a:t>Досудебный порядок рассмотрения требований потребителей предусмотрен с целью побудить стороны самостоятельно урегулировать возникшие разногласия, а исполнителя </a:t>
            </a:r>
            <a:r>
              <a:rPr lang="ru-RU" sz="1400" b="1" dirty="0">
                <a:solidFill>
                  <a:schemeClr val="accent2">
                    <a:lumMod val="75000"/>
                  </a:schemeClr>
                </a:solidFill>
              </a:rPr>
              <a:t>—</a:t>
            </a:r>
            <a:r>
              <a:rPr lang="ru-RU" sz="1400" b="1" dirty="0" smtClean="0">
                <a:solidFill>
                  <a:schemeClr val="accent2">
                    <a:lumMod val="75000"/>
                  </a:schemeClr>
                </a:solidFill>
              </a:rPr>
              <a:t> добровольно удовлетворить обоснованные требования потребителя, позволяя восстановить нарушенное право</a:t>
            </a:r>
            <a:endParaRPr lang="ru-RU" sz="1400" b="1" dirty="0">
              <a:solidFill>
                <a:schemeClr val="accent2">
                  <a:lumMod val="75000"/>
                </a:schemeClr>
              </a:solidFill>
            </a:endParaRPr>
          </a:p>
        </p:txBody>
      </p:sp>
      <p:sp>
        <p:nvSpPr>
          <p:cNvPr id="4" name="Прямоугольник 3"/>
          <p:cNvSpPr/>
          <p:nvPr/>
        </p:nvSpPr>
        <p:spPr>
          <a:xfrm>
            <a:off x="7636779" y="826473"/>
            <a:ext cx="4401424" cy="283154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sz="1400" b="1" dirty="0" smtClean="0">
                <a:solidFill>
                  <a:schemeClr val="tx1"/>
                </a:solidFill>
              </a:rPr>
              <a:t>…С </a:t>
            </a:r>
            <a:r>
              <a:rPr lang="ru-RU" sz="1400" b="1" dirty="0">
                <a:solidFill>
                  <a:schemeClr val="tx1"/>
                </a:solidFill>
              </a:rPr>
              <a:t>2021 года закон </a:t>
            </a:r>
            <a:r>
              <a:rPr lang="ru-RU" sz="1400" b="1" dirty="0" smtClean="0">
                <a:solidFill>
                  <a:schemeClr val="tx1"/>
                </a:solidFill>
              </a:rPr>
              <a:t>о главном финансовом </a:t>
            </a:r>
            <a:r>
              <a:rPr lang="ru-RU" sz="1400" b="1" dirty="0">
                <a:solidFill>
                  <a:schemeClr val="tx1"/>
                </a:solidFill>
              </a:rPr>
              <a:t>уполномоченном вступил в полную силу — теперь он начал решать досудебные споры граждан с банками, ломбардами, негосударственными пенсионными фондами (НПФ) и кредитными потребительскими кооперативами. До этого жалобы ему можно было подавать только на страховые компании и </a:t>
            </a:r>
            <a:r>
              <a:rPr lang="ru-RU" sz="1400" b="1" dirty="0" err="1">
                <a:solidFill>
                  <a:schemeClr val="tx1"/>
                </a:solidFill>
              </a:rPr>
              <a:t>микрофинансовые</a:t>
            </a:r>
            <a:r>
              <a:rPr lang="ru-RU" sz="1400" b="1" dirty="0">
                <a:solidFill>
                  <a:schemeClr val="tx1"/>
                </a:solidFill>
              </a:rPr>
              <a:t> компании. Все обращения к омбудсмену бесплатные, но перед этим нужно попытаться решить вопросы с финансовой </a:t>
            </a:r>
            <a:r>
              <a:rPr lang="ru-RU" sz="1400" b="1" dirty="0" smtClean="0">
                <a:solidFill>
                  <a:schemeClr val="tx1"/>
                </a:solidFill>
              </a:rPr>
              <a:t>организацией...</a:t>
            </a:r>
          </a:p>
          <a:p>
            <a:r>
              <a:rPr lang="en-US" sz="1200" b="1" dirty="0" smtClean="0">
                <a:hlinkClick r:id="rId3"/>
              </a:rPr>
              <a:t>https</a:t>
            </a:r>
            <a:r>
              <a:rPr lang="en-US" sz="1200" b="1" dirty="0">
                <a:hlinkClick r:id="rId3"/>
              </a:rPr>
              <a:t>://rg.ru/2021/01/19/voronin-koronavirus-ne-osvobozhdaet-finansovuiu-organizaciiu-ot-obiazannostej.html?msn</a:t>
            </a:r>
            <a:endParaRPr lang="ru-RU" sz="1200" b="1" dirty="0"/>
          </a:p>
        </p:txBody>
      </p:sp>
      <p:pic>
        <p:nvPicPr>
          <p:cNvPr id="6" name="Рисунок 5"/>
          <p:cNvPicPr>
            <a:picLocks noChangeAspect="1"/>
          </p:cNvPicPr>
          <p:nvPr/>
        </p:nvPicPr>
        <p:blipFill>
          <a:blip r:embed="rId4"/>
          <a:stretch>
            <a:fillRect/>
          </a:stretch>
        </p:blipFill>
        <p:spPr>
          <a:xfrm>
            <a:off x="7962813" y="3923635"/>
            <a:ext cx="3874054" cy="1334396"/>
          </a:xfrm>
          <a:prstGeom prst="rect">
            <a:avLst/>
          </a:prstGeom>
        </p:spPr>
        <p:style>
          <a:lnRef idx="2">
            <a:schemeClr val="accent6"/>
          </a:lnRef>
          <a:fillRef idx="1">
            <a:schemeClr val="lt1"/>
          </a:fillRef>
          <a:effectRef idx="0">
            <a:schemeClr val="accent6"/>
          </a:effectRef>
          <a:fontRef idx="minor">
            <a:schemeClr val="dk1"/>
          </a:fontRef>
        </p:style>
      </p:pic>
      <p:sp>
        <p:nvSpPr>
          <p:cNvPr id="7" name="Прямоугольник 6"/>
          <p:cNvSpPr/>
          <p:nvPr/>
        </p:nvSpPr>
        <p:spPr>
          <a:xfrm>
            <a:off x="7827982" y="5501286"/>
            <a:ext cx="4032308" cy="7509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07000"/>
              </a:lnSpc>
            </a:pPr>
            <a:r>
              <a:rPr lang="ru-RU" sz="1400" b="1" dirty="0" err="1">
                <a:ea typeface="Calibri" panose="020F0502020204030204" pitchFamily="34" charset="0"/>
                <a:cs typeface="Times New Roman" panose="02020603050405020304" pitchFamily="18" charset="0"/>
              </a:rPr>
              <a:t>Финомбудсмен</a:t>
            </a:r>
            <a:r>
              <a:rPr lang="ru-RU" sz="1400" b="1" dirty="0">
                <a:ea typeface="Calibri" panose="020F0502020204030204" pitchFamily="34" charset="0"/>
                <a:cs typeface="Times New Roman" panose="02020603050405020304" pitchFamily="18" charset="0"/>
              </a:rPr>
              <a:t> представил первые итоги разбора споров граждан с </a:t>
            </a:r>
            <a:r>
              <a:rPr lang="ru-RU" sz="1400" b="1" dirty="0" smtClean="0">
                <a:ea typeface="Calibri" panose="020F0502020204030204" pitchFamily="34" charset="0"/>
                <a:cs typeface="Times New Roman" panose="02020603050405020304" pitchFamily="18" charset="0"/>
              </a:rPr>
              <a:t>банками</a:t>
            </a:r>
            <a:endParaRPr lang="ru-RU" sz="1400" dirty="0">
              <a:ea typeface="Calibri" panose="020F0502020204030204" pitchFamily="34" charset="0"/>
              <a:cs typeface="Times New Roman" panose="02020603050405020304" pitchFamily="18" charset="0"/>
            </a:endParaRPr>
          </a:p>
          <a:p>
            <a:pPr>
              <a:lnSpc>
                <a:spcPct val="107000"/>
              </a:lnSpc>
            </a:pPr>
            <a:r>
              <a:rPr lang="ru-RU" sz="1200" u="sng" dirty="0">
                <a:solidFill>
                  <a:srgbClr val="0563C1"/>
                </a:solidFill>
                <a:ea typeface="Calibri" panose="020F0502020204030204" pitchFamily="34" charset="0"/>
                <a:cs typeface="Times New Roman" panose="02020603050405020304" pitchFamily="18" charset="0"/>
              </a:rPr>
              <a:t>https://www.kommersant.ru/doc/4769905</a:t>
            </a:r>
            <a:endParaRPr lang="ru-RU"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44479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2338" y="25167"/>
            <a:ext cx="11291581" cy="648072"/>
          </a:xfrm>
        </p:spPr>
        <p:txBody>
          <a:bodyPr>
            <a:noAutofit/>
          </a:bodyPr>
          <a:lstStyle/>
          <a:p>
            <a:r>
              <a:rPr lang="ru-RU" sz="1800" b="1" dirty="0">
                <a:solidFill>
                  <a:srgbClr val="C00000"/>
                </a:solidFill>
                <a:latin typeface="+mn-lt"/>
              </a:rPr>
              <a:t>Актуализация знаний в области финансовой безопасности и защиты </a:t>
            </a:r>
            <a:r>
              <a:rPr lang="ru-RU" sz="1800" b="1" dirty="0" smtClean="0">
                <a:solidFill>
                  <a:srgbClr val="C00000"/>
                </a:solidFill>
                <a:latin typeface="+mn-lt"/>
              </a:rPr>
              <a:t>прав</a:t>
            </a:r>
            <a:r>
              <a:rPr lang="ru-RU" sz="1800" b="1" dirty="0">
                <a:solidFill>
                  <a:schemeClr val="accent5">
                    <a:lumMod val="75000"/>
                  </a:schemeClr>
                </a:solidFill>
                <a:latin typeface="+mn-lt"/>
              </a:rPr>
              <a:t/>
            </a:r>
            <a:br>
              <a:rPr lang="ru-RU" sz="1800" b="1" dirty="0">
                <a:solidFill>
                  <a:schemeClr val="accent5">
                    <a:lumMod val="75000"/>
                  </a:schemeClr>
                </a:solidFill>
                <a:latin typeface="+mn-lt"/>
              </a:rPr>
            </a:br>
            <a:r>
              <a:rPr lang="ru-RU" sz="1400" b="1" dirty="0">
                <a:solidFill>
                  <a:schemeClr val="accent5">
                    <a:lumMod val="75000"/>
                  </a:schemeClr>
                </a:solidFill>
              </a:rPr>
              <a:t>Органы </a:t>
            </a:r>
            <a:r>
              <a:rPr lang="ru-RU" sz="1400" b="1" dirty="0">
                <a:solidFill>
                  <a:schemeClr val="accent5">
                    <a:lumMod val="75000"/>
                  </a:schemeClr>
                </a:solidFill>
              </a:rPr>
              <a:t>защиты прав потребителей на финансовом рынке, Сайт </a:t>
            </a:r>
            <a:r>
              <a:rPr lang="ru-RU" sz="1400" b="1" dirty="0" smtClean="0">
                <a:solidFill>
                  <a:schemeClr val="accent5">
                    <a:lumMod val="75000"/>
                  </a:schemeClr>
                </a:solidFill>
              </a:rPr>
              <a:t>Банка России, СРО и Реестры, плюс дополнительные </a:t>
            </a:r>
            <a:r>
              <a:rPr lang="ru-RU" sz="1400" b="1" dirty="0" smtClean="0">
                <a:solidFill>
                  <a:schemeClr val="accent5">
                    <a:lumMod val="75000"/>
                  </a:schemeClr>
                </a:solidFill>
              </a:rPr>
              <a:t>ссылки</a:t>
            </a:r>
            <a:endParaRPr lang="ru-RU" sz="1400" b="1" dirty="0">
              <a:solidFill>
                <a:schemeClr val="accent1">
                  <a:lumMod val="75000"/>
                </a:schemeClr>
              </a:solidFill>
            </a:endParaRPr>
          </a:p>
        </p:txBody>
      </p:sp>
      <p:sp>
        <p:nvSpPr>
          <p:cNvPr id="5" name="Прямоугольник 4"/>
          <p:cNvSpPr/>
          <p:nvPr/>
        </p:nvSpPr>
        <p:spPr>
          <a:xfrm>
            <a:off x="2479046" y="795987"/>
            <a:ext cx="7886875" cy="3231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l"/>
            <a:r>
              <a:rPr lang="ru-RU" sz="1500" b="1" dirty="0" smtClean="0"/>
              <a:t>Сайт </a:t>
            </a:r>
            <a:r>
              <a:rPr lang="ru-RU" sz="1500" b="1" dirty="0"/>
              <a:t>Центрального банка Российской Федерации </a:t>
            </a:r>
            <a:r>
              <a:rPr lang="ru-RU" sz="1500" dirty="0"/>
              <a:t>— </a:t>
            </a:r>
            <a:r>
              <a:rPr lang="ru-RU" sz="1500" b="1" dirty="0" smtClean="0"/>
              <a:t>все </a:t>
            </a:r>
            <a:r>
              <a:rPr lang="ru-RU" sz="1500" b="1" dirty="0"/>
              <a:t>о саморегулируемых организациях</a:t>
            </a:r>
          </a:p>
        </p:txBody>
      </p:sp>
      <p:sp>
        <p:nvSpPr>
          <p:cNvPr id="3" name="Номер слайда 2"/>
          <p:cNvSpPr>
            <a:spLocks noGrp="1"/>
          </p:cNvSpPr>
          <p:nvPr>
            <p:ph type="sldNum" sz="quarter" idx="12"/>
          </p:nvPr>
        </p:nvSpPr>
        <p:spPr>
          <a:xfrm>
            <a:off x="10911491" y="6222192"/>
            <a:ext cx="938797" cy="226704"/>
          </a:xfrm>
        </p:spPr>
        <p:txBody>
          <a:bodyPr/>
          <a:lstStyle/>
          <a:p>
            <a:fld id="{D2262854-76B3-4C12-B0EA-DC0BF3BEA880}" type="slidenum">
              <a:rPr lang="ru-RU" smtClean="0">
                <a:solidFill>
                  <a:schemeClr val="tx1"/>
                </a:solidFill>
              </a:rPr>
              <a:pPr/>
              <a:t>52</a:t>
            </a:fld>
            <a:endParaRPr lang="ru-RU" dirty="0">
              <a:solidFill>
                <a:schemeClr val="tx1"/>
              </a:solidFill>
            </a:endParaRPr>
          </a:p>
        </p:txBody>
      </p:sp>
      <p:sp>
        <p:nvSpPr>
          <p:cNvPr id="9" name="TextBox 8"/>
          <p:cNvSpPr txBox="1"/>
          <p:nvPr/>
        </p:nvSpPr>
        <p:spPr>
          <a:xfrm>
            <a:off x="7947604" y="5246867"/>
            <a:ext cx="2749650" cy="1077218"/>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ru-RU" sz="1600" b="1" dirty="0" smtClean="0"/>
              <a:t>Легальные финансовые организации должны быть в действующих реестрах Банка России </a:t>
            </a:r>
            <a:endParaRPr lang="ru-RU" sz="1600" b="1" dirty="0"/>
          </a:p>
        </p:txBody>
      </p:sp>
      <p:sp>
        <p:nvSpPr>
          <p:cNvPr id="8" name="Прямоугольник 7"/>
          <p:cNvSpPr/>
          <p:nvPr/>
        </p:nvSpPr>
        <p:spPr>
          <a:xfrm>
            <a:off x="755839" y="1119152"/>
            <a:ext cx="11013513" cy="5539978"/>
          </a:xfrm>
          <a:prstGeom prst="rect">
            <a:avLst/>
          </a:prstGeom>
        </p:spPr>
        <p:txBody>
          <a:bodyPr wrap="square">
            <a:spAutoFit/>
          </a:bodyPr>
          <a:lstStyle/>
          <a:p>
            <a:pPr>
              <a:spcBef>
                <a:spcPts val="1200"/>
              </a:spcBef>
            </a:pPr>
            <a:r>
              <a:rPr lang="ru-RU" sz="1400" b="1" dirty="0" smtClean="0">
                <a:solidFill>
                  <a:srgbClr val="FF0000"/>
                </a:solidFill>
              </a:rPr>
              <a:t>Можно проверить </a:t>
            </a:r>
            <a:r>
              <a:rPr lang="ru-RU" sz="1400" b="1" dirty="0">
                <a:solidFill>
                  <a:srgbClr val="FF0000"/>
                </a:solidFill>
              </a:rPr>
              <a:t>организацию в черном списке Банка России </a:t>
            </a:r>
            <a:r>
              <a:rPr lang="en-US" sz="1100" dirty="0">
                <a:hlinkClick r:id="rId2"/>
              </a:rPr>
              <a:t>https://</a:t>
            </a:r>
            <a:r>
              <a:rPr lang="en-US" sz="1100" dirty="0" smtClean="0">
                <a:hlinkClick r:id="rId2"/>
              </a:rPr>
              <a:t>www.cbr.ru/inside/BlackList/</a:t>
            </a:r>
            <a:endParaRPr lang="ru-RU" sz="1200" b="1" dirty="0">
              <a:solidFill>
                <a:srgbClr val="C00000"/>
              </a:solidFill>
              <a:latin typeface="Arial" panose="020B0604020202020204" pitchFamily="34" charset="0"/>
              <a:cs typeface="Times New Roman" panose="02020603050405020304" pitchFamily="18" charset="0"/>
            </a:endParaRPr>
          </a:p>
          <a:p>
            <a:pPr>
              <a:spcBef>
                <a:spcPts val="1200"/>
              </a:spcBef>
            </a:pPr>
            <a:r>
              <a:rPr lang="ru-RU" sz="1200" b="1" dirty="0" smtClean="0">
                <a:solidFill>
                  <a:srgbClr val="C00000"/>
                </a:solidFill>
                <a:latin typeface="Arial" panose="020B0604020202020204" pitchFamily="34" charset="0"/>
                <a:ea typeface="Times New Roman" panose="02020603050405020304" pitchFamily="18" charset="0"/>
                <a:cs typeface="Times New Roman" panose="02020603050405020304" pitchFamily="18" charset="0"/>
              </a:rPr>
              <a:t>Реестры </a:t>
            </a:r>
            <a:r>
              <a:rPr lang="ru-RU" sz="12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фин. организаций (периодически </a:t>
            </a:r>
            <a:r>
              <a:rPr lang="ru-RU" sz="1200" b="1" dirty="0" smtClean="0">
                <a:solidFill>
                  <a:srgbClr val="C00000"/>
                </a:solidFill>
                <a:latin typeface="Arial" panose="020B0604020202020204" pitchFamily="34" charset="0"/>
                <a:ea typeface="Times New Roman" panose="02020603050405020304" pitchFamily="18" charset="0"/>
                <a:cs typeface="Times New Roman" panose="02020603050405020304" pitchFamily="18" charset="0"/>
              </a:rPr>
              <a:t>обновляются, лучше всегда проверять при выборе фин. организации)</a:t>
            </a:r>
            <a:endParaRPr lang="ru-RU" sz="1200" dirty="0">
              <a:latin typeface="Times New Roman" panose="02020603050405020304" pitchFamily="18" charset="0"/>
              <a:ea typeface="Times New Roman" panose="02020603050405020304" pitchFamily="18" charset="0"/>
            </a:endParaRPr>
          </a:p>
          <a:p>
            <a:pPr lvl="1"/>
            <a:r>
              <a:rPr lang="ru-RU" sz="12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Страховщики: </a:t>
            </a:r>
            <a:r>
              <a:rPr lang="ru-RU" sz="1200" dirty="0">
                <a:hlinkClick r:id="rId3"/>
              </a:rPr>
              <a:t>https://cbr.ru/insurance/registers/</a:t>
            </a:r>
            <a:endParaRPr lang="ru-RU" sz="1200" dirty="0"/>
          </a:p>
          <a:p>
            <a:pPr lvl="1"/>
            <a:r>
              <a:rPr lang="ru-RU" sz="12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НПФ и УК:</a:t>
            </a:r>
            <a:r>
              <a:rPr lang="ru-RU" sz="12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ru-RU" sz="1200" dirty="0">
                <a:hlinkClick r:id="rId4"/>
              </a:rPr>
              <a:t>https://cbr.ru/RSCI/registers/</a:t>
            </a:r>
            <a:endParaRPr lang="ru-RU" sz="1200" dirty="0"/>
          </a:p>
          <a:p>
            <a:pPr lvl="1"/>
            <a:r>
              <a:rPr lang="ru-RU" sz="12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Рынок ценных </a:t>
            </a:r>
            <a:r>
              <a:rPr lang="ru-RU" sz="1200"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бумаг, в том числе </a:t>
            </a:r>
            <a:r>
              <a:rPr lang="ru-RU" sz="1200" dirty="0" err="1"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форекс</a:t>
            </a:r>
            <a:r>
              <a:rPr lang="ru-RU" sz="1200"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-дилеры: </a:t>
            </a:r>
            <a:r>
              <a:rPr lang="ru-RU" sz="1200" dirty="0">
                <a:hlinkClick r:id="rId5"/>
              </a:rPr>
              <a:t>https://</a:t>
            </a:r>
            <a:r>
              <a:rPr lang="ru-RU" sz="1200" dirty="0" smtClean="0">
                <a:hlinkClick r:id="rId5"/>
              </a:rPr>
              <a:t>cbr.ru/securities_market/registries/</a:t>
            </a:r>
            <a:endParaRPr lang="ru-RU" sz="1200" dirty="0"/>
          </a:p>
          <a:p>
            <a:pPr lvl="1"/>
            <a:r>
              <a:rPr lang="ru-RU" sz="1200"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МФО</a:t>
            </a:r>
            <a:r>
              <a:rPr lang="ru-RU" sz="12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КПК, СКПК, </a:t>
            </a:r>
            <a:r>
              <a:rPr lang="ru-RU" sz="1200"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Ломбарды</a:t>
            </a:r>
            <a:r>
              <a:rPr lang="ru-RU" sz="12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a:t>
            </a:r>
            <a:r>
              <a:rPr lang="ru-RU" sz="1200" b="1" dirty="0">
                <a:solidFill>
                  <a:srgbClr val="076A53"/>
                </a:solidFill>
                <a:latin typeface="Arial" panose="020B0604020202020204" pitchFamily="34" charset="0"/>
                <a:ea typeface="Times New Roman" panose="02020603050405020304" pitchFamily="18" charset="0"/>
                <a:cs typeface="Times New Roman" panose="02020603050405020304" pitchFamily="18" charset="0"/>
              </a:rPr>
              <a:t> </a:t>
            </a:r>
            <a:r>
              <a:rPr lang="ru-RU" sz="1200" dirty="0">
                <a:hlinkClick r:id="rId6"/>
              </a:rPr>
              <a:t>https://cbr.ru/microfinance/registry</a:t>
            </a:r>
            <a:r>
              <a:rPr lang="ru-RU" sz="1200" b="1" u="sng" dirty="0" smtClean="0">
                <a:solidFill>
                  <a:srgbClr val="076A53"/>
                </a:solidFill>
                <a:latin typeface="Arial" panose="020B0604020202020204" pitchFamily="34" charset="0"/>
                <a:ea typeface="Times New Roman" panose="02020603050405020304" pitchFamily="18" charset="0"/>
                <a:cs typeface="Times New Roman" panose="02020603050405020304" pitchFamily="18" charset="0"/>
                <a:hlinkClick r:id="rId6"/>
              </a:rPr>
              <a:t>/</a:t>
            </a:r>
            <a:endParaRPr lang="ru-RU" sz="1200" b="1" u="sng" dirty="0" smtClean="0">
              <a:solidFill>
                <a:srgbClr val="076A53"/>
              </a:solidFill>
              <a:latin typeface="Arial" panose="020B0604020202020204" pitchFamily="34" charset="0"/>
              <a:ea typeface="Times New Roman" panose="02020603050405020304" pitchFamily="18" charset="0"/>
              <a:cs typeface="Times New Roman" panose="02020603050405020304" pitchFamily="18" charset="0"/>
            </a:endParaRPr>
          </a:p>
          <a:p>
            <a:pPr lvl="1"/>
            <a:r>
              <a:rPr lang="ru-RU" sz="12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Инвестиционные </a:t>
            </a:r>
            <a:r>
              <a:rPr lang="ru-RU" sz="1200"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советники: </a:t>
            </a:r>
            <a:r>
              <a:rPr lang="en-US" sz="1200" dirty="0">
                <a:hlinkClick r:id="rId7"/>
              </a:rPr>
              <a:t>https://cbr.ru/explan/invest</a:t>
            </a:r>
            <a:r>
              <a:rPr lang="en-US" sz="1200" dirty="0" smtClean="0">
                <a:hlinkClick r:id="rId7"/>
              </a:rPr>
              <a:t>/</a:t>
            </a:r>
            <a:endParaRPr lang="ru-RU" sz="1200" dirty="0"/>
          </a:p>
          <a:p>
            <a:pPr>
              <a:spcBef>
                <a:spcPts val="1200"/>
              </a:spcBef>
            </a:pPr>
            <a:r>
              <a:rPr lang="ru-RU" sz="1200" b="1" dirty="0" smtClean="0">
                <a:solidFill>
                  <a:srgbClr val="C00000"/>
                </a:solidFill>
                <a:latin typeface="Arial" panose="020B0604020202020204" pitchFamily="34" charset="0"/>
                <a:ea typeface="Times New Roman" panose="02020603050405020304" pitchFamily="18" charset="0"/>
                <a:cs typeface="Times New Roman" panose="02020603050405020304" pitchFamily="18" charset="0"/>
              </a:rPr>
              <a:t>Список </a:t>
            </a:r>
            <a:r>
              <a:rPr lang="ru-RU" sz="12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участников торгов на Московской </a:t>
            </a:r>
            <a:r>
              <a:rPr lang="ru-RU" sz="1200" b="1" dirty="0" smtClean="0">
                <a:solidFill>
                  <a:srgbClr val="C00000"/>
                </a:solidFill>
                <a:latin typeface="Arial" panose="020B0604020202020204" pitchFamily="34" charset="0"/>
                <a:ea typeface="Times New Roman" panose="02020603050405020304" pitchFamily="18" charset="0"/>
                <a:cs typeface="Times New Roman" panose="02020603050405020304" pitchFamily="18" charset="0"/>
              </a:rPr>
              <a:t>бирже</a:t>
            </a:r>
            <a:r>
              <a:rPr lang="ru-RU" sz="12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(периодически обновляются, лучше всегда проверять при выборе </a:t>
            </a:r>
            <a:r>
              <a:rPr lang="ru-RU" sz="1200" b="1" dirty="0" smtClean="0">
                <a:solidFill>
                  <a:srgbClr val="C00000"/>
                </a:solidFill>
                <a:latin typeface="Arial" panose="020B0604020202020204" pitchFamily="34" charset="0"/>
                <a:ea typeface="Times New Roman" panose="02020603050405020304" pitchFamily="18" charset="0"/>
                <a:cs typeface="Times New Roman" panose="02020603050405020304" pitchFamily="18" charset="0"/>
              </a:rPr>
              <a:t>брокера, УК) </a:t>
            </a:r>
            <a:r>
              <a:rPr lang="ru-RU" sz="1200" dirty="0" smtClean="0">
                <a:hlinkClick r:id="rId8"/>
              </a:rPr>
              <a:t>https</a:t>
            </a:r>
            <a:r>
              <a:rPr lang="ru-RU" sz="1200" dirty="0">
                <a:hlinkClick r:id="rId8"/>
              </a:rPr>
              <a:t>://</a:t>
            </a:r>
            <a:r>
              <a:rPr lang="ru-RU" sz="1200" dirty="0" smtClean="0">
                <a:hlinkClick r:id="rId8"/>
              </a:rPr>
              <a:t>www.moex.com/ru/members.aspx</a:t>
            </a:r>
            <a:endParaRPr lang="ru-RU" sz="1200" dirty="0">
              <a:latin typeface="Times New Roman" panose="02020603050405020304" pitchFamily="18" charset="0"/>
              <a:ea typeface="Times New Roman" panose="02020603050405020304" pitchFamily="18" charset="0"/>
            </a:endParaRPr>
          </a:p>
          <a:p>
            <a:pPr>
              <a:spcBef>
                <a:spcPts val="1200"/>
              </a:spcBef>
            </a:pPr>
            <a:r>
              <a:rPr lang="ru-RU" sz="1200" b="1" dirty="0" smtClean="0">
                <a:solidFill>
                  <a:srgbClr val="C00000"/>
                </a:solidFill>
                <a:latin typeface="Arial" panose="020B0604020202020204" pitchFamily="34" charset="0"/>
                <a:ea typeface="Times New Roman" panose="02020603050405020304" pitchFamily="18" charset="0"/>
                <a:cs typeface="Times New Roman" panose="02020603050405020304" pitchFamily="18" charset="0"/>
              </a:rPr>
              <a:t>Агентство </a:t>
            </a:r>
            <a:r>
              <a:rPr lang="ru-RU" sz="12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по страхованию </a:t>
            </a:r>
            <a:r>
              <a:rPr lang="ru-RU" sz="1200" b="1" dirty="0" smtClean="0">
                <a:solidFill>
                  <a:srgbClr val="C00000"/>
                </a:solidFill>
                <a:latin typeface="Arial" panose="020B0604020202020204" pitchFamily="34" charset="0"/>
                <a:ea typeface="Times New Roman" panose="02020603050405020304" pitchFamily="18" charset="0"/>
                <a:cs typeface="Times New Roman" panose="02020603050405020304" pitchFamily="18" charset="0"/>
              </a:rPr>
              <a:t>вкладов</a:t>
            </a:r>
            <a:endParaRPr lang="ru-RU" sz="1200" dirty="0">
              <a:latin typeface="Times New Roman" panose="02020603050405020304" pitchFamily="18" charset="0"/>
              <a:ea typeface="Times New Roman" panose="02020603050405020304" pitchFamily="18" charset="0"/>
            </a:endParaRPr>
          </a:p>
          <a:p>
            <a:pPr lvl="1"/>
            <a:r>
              <a:rPr lang="ru-RU" sz="12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Б</a:t>
            </a:r>
            <a:r>
              <a:rPr lang="ru-RU" sz="1200"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анки-участники </a:t>
            </a:r>
            <a:r>
              <a:rPr lang="ru-RU" sz="12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ССВ: </a:t>
            </a:r>
            <a:r>
              <a:rPr lang="ru-RU" sz="1200" dirty="0">
                <a:hlinkClick r:id="rId9"/>
              </a:rPr>
              <a:t>https://www.asv.org.ru/banks?category=participant-ssv</a:t>
            </a:r>
            <a:endParaRPr lang="ru-RU" sz="1200" dirty="0"/>
          </a:p>
          <a:p>
            <a:pPr lvl="1"/>
            <a:r>
              <a:rPr lang="ru-RU" sz="12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НПФ-участники СГПН: </a:t>
            </a:r>
            <a:r>
              <a:rPr lang="ru-RU" sz="1200" dirty="0">
                <a:hlinkClick r:id="rId10"/>
              </a:rPr>
              <a:t>https://www.asv.org.ru/pension-funds</a:t>
            </a:r>
            <a:endParaRPr lang="ru-RU" sz="1200" dirty="0"/>
          </a:p>
          <a:p>
            <a:pPr lvl="1"/>
            <a:r>
              <a:rPr lang="ru-RU" sz="1200"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Списки </a:t>
            </a:r>
            <a:r>
              <a:rPr lang="ru-RU" sz="12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страховых организаций, у которых отозвана лицензия: </a:t>
            </a:r>
            <a:r>
              <a:rPr lang="ru-RU" sz="1200" dirty="0">
                <a:hlinkClick r:id="rId11"/>
              </a:rPr>
              <a:t>https://www.asv.org.ru/insurance-organizations?category=io-liquidation-in-process</a:t>
            </a:r>
            <a:endParaRPr lang="ru-RU" sz="1200" dirty="0"/>
          </a:p>
          <a:p>
            <a:pPr algn="l"/>
            <a:r>
              <a:rPr lang="ru-RU" sz="1200" b="1" dirty="0">
                <a:solidFill>
                  <a:srgbClr val="076A53"/>
                </a:solidFill>
                <a:latin typeface="Calibri" panose="020F0502020204030204" pitchFamily="34" charset="0"/>
                <a:ea typeface="Times New Roman" panose="02020603050405020304" pitchFamily="18" charset="0"/>
                <a:cs typeface="Times New Roman" panose="02020603050405020304" pitchFamily="18" charset="0"/>
              </a:rPr>
              <a:t> </a:t>
            </a:r>
            <a:endParaRPr lang="ru-RU" sz="1200" dirty="0">
              <a:latin typeface="Times New Roman" panose="02020603050405020304" pitchFamily="18" charset="0"/>
              <a:ea typeface="Times New Roman" panose="02020603050405020304" pitchFamily="18" charset="0"/>
            </a:endParaRPr>
          </a:p>
          <a:p>
            <a:r>
              <a:rPr lang="ru-RU" sz="12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Можно проверить организацию на сайтах-</a:t>
            </a:r>
            <a:r>
              <a:rPr lang="ru-RU" sz="1200" b="1" dirty="0" err="1">
                <a:solidFill>
                  <a:srgbClr val="C00000"/>
                </a:solidFill>
                <a:latin typeface="Arial" panose="020B0604020202020204" pitchFamily="34" charset="0"/>
                <a:ea typeface="Times New Roman" panose="02020603050405020304" pitchFamily="18" charset="0"/>
                <a:cs typeface="Times New Roman" panose="02020603050405020304" pitchFamily="18" charset="0"/>
              </a:rPr>
              <a:t>агрегаторах</a:t>
            </a:r>
            <a:endParaRPr lang="ru-RU" sz="12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a:p>
            <a:r>
              <a:rPr lang="ru-RU" sz="12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на сайте </a:t>
            </a:r>
            <a:r>
              <a:rPr lang="ru-RU" sz="1200"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Банки.ру</a:t>
            </a:r>
            <a:r>
              <a:rPr lang="ru-RU" sz="12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ru-RU" sz="1200" dirty="0" smtClean="0">
                <a:hlinkClick r:id="rId12"/>
              </a:rPr>
              <a:t>https</a:t>
            </a:r>
            <a:r>
              <a:rPr lang="ru-RU" sz="1200" dirty="0">
                <a:hlinkClick r:id="rId12"/>
              </a:rPr>
              <a:t>://www.banki.ru/banks/</a:t>
            </a:r>
            <a:r>
              <a:rPr lang="ru-RU" sz="1200" dirty="0"/>
              <a:t> </a:t>
            </a:r>
          </a:p>
          <a:p>
            <a:r>
              <a:rPr lang="ru-RU" sz="12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«Народный рейтинг банков»:</a:t>
            </a:r>
            <a:r>
              <a:rPr lang="ru-RU" sz="1200" dirty="0" smtClean="0">
                <a:latin typeface="Times New Roman" panose="02020603050405020304" pitchFamily="18" charset="0"/>
                <a:ea typeface="Times New Roman" panose="02020603050405020304" pitchFamily="18" charset="0"/>
              </a:rPr>
              <a:t> </a:t>
            </a:r>
            <a:r>
              <a:rPr lang="ru-RU" sz="1200" dirty="0" smtClean="0">
                <a:hlinkClick r:id="rId13"/>
              </a:rPr>
              <a:t>https</a:t>
            </a:r>
            <a:r>
              <a:rPr lang="ru-RU" sz="1200" dirty="0">
                <a:hlinkClick r:id="rId13"/>
              </a:rPr>
              <a:t>://www.banki.ru/services/responses/?source=submenu_banksresponses</a:t>
            </a:r>
            <a:r>
              <a:rPr lang="ru-RU" sz="1200" dirty="0"/>
              <a:t> </a:t>
            </a:r>
          </a:p>
          <a:p>
            <a:r>
              <a:rPr lang="ru-RU" sz="12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«Народный рейтинг страховщиков»: </a:t>
            </a:r>
            <a:r>
              <a:rPr lang="ru-RU" sz="1200" dirty="0" smtClean="0">
                <a:hlinkClick r:id="rId14"/>
              </a:rPr>
              <a:t>https</a:t>
            </a:r>
            <a:r>
              <a:rPr lang="ru-RU" sz="1200" dirty="0">
                <a:hlinkClick r:id="rId14"/>
              </a:rPr>
              <a:t>://www.banki.ru/insurance/responses/?</a:t>
            </a:r>
            <a:r>
              <a:rPr lang="ru-RU" sz="1200" dirty="0" smtClean="0">
                <a:hlinkClick r:id="rId14"/>
              </a:rPr>
              <a:t>source=submenu_insresponses</a:t>
            </a:r>
            <a:endParaRPr lang="ru-RU" sz="1200" dirty="0" smtClean="0"/>
          </a:p>
          <a:p>
            <a:endParaRPr lang="ru-RU" sz="1200" dirty="0"/>
          </a:p>
          <a:p>
            <a:r>
              <a:rPr lang="ru-RU" sz="12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Рейтинги финансовых компаний (разных)</a:t>
            </a:r>
          </a:p>
          <a:p>
            <a:pPr lvl="1"/>
            <a:r>
              <a:rPr lang="ru-RU" sz="1200" dirty="0">
                <a:hlinkClick r:id="rId15"/>
              </a:rPr>
              <a:t>https://</a:t>
            </a:r>
            <a:r>
              <a:rPr lang="ru-RU" sz="1200" dirty="0" smtClean="0">
                <a:hlinkClick r:id="rId15"/>
              </a:rPr>
              <a:t>raexpert.ru/ratings/</a:t>
            </a:r>
            <a:r>
              <a:rPr lang="ru-RU" sz="1200" dirty="0"/>
              <a:t> </a:t>
            </a:r>
            <a:r>
              <a:rPr lang="ru-RU" sz="1200" dirty="0" smtClean="0"/>
              <a:t>и </a:t>
            </a:r>
            <a:r>
              <a:rPr lang="ru-RU" sz="1200" dirty="0" smtClean="0">
                <a:hlinkClick r:id="rId16"/>
              </a:rPr>
              <a:t>https</a:t>
            </a:r>
            <a:r>
              <a:rPr lang="ru-RU" sz="1200" dirty="0">
                <a:hlinkClick r:id="rId16"/>
              </a:rPr>
              <a:t>://riarating.ru/finance</a:t>
            </a:r>
            <a:r>
              <a:rPr lang="ru-RU" sz="1200" dirty="0" smtClean="0">
                <a:hlinkClick r:id="rId16"/>
              </a:rPr>
              <a:t>/</a:t>
            </a:r>
            <a:endParaRPr lang="ru-RU" sz="1200" dirty="0" smtClean="0"/>
          </a:p>
          <a:p>
            <a:pPr lvl="1"/>
            <a:endParaRPr lang="ru-RU" sz="1200" dirty="0">
              <a:latin typeface="Times New Roman" panose="02020603050405020304" pitchFamily="18" charset="0"/>
              <a:ea typeface="Times New Roman" panose="02020603050405020304" pitchFamily="18" charset="0"/>
            </a:endParaRPr>
          </a:p>
          <a:p>
            <a:r>
              <a:rPr lang="ru-RU" sz="12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НПФ и Управляющие компании </a:t>
            </a:r>
            <a:r>
              <a:rPr lang="ru-RU" sz="1200" b="1" dirty="0" smtClean="0">
                <a:solidFill>
                  <a:srgbClr val="C00000"/>
                </a:solidFill>
                <a:latin typeface="Arial" panose="020B0604020202020204" pitchFamily="34" charset="0"/>
                <a:ea typeface="Times New Roman" panose="02020603050405020304" pitchFamily="18" charset="0"/>
                <a:cs typeface="Times New Roman" panose="02020603050405020304" pitchFamily="18" charset="0"/>
              </a:rPr>
              <a:t>рейтинги</a:t>
            </a:r>
            <a:endParaRPr lang="ru-RU" sz="12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a:p>
            <a:pPr lvl="1"/>
            <a:r>
              <a:rPr lang="ru-RU" sz="1200" dirty="0">
                <a:hlinkClick r:id="rId17"/>
              </a:rPr>
              <a:t>https://investfunds.ru/npf-rankings</a:t>
            </a:r>
            <a:r>
              <a:rPr lang="ru-RU" sz="1200" dirty="0" smtClean="0">
                <a:hlinkClick r:id="rId17"/>
              </a:rPr>
              <a:t>/</a:t>
            </a:r>
            <a:endParaRPr lang="ru-RU" sz="1200" dirty="0" smtClean="0"/>
          </a:p>
          <a:p>
            <a:pPr lvl="1"/>
            <a:endParaRPr lang="ru-RU" sz="1200" dirty="0"/>
          </a:p>
          <a:p>
            <a:r>
              <a:rPr lang="ru-RU" sz="12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Перечень НПФ и УК на сайте Пенсионного фонда </a:t>
            </a:r>
            <a:r>
              <a:rPr lang="ru-RU" sz="1200" b="1" dirty="0" smtClean="0">
                <a:solidFill>
                  <a:srgbClr val="C00000"/>
                </a:solidFill>
                <a:latin typeface="Arial" panose="020B0604020202020204" pitchFamily="34" charset="0"/>
                <a:ea typeface="Times New Roman" panose="02020603050405020304" pitchFamily="18" charset="0"/>
                <a:cs typeface="Times New Roman" panose="02020603050405020304" pitchFamily="18" charset="0"/>
              </a:rPr>
              <a:t>России</a:t>
            </a:r>
            <a:endParaRPr lang="ru-RU" sz="12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a:p>
            <a:pPr lvl="1" indent="0"/>
            <a:r>
              <a:rPr lang="ru-RU" sz="1200" dirty="0">
                <a:hlinkClick r:id="rId18"/>
              </a:rPr>
              <a:t>https://pfr.gov.ru/grazhdanam/pensions/pens_nak/perech_npf_uk</a:t>
            </a:r>
            <a:r>
              <a:rPr lang="ru-RU" sz="1200" dirty="0" smtClean="0">
                <a:hlinkClick r:id="rId18"/>
              </a:rPr>
              <a:t>/</a:t>
            </a:r>
            <a:endParaRPr lang="ru-RU" sz="1200" dirty="0" smtClean="0"/>
          </a:p>
        </p:txBody>
      </p:sp>
    </p:spTree>
    <p:extLst>
      <p:ext uri="{BB962C8B-B14F-4D97-AF65-F5344CB8AC3E}">
        <p14:creationId xmlns:p14="http://schemas.microsoft.com/office/powerpoint/2010/main" val="29830621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3949" y="0"/>
            <a:ext cx="11316748" cy="796954"/>
          </a:xfrm>
        </p:spPr>
        <p:txBody>
          <a:bodyPr>
            <a:normAutofit/>
          </a:bodyPr>
          <a:lstStyle/>
          <a:p>
            <a:pPr algn="l"/>
            <a:r>
              <a:rPr lang="ru-RU" sz="1400" b="1" dirty="0" smtClean="0">
                <a:solidFill>
                  <a:schemeClr val="accent5">
                    <a:lumMod val="75000"/>
                  </a:schemeClr>
                </a:solidFill>
              </a:rPr>
              <a:t>Примеры </a:t>
            </a:r>
            <a:r>
              <a:rPr lang="ru-RU" sz="1400" b="1" dirty="0">
                <a:solidFill>
                  <a:schemeClr val="accent5">
                    <a:lumMod val="75000"/>
                  </a:schemeClr>
                </a:solidFill>
              </a:rPr>
              <a:t>и </a:t>
            </a:r>
            <a:r>
              <a:rPr lang="ru-RU" sz="1400" b="1" dirty="0" smtClean="0">
                <a:solidFill>
                  <a:schemeClr val="accent5">
                    <a:lumMod val="75000"/>
                  </a:schemeClr>
                </a:solidFill>
              </a:rPr>
              <a:t>истории мошенничества</a:t>
            </a:r>
            <a:r>
              <a:rPr lang="ru-RU" sz="1400" b="1" dirty="0" smtClean="0">
                <a:solidFill>
                  <a:schemeClr val="accent3">
                    <a:lumMod val="75000"/>
                  </a:schemeClr>
                </a:solidFill>
              </a:rPr>
              <a:t/>
            </a:r>
            <a:br>
              <a:rPr lang="ru-RU" sz="1400" b="1" dirty="0" smtClean="0">
                <a:solidFill>
                  <a:schemeClr val="accent3">
                    <a:lumMod val="75000"/>
                  </a:schemeClr>
                </a:solidFill>
              </a:rPr>
            </a:br>
            <a:endParaRPr lang="ru-RU" sz="1400" dirty="0"/>
          </a:p>
        </p:txBody>
      </p:sp>
      <p:sp>
        <p:nvSpPr>
          <p:cNvPr id="3" name="Номер слайда 2"/>
          <p:cNvSpPr>
            <a:spLocks noGrp="1"/>
          </p:cNvSpPr>
          <p:nvPr>
            <p:ph type="sldNum" sz="quarter" idx="12"/>
          </p:nvPr>
        </p:nvSpPr>
        <p:spPr>
          <a:xfrm>
            <a:off x="9351912" y="6308256"/>
            <a:ext cx="2133600" cy="365125"/>
          </a:xfrm>
        </p:spPr>
        <p:txBody>
          <a:bodyPr/>
          <a:lstStyle/>
          <a:p>
            <a:fld id="{D2262854-76B3-4C12-B0EA-DC0BF3BEA880}" type="slidenum">
              <a:rPr lang="ru-RU" smtClean="0">
                <a:solidFill>
                  <a:schemeClr val="tx1"/>
                </a:solidFill>
              </a:rPr>
              <a:pPr/>
              <a:t>53</a:t>
            </a:fld>
            <a:endParaRPr lang="ru-RU" dirty="0">
              <a:solidFill>
                <a:schemeClr val="tx1"/>
              </a:solidFill>
            </a:endParaRPr>
          </a:p>
        </p:txBody>
      </p:sp>
      <p:sp>
        <p:nvSpPr>
          <p:cNvPr id="9" name="TextBox 8"/>
          <p:cNvSpPr txBox="1"/>
          <p:nvPr/>
        </p:nvSpPr>
        <p:spPr>
          <a:xfrm>
            <a:off x="1983322" y="1143000"/>
            <a:ext cx="7987553" cy="1092607"/>
          </a:xfrm>
          <a:prstGeom prst="rect">
            <a:avLst/>
          </a:prstGeom>
          <a:noFill/>
        </p:spPr>
        <p:txBody>
          <a:bodyPr wrap="square" rtlCol="0">
            <a:spAutoFit/>
          </a:bodyPr>
          <a:lstStyle/>
          <a:p>
            <a:endParaRPr lang="ru-RU" sz="1500" dirty="0" smtClean="0"/>
          </a:p>
          <a:p>
            <a:pPr algn="l"/>
            <a:endParaRPr lang="ru-RU" sz="1500" b="1" dirty="0">
              <a:solidFill>
                <a:srgbClr val="0070C0"/>
              </a:solidFill>
            </a:endParaRPr>
          </a:p>
          <a:p>
            <a:pPr algn="l"/>
            <a:endParaRPr lang="ru-RU" sz="1200" dirty="0" smtClean="0"/>
          </a:p>
          <a:p>
            <a:endParaRPr lang="ru-RU" dirty="0"/>
          </a:p>
        </p:txBody>
      </p:sp>
      <p:sp>
        <p:nvSpPr>
          <p:cNvPr id="10" name="TextBox 9"/>
          <p:cNvSpPr txBox="1"/>
          <p:nvPr/>
        </p:nvSpPr>
        <p:spPr>
          <a:xfrm>
            <a:off x="883651" y="634676"/>
            <a:ext cx="3890918" cy="421653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ru-RU" sz="1500" b="1" dirty="0">
                <a:solidFill>
                  <a:srgbClr val="C00000"/>
                </a:solidFill>
              </a:rPr>
              <a:t>	</a:t>
            </a:r>
            <a:r>
              <a:rPr lang="ru-RU" sz="1300" b="1" dirty="0">
                <a:solidFill>
                  <a:srgbClr val="C00000"/>
                </a:solidFill>
              </a:rPr>
              <a:t>Мошенники </a:t>
            </a:r>
            <a:r>
              <a:rPr lang="ru-RU" sz="1300" b="1" dirty="0" smtClean="0">
                <a:solidFill>
                  <a:srgbClr val="C00000"/>
                </a:solidFill>
              </a:rPr>
              <a:t>притворяются друзьями в социальных сетях</a:t>
            </a:r>
            <a:endParaRPr lang="ru-RU" sz="1300" b="1" dirty="0">
              <a:solidFill>
                <a:srgbClr val="C00000"/>
              </a:solidFill>
            </a:endParaRPr>
          </a:p>
          <a:p>
            <a:pPr algn="just"/>
            <a:r>
              <a:rPr lang="ru-RU" sz="1200" dirty="0" smtClean="0"/>
              <a:t>Жительница </a:t>
            </a:r>
            <a:r>
              <a:rPr lang="ru-RU" sz="1200" dirty="0"/>
              <a:t>Смоленской области перевела 10 тысяч рублей мошеннику, представившемуся … ее приятелем. По данным пресс-службы регионального МВД, аферисты взломали аккаунт знакомого пострадавшей в популярной социальной сети и написали 25-летней девушке, пожаловавшись на трудную жизненную ситуацию и попросив одолжить денег. Не заметив подвоха, жительница города Гагарин перевела на карту злоумышленников деньги</a:t>
            </a:r>
          </a:p>
          <a:p>
            <a:pPr algn="just"/>
            <a:r>
              <a:rPr lang="ru-RU" sz="1200" dirty="0"/>
              <a:t>	Затем она позвонила приятелю, чтобы тот подтвердил получение перевода. И очень удивилась, что трудной жизненной ситуации у приятеля нет, и перевод от нее не получал</a:t>
            </a:r>
          </a:p>
          <a:p>
            <a:r>
              <a:rPr lang="ru-RU" sz="1200" dirty="0">
                <a:solidFill>
                  <a:srgbClr val="FF0000"/>
                </a:solidFill>
              </a:rPr>
              <a:t>	</a:t>
            </a:r>
            <a:r>
              <a:rPr lang="ru-RU" sz="1200" b="1" dirty="0">
                <a:solidFill>
                  <a:srgbClr val="FF0000"/>
                </a:solidFill>
              </a:rPr>
              <a:t>Не попасть в аналогичную ситуацию очень просто. Не спешите переводить деньги на просьбы знакомых в социальных сетях</a:t>
            </a:r>
          </a:p>
          <a:p>
            <a:r>
              <a:rPr lang="ru-RU" sz="1200" b="1" dirty="0">
                <a:solidFill>
                  <a:srgbClr val="FF0000"/>
                </a:solidFill>
              </a:rPr>
              <a:t>	Если вы хотите помочь попавшему в трудную жизненную ситуацию другу, созвонитесь с ним, встретись, пусть он подтвердит, что это действительно он просит </a:t>
            </a:r>
            <a:r>
              <a:rPr lang="ru-RU" sz="1200" b="1" dirty="0" smtClean="0">
                <a:solidFill>
                  <a:srgbClr val="FF0000"/>
                </a:solidFill>
              </a:rPr>
              <a:t>деньги</a:t>
            </a:r>
            <a:endParaRPr lang="ru-RU" sz="1200" b="1" dirty="0">
              <a:solidFill>
                <a:srgbClr val="FF0000"/>
              </a:solidFill>
            </a:endParaRPr>
          </a:p>
        </p:txBody>
      </p:sp>
      <p:sp>
        <p:nvSpPr>
          <p:cNvPr id="11" name="TextBox 10"/>
          <p:cNvSpPr txBox="1"/>
          <p:nvPr/>
        </p:nvSpPr>
        <p:spPr>
          <a:xfrm>
            <a:off x="5070990" y="480789"/>
            <a:ext cx="6826172" cy="452431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ru-RU" sz="1300" b="1" dirty="0">
                <a:solidFill>
                  <a:srgbClr val="C00000"/>
                </a:solidFill>
              </a:rPr>
              <a:t>Выманивают данные под разными предлогами</a:t>
            </a:r>
          </a:p>
          <a:p>
            <a:pPr algn="just"/>
            <a:r>
              <a:rPr lang="ru-RU" sz="1200" dirty="0"/>
              <a:t>	Этот способ самый простой — владельцы пластиковых карточек сами называют аферистам конфиденциальную информацию: номер карты, срок ее действия, трехзначный CVC-код. Дальше дело техники — зная эти данные, мошенники оперативно обчищают счет, совершая покупки в интернет-магазинах. Встретиться со злоумышленниками можно где угодно — например, на сайте бесплатных объявлений или аферисты и вовсе могут позвонить потенциальной жертве и представиться работниками банка</a:t>
            </a:r>
          </a:p>
          <a:p>
            <a:pPr algn="just"/>
            <a:r>
              <a:rPr lang="ru-RU" sz="1200" dirty="0"/>
              <a:t>	История из Казани. Там мошенники обманули троих жителей на 100 тысяч рублей, передает УМВД России по Казани. Сначала в полицию обратилась 25-летняя девушка, которая опубликовала на сайте бесплатных объявлений сообщение о продаже шубы. </a:t>
            </a:r>
            <a:r>
              <a:rPr lang="ru-RU" sz="1200" b="1" dirty="0"/>
              <a:t>С ней связался покупатель, попросивший прислать реквизиты банковской карты и CVC-код.</a:t>
            </a:r>
            <a:r>
              <a:rPr lang="ru-RU" sz="1200" dirty="0"/>
              <a:t> Обрадовавшись, что сделка так быстро завершится, девушка потеряла бдительность и передала злоумышленнику данные карты. В результате с ее счета пропали 70 тысяч рублей. По аналогичной схеме мошенники «обработали» еще двух казанцев — в общей сложности на 24 тысячи рублей</a:t>
            </a:r>
          </a:p>
          <a:p>
            <a:pPr algn="just"/>
            <a:r>
              <a:rPr lang="ru-RU" sz="1200" dirty="0"/>
              <a:t>	А в Хабаровском крае аферисты представляются сотрудниками Пенсионного фонда — они звонят пенсионерам и сообщают, что им положена дополнительная выплата (например, за 30-летний трудовой стаж или компенсацию за медикаменты). Чтобы получить деньги, пенсионер должен назвать данные своей банковской карты. В результате доверчивые пожилые люди никакие бонусы от ПФР не получают, наоборот, остаются без собственных накоплений</a:t>
            </a:r>
          </a:p>
          <a:p>
            <a:r>
              <a:rPr lang="ru-RU" sz="1200" dirty="0" smtClean="0"/>
              <a:t>	</a:t>
            </a:r>
            <a:r>
              <a:rPr lang="ru-RU" sz="1200" b="1" dirty="0">
                <a:solidFill>
                  <a:srgbClr val="FF0000"/>
                </a:solidFill>
              </a:rPr>
              <a:t>Запомните и передайте родным: для перевода денег с карты на карту достаточно только номера.</a:t>
            </a:r>
          </a:p>
          <a:p>
            <a:r>
              <a:rPr lang="ru-RU" sz="1200" b="1" dirty="0">
                <a:solidFill>
                  <a:srgbClr val="FF0000"/>
                </a:solidFill>
              </a:rPr>
              <a:t>	Если покупатели с сайтов бесплатных объявлений или связавшиеся с вами/вашими родственниками представители банков или Пенсионного фонда или любой организации, или с любого сайта просят назвать другую информацию, перед вами мошенники</a:t>
            </a:r>
          </a:p>
        </p:txBody>
      </p:sp>
      <p:sp>
        <p:nvSpPr>
          <p:cNvPr id="4" name="TextBox 3"/>
          <p:cNvSpPr txBox="1"/>
          <p:nvPr/>
        </p:nvSpPr>
        <p:spPr>
          <a:xfrm>
            <a:off x="246534" y="5359539"/>
            <a:ext cx="8905068" cy="140038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sz="1300" b="1" dirty="0" smtClean="0">
                <a:solidFill>
                  <a:srgbClr val="FF0000"/>
                </a:solidFill>
              </a:rPr>
              <a:t>Обратная сторона. Потребительский экстремизм </a:t>
            </a:r>
          </a:p>
          <a:p>
            <a:r>
              <a:rPr lang="ru-RU" sz="1200" b="1" dirty="0"/>
              <a:t>Российский союз автостраховщиков (РСА) составил рейтинг регионов РФ по уровню риска мошеннических выплат в </a:t>
            </a:r>
            <a:r>
              <a:rPr lang="ru-RU" sz="1200" b="1" dirty="0" smtClean="0"/>
              <a:t>ОСАГО</a:t>
            </a:r>
            <a:endParaRPr lang="ru-RU" sz="1200" dirty="0"/>
          </a:p>
          <a:p>
            <a:r>
              <a:rPr lang="ru-RU" sz="1200" u="sng" dirty="0">
                <a:hlinkClick r:id="rId2"/>
              </a:rPr>
              <a:t>http://www.korins.ru/posts/6905-rsa-obnarodoval-reyting-regionov-za-1-kvartal-2021-goda</a:t>
            </a:r>
            <a:endParaRPr lang="ru-RU" sz="1200" dirty="0"/>
          </a:p>
          <a:p>
            <a:r>
              <a:rPr lang="ru-RU" sz="1200" b="1" dirty="0"/>
              <a:t>Как заказчики </a:t>
            </a:r>
            <a:r>
              <a:rPr lang="ru-RU" sz="1200" b="1" dirty="0" smtClean="0"/>
              <a:t>«разводят» </a:t>
            </a:r>
            <a:r>
              <a:rPr lang="ru-RU" sz="1200" b="1" dirty="0" err="1"/>
              <a:t>фрилансеров</a:t>
            </a:r>
            <a:r>
              <a:rPr lang="ru-RU" sz="1200" b="1" dirty="0"/>
              <a:t>. 11 </a:t>
            </a:r>
            <a:r>
              <a:rPr lang="ru-RU" sz="1200" b="1" dirty="0" err="1"/>
              <a:t>манипулятивных</a:t>
            </a:r>
            <a:r>
              <a:rPr lang="ru-RU" sz="1200" b="1" dirty="0"/>
              <a:t> </a:t>
            </a:r>
            <a:r>
              <a:rPr lang="ru-RU" sz="1200" b="1" dirty="0" smtClean="0"/>
              <a:t>схем</a:t>
            </a:r>
            <a:endParaRPr lang="ru-RU" sz="1200" dirty="0"/>
          </a:p>
          <a:p>
            <a:r>
              <a:rPr lang="ru-RU" sz="1200" u="sng" dirty="0">
                <a:hlinkClick r:id="rId3"/>
              </a:rPr>
              <a:t>https://</a:t>
            </a:r>
            <a:r>
              <a:rPr lang="ru-RU" sz="1200" u="sng" dirty="0" smtClean="0">
                <a:hlinkClick r:id="rId3"/>
              </a:rPr>
              <a:t>zen.yandex.ru/media/matveyseveryanin/kak-zakazchiki-razvodiat-frilanserov-11-manipuliativnyh-shem-6075e962bfba535c1a23adba</a:t>
            </a:r>
            <a:endParaRPr lang="ru-RU" sz="1200" u="sng" dirty="0" smtClean="0"/>
          </a:p>
          <a:p>
            <a:r>
              <a:rPr lang="ru-RU" sz="1200" b="1" dirty="0"/>
              <a:t>Клиентов банков будут штрафовать за недостоверную информацию о себе</a:t>
            </a:r>
          </a:p>
          <a:p>
            <a:r>
              <a:rPr lang="en-US" sz="1200" u="sng" dirty="0">
                <a:hlinkClick r:id="rId4"/>
              </a:rPr>
              <a:t>http://</a:t>
            </a:r>
            <a:r>
              <a:rPr lang="en-US" sz="1200" u="sng" dirty="0" smtClean="0">
                <a:hlinkClick r:id="rId4"/>
              </a:rPr>
              <a:t>www.finpotrebsouz.ru/novosti-i-sobytiya/novyj-resurs4/klientov-bankov-budut-shtrafovat-za-nedostovernuyu-informaciyu-o-sebe</a:t>
            </a:r>
            <a:endParaRPr lang="ru-RU" sz="1200" u="sng" dirty="0" smtClean="0"/>
          </a:p>
        </p:txBody>
      </p:sp>
    </p:spTree>
    <p:extLst>
      <p:ext uri="{BB962C8B-B14F-4D97-AF65-F5344CB8AC3E}">
        <p14:creationId xmlns:p14="http://schemas.microsoft.com/office/powerpoint/2010/main" val="20865789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168" y="184380"/>
            <a:ext cx="11920756" cy="681174"/>
          </a:xfrm>
        </p:spPr>
        <p:txBody>
          <a:bodyPr>
            <a:noAutofit/>
          </a:bodyPr>
          <a:lstStyle/>
          <a:p>
            <a:pPr algn="l"/>
            <a:r>
              <a:rPr lang="ru-RU" sz="1400" b="1" dirty="0" smtClean="0">
                <a:solidFill>
                  <a:schemeClr val="accent5">
                    <a:lumMod val="75000"/>
                  </a:schemeClr>
                </a:solidFill>
              </a:rPr>
              <a:t>Примеры </a:t>
            </a:r>
            <a:r>
              <a:rPr lang="ru-RU" sz="1400" b="1" dirty="0">
                <a:solidFill>
                  <a:schemeClr val="accent5">
                    <a:lumMod val="75000"/>
                  </a:schemeClr>
                </a:solidFill>
              </a:rPr>
              <a:t>и истории мошенничества</a:t>
            </a:r>
            <a:r>
              <a:rPr lang="ru-RU" sz="1400" b="1" dirty="0">
                <a:solidFill>
                  <a:schemeClr val="accent3">
                    <a:lumMod val="75000"/>
                  </a:schemeClr>
                </a:solidFill>
              </a:rPr>
              <a:t/>
            </a:r>
            <a:br>
              <a:rPr lang="ru-RU" sz="1400" b="1" dirty="0">
                <a:solidFill>
                  <a:schemeClr val="accent3">
                    <a:lumMod val="75000"/>
                  </a:schemeClr>
                </a:solidFill>
              </a:rPr>
            </a:br>
            <a:endParaRPr lang="ru-RU" sz="1400" b="1" dirty="0">
              <a:solidFill>
                <a:schemeClr val="accent3">
                  <a:lumMod val="75000"/>
                </a:schemeClr>
              </a:solidFill>
              <a:latin typeface="Arial" panose="020B0604020202020204" pitchFamily="34" charset="0"/>
              <a:cs typeface="Arial" panose="020B0604020202020204" pitchFamily="34" charset="0"/>
            </a:endParaRPr>
          </a:p>
        </p:txBody>
      </p:sp>
      <p:sp>
        <p:nvSpPr>
          <p:cNvPr id="3" name="Номер слайда 2"/>
          <p:cNvSpPr>
            <a:spLocks noGrp="1"/>
          </p:cNvSpPr>
          <p:nvPr>
            <p:ph type="sldNum" sz="quarter" idx="12"/>
          </p:nvPr>
        </p:nvSpPr>
        <p:spPr>
          <a:xfrm>
            <a:off x="4764947" y="6488833"/>
            <a:ext cx="461395" cy="298661"/>
          </a:xfrm>
        </p:spPr>
        <p:txBody>
          <a:bodyPr/>
          <a:lstStyle/>
          <a:p>
            <a:fld id="{86CB4B4D-7CA3-9044-876B-883B54F8677D}" type="slidenum">
              <a:rPr lang="ru-RU" smtClean="0">
                <a:solidFill>
                  <a:schemeClr val="tx1"/>
                </a:solidFill>
              </a:rPr>
              <a:t>54</a:t>
            </a:fld>
            <a:endParaRPr lang="ru-RU" dirty="0">
              <a:solidFill>
                <a:schemeClr val="tx1"/>
              </a:solidFill>
            </a:endParaRPr>
          </a:p>
        </p:txBody>
      </p:sp>
      <p:sp>
        <p:nvSpPr>
          <p:cNvPr id="7" name="TextBox 6"/>
          <p:cNvSpPr txBox="1"/>
          <p:nvPr/>
        </p:nvSpPr>
        <p:spPr>
          <a:xfrm>
            <a:off x="629726" y="1251742"/>
            <a:ext cx="3522824" cy="449353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ru-RU" sz="1300" b="1" dirty="0">
                <a:solidFill>
                  <a:srgbClr val="C00000"/>
                </a:solidFill>
              </a:rPr>
              <a:t>Мошенники придумали новый способ кражи денег с карт </a:t>
            </a:r>
            <a:r>
              <a:rPr lang="ru-RU" sz="1300" b="1" dirty="0" smtClean="0">
                <a:solidFill>
                  <a:srgbClr val="C00000"/>
                </a:solidFill>
              </a:rPr>
              <a:t>россиян</a:t>
            </a:r>
            <a:endParaRPr lang="ru-RU" sz="1300" b="1" dirty="0">
              <a:solidFill>
                <a:srgbClr val="C00000"/>
              </a:solidFill>
            </a:endParaRPr>
          </a:p>
          <a:p>
            <a:pPr algn="just"/>
            <a:r>
              <a:rPr lang="en-US" sz="1300" dirty="0"/>
              <a:t>	</a:t>
            </a:r>
            <a:r>
              <a:rPr lang="ru-RU" sz="1300" dirty="0"/>
              <a:t>Мошенники придумали новый способ кражи денег с карт россиян. </a:t>
            </a:r>
            <a:r>
              <a:rPr lang="en-US" sz="1300" dirty="0"/>
              <a:t>	</a:t>
            </a:r>
            <a:r>
              <a:rPr lang="ru-RU" sz="1300" dirty="0"/>
              <a:t>Хакеры отправляют потенциальным жертвам SMS со ссылкой на федеральный закон о блокировке карты банком в связи с тем, что последняя операция показалась ему </a:t>
            </a:r>
            <a:r>
              <a:rPr lang="ru-RU" sz="1300" dirty="0" smtClean="0"/>
              <a:t>подозрительной</a:t>
            </a:r>
            <a:endParaRPr lang="ru-RU" sz="1300" dirty="0"/>
          </a:p>
          <a:p>
            <a:pPr algn="just"/>
            <a:r>
              <a:rPr lang="en-US" sz="1300" dirty="0"/>
              <a:t>	</a:t>
            </a:r>
            <a:r>
              <a:rPr lang="ru-RU" sz="1300" dirty="0"/>
              <a:t>Далее предлагается перезвонить по телефону для подтверждения трансакции и назвать персональные данные. После сообщения личной информации человек лишается </a:t>
            </a:r>
            <a:r>
              <a:rPr lang="ru-RU" sz="1300" dirty="0" smtClean="0"/>
              <a:t>денег</a:t>
            </a:r>
            <a:endParaRPr lang="ru-RU" sz="1300" dirty="0"/>
          </a:p>
          <a:p>
            <a:pPr algn="just"/>
            <a:r>
              <a:rPr lang="en-US" sz="1300" dirty="0"/>
              <a:t>	</a:t>
            </a:r>
            <a:r>
              <a:rPr lang="ru-RU" sz="1300" dirty="0"/>
              <a:t>По оценкам компании «Атак Киллер», от новой схемы мошенничества пострадало уже порядка ста человек, общий ущерб составил около 2 млн </a:t>
            </a:r>
            <a:r>
              <a:rPr lang="ru-RU" sz="1300" dirty="0" smtClean="0"/>
              <a:t>рублей</a:t>
            </a:r>
            <a:endParaRPr lang="ru-RU" sz="1300" dirty="0"/>
          </a:p>
          <a:p>
            <a:pPr algn="just"/>
            <a:r>
              <a:rPr lang="en-US" sz="1300" dirty="0"/>
              <a:t>	</a:t>
            </a:r>
            <a:r>
              <a:rPr lang="ru-RU" sz="1300" b="1" dirty="0">
                <a:solidFill>
                  <a:srgbClr val="C00000"/>
                </a:solidFill>
              </a:rPr>
              <a:t>Успешность новой схемы обмана эксперты объясняют тем, что мошенники отслеживают и мастерски копируют реальные изменения в работе банков</a:t>
            </a:r>
          </a:p>
        </p:txBody>
      </p:sp>
      <p:sp>
        <p:nvSpPr>
          <p:cNvPr id="5" name="TextBox 4"/>
          <p:cNvSpPr txBox="1"/>
          <p:nvPr/>
        </p:nvSpPr>
        <p:spPr>
          <a:xfrm>
            <a:off x="4534724" y="163325"/>
            <a:ext cx="7285363" cy="409342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ru-RU" sz="1300" b="1" dirty="0">
                <a:solidFill>
                  <a:srgbClr val="C00000"/>
                </a:solidFill>
              </a:rPr>
              <a:t>С пожилыми людьми, звонки </a:t>
            </a:r>
          </a:p>
          <a:p>
            <a:pPr algn="just"/>
            <a:r>
              <a:rPr lang="ru-RU" sz="1300" b="1" dirty="0">
                <a:solidFill>
                  <a:srgbClr val="7030A0"/>
                </a:solidFill>
              </a:rPr>
              <a:t>Задание 19. </a:t>
            </a:r>
            <a:r>
              <a:rPr lang="ru-RU" sz="1300" b="1" dirty="0" smtClean="0">
                <a:solidFill>
                  <a:srgbClr val="7030A0"/>
                </a:solidFill>
              </a:rPr>
              <a:t>Тема 1.8, Методические рекомендации</a:t>
            </a:r>
            <a:endParaRPr lang="ru-RU" sz="1300" b="1" dirty="0">
              <a:solidFill>
                <a:srgbClr val="7030A0"/>
              </a:solidFill>
            </a:endParaRPr>
          </a:p>
          <a:p>
            <a:pPr algn="just"/>
            <a:r>
              <a:rPr lang="ru-RU" sz="1300" b="1" dirty="0">
                <a:solidFill>
                  <a:srgbClr val="7030A0"/>
                </a:solidFill>
              </a:rPr>
              <a:t>	</a:t>
            </a:r>
            <a:r>
              <a:rPr lang="ru-RU" sz="1300" dirty="0">
                <a:solidFill>
                  <a:srgbClr val="7030A0"/>
                </a:solidFill>
              </a:rPr>
              <a:t>В 4 часа утра Ивана Ивановича разбудил звонок от незнакомого абонента. Звонивший представился его сыном Алексеем и сообщил, что он задержан за вождение в нетрезвом состоянии, а его мобильный телефон разрядился. Чтобы лучше прояснить ситуацию Алексей передал трубку сотруднику полиции. Человек, представившийся майором Петровым, сказал Ивану Ивановичу, что уладить ситуацию возможно за 10 тыс. руб. и предложил встретиться возле здания областной ГАИ</a:t>
            </a:r>
          </a:p>
          <a:p>
            <a:pPr algn="just"/>
            <a:r>
              <a:rPr lang="ru-RU" sz="1300" dirty="0">
                <a:solidFill>
                  <a:srgbClr val="7030A0"/>
                </a:solidFill>
              </a:rPr>
              <a:t>	Иван Иванович сильно обеспокоен случившимся и собирается поехать на назначенную встречу. Как следует поступить Иван Ивановичу в данной ситуации? С каким типом мошенничества столкнулся Иван Иванович?</a:t>
            </a:r>
          </a:p>
          <a:p>
            <a:pPr algn="just"/>
            <a:r>
              <a:rPr lang="ru-RU" sz="1300" b="1" dirty="0">
                <a:solidFill>
                  <a:srgbClr val="7030A0"/>
                </a:solidFill>
              </a:rPr>
              <a:t>Ответ. </a:t>
            </a:r>
          </a:p>
          <a:p>
            <a:pPr algn="just"/>
            <a:r>
              <a:rPr lang="ru-RU" sz="1300" b="1" dirty="0">
                <a:solidFill>
                  <a:srgbClr val="7030A0"/>
                </a:solidFill>
              </a:rPr>
              <a:t>	</a:t>
            </a:r>
            <a:r>
              <a:rPr lang="ru-RU" sz="1300" dirty="0">
                <a:solidFill>
                  <a:srgbClr val="7030A0"/>
                </a:solidFill>
              </a:rPr>
              <a:t>Ивану Ивановичу необходимо связаться со своим сыном Алексеем по его номеру мобильного телефона или же использовать любой другой способ: позвонить на номер домашнего телефона Алексея, его жене или знакомым, которые могут быть осведомлены о его местонахождении, или поехать к нему домой</a:t>
            </a:r>
          </a:p>
          <a:p>
            <a:pPr algn="just"/>
            <a:r>
              <a:rPr lang="ru-RU" sz="1300" dirty="0">
                <a:solidFill>
                  <a:srgbClr val="7030A0"/>
                </a:solidFill>
              </a:rPr>
              <a:t>Также Иван Иванович может попытаться перезвонить незнакомому абоненту и задать ему уточняющие вопросы, которые помогут ему удостовериться, что это не его сын. Ивану Ивановичу ни в коем случае не следует идти на встречу</a:t>
            </a:r>
          </a:p>
          <a:p>
            <a:pPr algn="just"/>
            <a:r>
              <a:rPr lang="ru-RU" sz="1300" dirty="0">
                <a:solidFill>
                  <a:srgbClr val="7030A0"/>
                </a:solidFill>
              </a:rPr>
              <a:t>Представленная ситуация является классическим примером мобильного </a:t>
            </a:r>
            <a:r>
              <a:rPr lang="ru-RU" sz="1300" dirty="0" smtClean="0">
                <a:solidFill>
                  <a:srgbClr val="7030A0"/>
                </a:solidFill>
              </a:rPr>
              <a:t>мошенничества</a:t>
            </a:r>
            <a:endParaRPr lang="ru-RU" sz="1300" dirty="0">
              <a:solidFill>
                <a:srgbClr val="7030A0"/>
              </a:solidFill>
            </a:endParaRPr>
          </a:p>
        </p:txBody>
      </p:sp>
      <p:sp>
        <p:nvSpPr>
          <p:cNvPr id="6" name="Прямоугольник 5"/>
          <p:cNvSpPr/>
          <p:nvPr/>
        </p:nvSpPr>
        <p:spPr>
          <a:xfrm>
            <a:off x="5368955" y="4354660"/>
            <a:ext cx="6451132" cy="218521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1300" b="1" dirty="0">
                <a:solidFill>
                  <a:srgbClr val="C00000"/>
                </a:solidFill>
                <a:ea typeface="Times New Roman" panose="02020603050405020304" pitchFamily="18" charset="0"/>
              </a:rPr>
              <a:t>Мошенничество в условиях пандемии. Обобщенная практика </a:t>
            </a:r>
            <a:endParaRPr lang="ru-RU" sz="1300" dirty="0">
              <a:solidFill>
                <a:srgbClr val="C00000"/>
              </a:solidFill>
              <a:ea typeface="Times New Roman" panose="02020603050405020304" pitchFamily="18" charset="0"/>
            </a:endParaRPr>
          </a:p>
          <a:p>
            <a:pPr algn="ctr"/>
            <a:r>
              <a:rPr lang="ru-RU" sz="1300" b="1" dirty="0" err="1">
                <a:solidFill>
                  <a:srgbClr val="C00000"/>
                </a:solidFill>
                <a:ea typeface="Times New Roman" panose="02020603050405020304" pitchFamily="18" charset="0"/>
              </a:rPr>
              <a:t>Роспотребнадзор</a:t>
            </a:r>
            <a:endParaRPr lang="ru-RU" sz="1300" dirty="0">
              <a:solidFill>
                <a:srgbClr val="C00000"/>
              </a:solidFill>
              <a:ea typeface="Times New Roman" panose="02020603050405020304" pitchFamily="18" charset="0"/>
            </a:endParaRPr>
          </a:p>
          <a:p>
            <a:r>
              <a:rPr lang="ru-RU" sz="1300" b="1" u="sng" dirty="0">
                <a:solidFill>
                  <a:srgbClr val="076A53"/>
                </a:solidFill>
                <a:ea typeface="Times New Roman" panose="02020603050405020304" pitchFamily="18" charset="0"/>
                <a:hlinkClick r:id="rId3"/>
              </a:rPr>
              <a:t>https://rospotrebnadzor.ru/about/info/news/news_details.php?ELEMENT_ID=14333</a:t>
            </a:r>
            <a:endParaRPr lang="ru-RU" sz="1300" dirty="0">
              <a:ea typeface="Times New Roman" panose="02020603050405020304" pitchFamily="18" charset="0"/>
            </a:endParaRPr>
          </a:p>
          <a:p>
            <a:pPr algn="ctr"/>
            <a:r>
              <a:rPr lang="ru-RU" sz="1300" b="1" dirty="0">
                <a:solidFill>
                  <a:srgbClr val="C00000"/>
                </a:solidFill>
                <a:ea typeface="Times New Roman" panose="02020603050405020304" pitchFamily="18" charset="0"/>
              </a:rPr>
              <a:t>МВД</a:t>
            </a:r>
          </a:p>
          <a:p>
            <a:r>
              <a:rPr lang="ru-RU" sz="1300" b="1" u="sng" dirty="0">
                <a:solidFill>
                  <a:srgbClr val="076A53"/>
                </a:solidFill>
                <a:ea typeface="Times New Roman" panose="02020603050405020304" pitchFamily="18" charset="0"/>
                <a:hlinkClick r:id="rId4"/>
              </a:rPr>
              <a:t>https://42.мвд.рф/citizens/профилактика-/не-дай-себя-обмануть-?</a:t>
            </a:r>
            <a:r>
              <a:rPr lang="ru-RU" sz="1300" b="1" u="sng" dirty="0" smtClean="0">
                <a:solidFill>
                  <a:srgbClr val="076A53"/>
                </a:solidFill>
                <a:ea typeface="Times New Roman" panose="02020603050405020304" pitchFamily="18" charset="0"/>
                <a:hlinkClick r:id="rId4"/>
              </a:rPr>
              <a:t>fbclid=IwAR1eghuBX5rpmiik7ZyLBdZsPIlsV1Bipb9QP_Ojg5iKhf05NMw4mjVG6wA</a:t>
            </a:r>
            <a:endParaRPr lang="ru-RU" sz="1300" b="1" u="sng" dirty="0" smtClean="0">
              <a:solidFill>
                <a:srgbClr val="076A53"/>
              </a:solidFill>
              <a:ea typeface="Times New Roman" panose="02020603050405020304" pitchFamily="18" charset="0"/>
            </a:endParaRPr>
          </a:p>
          <a:p>
            <a:pPr algn="ctr"/>
            <a:r>
              <a:rPr lang="ru-RU" sz="1200" b="1" dirty="0">
                <a:solidFill>
                  <a:srgbClr val="C00000"/>
                </a:solidFill>
              </a:rPr>
              <a:t>Пандемия мошенничества, или шесть новых способов финансового </a:t>
            </a:r>
            <a:r>
              <a:rPr lang="ru-RU" sz="1200" b="1" dirty="0" smtClean="0">
                <a:solidFill>
                  <a:srgbClr val="C00000"/>
                </a:solidFill>
              </a:rPr>
              <a:t>обмана </a:t>
            </a:r>
            <a:r>
              <a:rPr lang="ru-RU" sz="1100" b="1" u="sng" dirty="0" smtClean="0">
                <a:hlinkClick r:id="rId5"/>
              </a:rPr>
              <a:t>https</a:t>
            </a:r>
            <a:r>
              <a:rPr lang="ru-RU" sz="1100" b="1" u="sng" dirty="0">
                <a:hlinkClick r:id="rId5"/>
              </a:rPr>
              <a:t>://vashifinancy.ru/for-smi/press/news/pandemiya-moshennichestva-ili-shest-novykh-sposobov-finansovogo-obmana-/</a:t>
            </a:r>
            <a:endParaRPr lang="ru-RU" sz="1100" b="1" u="sng" dirty="0"/>
          </a:p>
          <a:p>
            <a:pPr algn="ctr"/>
            <a:r>
              <a:rPr lang="ru-RU" sz="1200" b="1" dirty="0">
                <a:solidFill>
                  <a:srgbClr val="C00000"/>
                </a:solidFill>
              </a:rPr>
              <a:t>Финансовые мошенники используют пандемию и неопределенность на рынках для обмана </a:t>
            </a:r>
            <a:r>
              <a:rPr lang="ru-RU" sz="1200" b="1" dirty="0" smtClean="0">
                <a:solidFill>
                  <a:srgbClr val="C00000"/>
                </a:solidFill>
              </a:rPr>
              <a:t>граждан </a:t>
            </a:r>
            <a:r>
              <a:rPr lang="ru-RU" sz="1100" b="1" u="sng" dirty="0" smtClean="0">
                <a:hlinkClick r:id="rId6"/>
              </a:rPr>
              <a:t>http</a:t>
            </a:r>
            <a:r>
              <a:rPr lang="ru-RU" sz="1100" b="1" u="sng" dirty="0">
                <a:hlinkClick r:id="rId6"/>
              </a:rPr>
              <a:t>://cbr.ru/press/event/?</a:t>
            </a:r>
            <a:r>
              <a:rPr lang="ru-RU" sz="1100" b="1" u="sng" dirty="0" smtClean="0">
                <a:hlinkClick r:id="rId6"/>
              </a:rPr>
              <a:t>id=6710</a:t>
            </a:r>
            <a:endParaRPr lang="ru-RU" sz="1100" dirty="0"/>
          </a:p>
        </p:txBody>
      </p:sp>
    </p:spTree>
    <p:extLst>
      <p:ext uri="{BB962C8B-B14F-4D97-AF65-F5344CB8AC3E}">
        <p14:creationId xmlns:p14="http://schemas.microsoft.com/office/powerpoint/2010/main" val="21590004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2535" y="116289"/>
            <a:ext cx="11785667" cy="440203"/>
          </a:xfrm>
        </p:spPr>
        <p:txBody>
          <a:bodyPr>
            <a:noAutofit/>
          </a:bodyPr>
          <a:lstStyle/>
          <a:p>
            <a:pPr algn="l"/>
            <a:r>
              <a:rPr lang="ru-RU" sz="1400" b="1" dirty="0" smtClean="0">
                <a:solidFill>
                  <a:schemeClr val="accent5">
                    <a:lumMod val="75000"/>
                  </a:schemeClr>
                </a:solidFill>
              </a:rPr>
              <a:t>Примеры </a:t>
            </a:r>
            <a:r>
              <a:rPr lang="ru-RU" sz="1400" b="1" dirty="0">
                <a:solidFill>
                  <a:schemeClr val="accent5">
                    <a:lumMod val="75000"/>
                  </a:schemeClr>
                </a:solidFill>
              </a:rPr>
              <a:t>и истории мошенничества</a:t>
            </a:r>
            <a:r>
              <a:rPr lang="ru-RU" sz="1400" b="1" dirty="0">
                <a:solidFill>
                  <a:schemeClr val="accent3">
                    <a:lumMod val="75000"/>
                  </a:schemeClr>
                </a:solidFill>
              </a:rPr>
              <a:t/>
            </a:r>
            <a:br>
              <a:rPr lang="ru-RU" sz="1400" b="1" dirty="0">
                <a:solidFill>
                  <a:schemeClr val="accent3">
                    <a:lumMod val="75000"/>
                  </a:schemeClr>
                </a:solidFill>
              </a:rPr>
            </a:br>
            <a:endParaRPr lang="ru-RU" sz="1400" b="1" dirty="0">
              <a:solidFill>
                <a:schemeClr val="accent3">
                  <a:lumMod val="75000"/>
                </a:schemeClr>
              </a:solidFill>
              <a:latin typeface="Arial" panose="020B0604020202020204" pitchFamily="34" charset="0"/>
              <a:cs typeface="Arial" panose="020B0604020202020204" pitchFamily="34" charset="0"/>
            </a:endParaRPr>
          </a:p>
        </p:txBody>
      </p:sp>
      <p:sp>
        <p:nvSpPr>
          <p:cNvPr id="3" name="Номер слайда 2"/>
          <p:cNvSpPr>
            <a:spLocks noGrp="1"/>
          </p:cNvSpPr>
          <p:nvPr>
            <p:ph type="sldNum" sz="quarter" idx="12"/>
          </p:nvPr>
        </p:nvSpPr>
        <p:spPr>
          <a:xfrm>
            <a:off x="8541865" y="6576910"/>
            <a:ext cx="2133600" cy="213340"/>
          </a:xfrm>
        </p:spPr>
        <p:txBody>
          <a:bodyPr/>
          <a:lstStyle/>
          <a:p>
            <a:fld id="{86CB4B4D-7CA3-9044-876B-883B54F8677D}" type="slidenum">
              <a:rPr lang="ru-RU" smtClean="0">
                <a:solidFill>
                  <a:schemeClr val="tx1"/>
                </a:solidFill>
              </a:rPr>
              <a:t>55</a:t>
            </a:fld>
            <a:endParaRPr lang="ru-RU" dirty="0">
              <a:solidFill>
                <a:schemeClr val="tx1"/>
              </a:solidFill>
            </a:endParaRPr>
          </a:p>
        </p:txBody>
      </p:sp>
      <p:sp>
        <p:nvSpPr>
          <p:cNvPr id="4" name="Прямоугольник 3"/>
          <p:cNvSpPr/>
          <p:nvPr/>
        </p:nvSpPr>
        <p:spPr>
          <a:xfrm>
            <a:off x="39241" y="678577"/>
            <a:ext cx="11998961" cy="6109365"/>
          </a:xfrm>
          <a:prstGeom prst="rect">
            <a:avLst/>
          </a:prstGeom>
        </p:spPr>
        <p:txBody>
          <a:bodyPr wrap="square">
            <a:spAutoFit/>
          </a:bodyPr>
          <a:lstStyle/>
          <a:p>
            <a:r>
              <a:rPr lang="ru-RU" sz="1200" b="1" dirty="0">
                <a:solidFill>
                  <a:srgbClr val="C00000"/>
                </a:solidFill>
              </a:rPr>
              <a:t>Осторожно: мошенники</a:t>
            </a:r>
            <a:r>
              <a:rPr lang="ru-RU" sz="1200" b="1" dirty="0" smtClean="0">
                <a:solidFill>
                  <a:srgbClr val="C00000"/>
                </a:solidFill>
              </a:rPr>
              <a:t>! (подборка историй) </a:t>
            </a:r>
            <a:r>
              <a:rPr lang="en-US" sz="1200" b="1" dirty="0" smtClean="0">
                <a:solidFill>
                  <a:srgbClr val="C00000"/>
                </a:solidFill>
                <a:hlinkClick r:id="rId3"/>
              </a:rPr>
              <a:t>https</a:t>
            </a:r>
            <a:r>
              <a:rPr lang="en-US" sz="1200" b="1" dirty="0">
                <a:solidFill>
                  <a:srgbClr val="C00000"/>
                </a:solidFill>
                <a:hlinkClick r:id="rId3"/>
              </a:rPr>
              <a:t>://fincult.info/articles/ostorozhno-moshenniki</a:t>
            </a:r>
            <a:r>
              <a:rPr lang="en-US" sz="1200" b="1" dirty="0" smtClean="0">
                <a:solidFill>
                  <a:srgbClr val="C00000"/>
                </a:solidFill>
                <a:hlinkClick r:id="rId3"/>
              </a:rPr>
              <a:t>/</a:t>
            </a:r>
            <a:endParaRPr lang="ru-RU" sz="1200" b="1" dirty="0" smtClean="0">
              <a:solidFill>
                <a:srgbClr val="C00000"/>
              </a:solidFill>
            </a:endParaRPr>
          </a:p>
          <a:p>
            <a:r>
              <a:rPr lang="ru-RU" sz="1200" b="1" dirty="0" smtClean="0">
                <a:solidFill>
                  <a:srgbClr val="C00000"/>
                </a:solidFill>
              </a:rPr>
              <a:t>«</a:t>
            </a:r>
            <a:r>
              <a:rPr lang="ru-RU" sz="1200" b="1" dirty="0">
                <a:solidFill>
                  <a:srgbClr val="C00000"/>
                </a:solidFill>
              </a:rPr>
              <a:t>Основная причина вовлечения людей в пирамиды — абсолютно иррациональная </a:t>
            </a:r>
            <a:r>
              <a:rPr lang="ru-RU" sz="1200" b="1" dirty="0" smtClean="0">
                <a:solidFill>
                  <a:srgbClr val="C00000"/>
                </a:solidFill>
              </a:rPr>
              <a:t>вера» </a:t>
            </a:r>
            <a:r>
              <a:rPr lang="en-US" sz="1200" b="1" dirty="0" smtClean="0">
                <a:hlinkClick r:id="rId4"/>
              </a:rPr>
              <a:t>https</a:t>
            </a:r>
            <a:r>
              <a:rPr lang="en-US" sz="1200" b="1" dirty="0">
                <a:hlinkClick r:id="rId4"/>
              </a:rPr>
              <a:t>://</a:t>
            </a:r>
            <a:r>
              <a:rPr lang="en-US" sz="1200" b="1" dirty="0" smtClean="0">
                <a:hlinkClick r:id="rId4"/>
              </a:rPr>
              <a:t>www.kommersant.ru/doc/3827451?fbclid=IwAR1JDo7PciQaGS7nlAWLrk3bhjSve6hxv4dE5uJ8GRV3fqpnS8D_AtGvDiE</a:t>
            </a:r>
            <a:endParaRPr lang="ru-RU" sz="1200" b="1" dirty="0"/>
          </a:p>
          <a:p>
            <a:r>
              <a:rPr lang="ru-RU" sz="1200" b="1" dirty="0">
                <a:solidFill>
                  <a:srgbClr val="C00000"/>
                </a:solidFill>
                <a:ea typeface="Times New Roman" panose="02020603050405020304" pitchFamily="18" charset="0"/>
              </a:rPr>
              <a:t>«Убавка» к пенсии: мошенники охотятся за деньгами пожилых людей. Злоумышленники получают доступ к счетам через удаленный доступ к гаджетам возрастных инвесторов в ценные </a:t>
            </a:r>
            <a:r>
              <a:rPr lang="ru-RU" sz="1200" b="1" dirty="0" smtClean="0">
                <a:solidFill>
                  <a:srgbClr val="C00000"/>
                </a:solidFill>
                <a:ea typeface="Times New Roman" panose="02020603050405020304" pitchFamily="18" charset="0"/>
              </a:rPr>
              <a:t>бумаги</a:t>
            </a:r>
            <a:r>
              <a:rPr lang="ru-RU" sz="1200" dirty="0" smtClean="0">
                <a:solidFill>
                  <a:srgbClr val="C00000"/>
                </a:solidFill>
                <a:ea typeface="Times New Roman" panose="02020603050405020304" pitchFamily="18" charset="0"/>
              </a:rPr>
              <a:t> </a:t>
            </a:r>
            <a:r>
              <a:rPr lang="ru-RU" sz="1200" b="1" u="sng" dirty="0" smtClean="0">
                <a:solidFill>
                  <a:schemeClr val="tx1"/>
                </a:solidFill>
                <a:ea typeface="Calibri" panose="020F0502020204030204" pitchFamily="34" charset="0"/>
                <a:cs typeface="Times New Roman" panose="02020603050405020304" pitchFamily="18" charset="0"/>
                <a:hlinkClick r:id="rId5"/>
              </a:rPr>
              <a:t>https</a:t>
            </a:r>
            <a:r>
              <a:rPr lang="ru-RU" sz="1200" b="1" u="sng" dirty="0">
                <a:solidFill>
                  <a:schemeClr val="tx1"/>
                </a:solidFill>
                <a:ea typeface="Calibri" panose="020F0502020204030204" pitchFamily="34" charset="0"/>
                <a:cs typeface="Times New Roman" panose="02020603050405020304" pitchFamily="18" charset="0"/>
                <a:hlinkClick r:id="rId5"/>
              </a:rPr>
              <a:t>://</a:t>
            </a:r>
            <a:r>
              <a:rPr lang="ru-RU" sz="1200" b="1" u="sng" dirty="0" smtClean="0">
                <a:solidFill>
                  <a:schemeClr val="tx1"/>
                </a:solidFill>
                <a:ea typeface="Calibri" panose="020F0502020204030204" pitchFamily="34" charset="0"/>
                <a:cs typeface="Times New Roman" panose="02020603050405020304" pitchFamily="18" charset="0"/>
                <a:hlinkClick r:id="rId5"/>
              </a:rPr>
              <a:t>iz.ru/1024444/anna-kaledina/ubavka-k-pensii-moshenniki-okhotiatsia-za-dengami-pozhilykh-liudei</a:t>
            </a:r>
            <a:endParaRPr lang="ru-RU" sz="1200" b="1" u="sng" dirty="0" smtClean="0">
              <a:solidFill>
                <a:schemeClr val="tx1"/>
              </a:solidFill>
              <a:ea typeface="Calibri" panose="020F0502020204030204" pitchFamily="34" charset="0"/>
              <a:cs typeface="Times New Roman" panose="02020603050405020304" pitchFamily="18" charset="0"/>
            </a:endParaRPr>
          </a:p>
          <a:p>
            <a:endParaRPr lang="ru-RU" sz="1200" b="1" dirty="0"/>
          </a:p>
          <a:p>
            <a:pPr algn="l"/>
            <a:r>
              <a:rPr lang="ru-RU" sz="1100" b="1" dirty="0" smtClean="0">
                <a:solidFill>
                  <a:schemeClr val="tx1"/>
                </a:solidFill>
              </a:rPr>
              <a:t>«</a:t>
            </a:r>
            <a:r>
              <a:rPr lang="ru-RU" sz="1100" b="1" dirty="0">
                <a:solidFill>
                  <a:schemeClr val="tx1"/>
                </a:solidFill>
              </a:rPr>
              <a:t>Возьми у родителей в долг, тебе вернется гораздо больше»</a:t>
            </a:r>
            <a:r>
              <a:rPr lang="ru-RU" sz="1100" dirty="0">
                <a:solidFill>
                  <a:schemeClr val="tx1"/>
                </a:solidFill>
              </a:rPr>
              <a:t> </a:t>
            </a:r>
            <a:r>
              <a:rPr lang="ru-RU" sz="1100" b="1" u="sng" dirty="0">
                <a:solidFill>
                  <a:schemeClr val="tx1"/>
                </a:solidFill>
                <a:hlinkClick r:id="rId6"/>
              </a:rPr>
              <a:t>https://fincult.info/services/grabli/sotsialnye-seti-i-messendzhery/vozmi-u-roditeley-v-dolg-tebe-vernetsya-gorazdo-bolshe/</a:t>
            </a:r>
            <a:endParaRPr lang="ru-RU" sz="1100" dirty="0">
              <a:solidFill>
                <a:schemeClr val="tx1"/>
              </a:solidFill>
            </a:endParaRPr>
          </a:p>
          <a:p>
            <a:pPr algn="l"/>
            <a:r>
              <a:rPr lang="ru-RU" sz="1100" b="1" dirty="0">
                <a:solidFill>
                  <a:schemeClr val="tx1"/>
                </a:solidFill>
              </a:rPr>
              <a:t>«Заработай на </a:t>
            </a:r>
            <a:r>
              <a:rPr lang="ru-RU" sz="1100" b="1" dirty="0" err="1">
                <a:solidFill>
                  <a:schemeClr val="tx1"/>
                </a:solidFill>
              </a:rPr>
              <a:t>айфон</a:t>
            </a:r>
            <a:r>
              <a:rPr lang="ru-RU" sz="1100" b="1" dirty="0">
                <a:solidFill>
                  <a:schemeClr val="tx1"/>
                </a:solidFill>
              </a:rPr>
              <a:t> всего за неделю!» </a:t>
            </a:r>
            <a:r>
              <a:rPr lang="ru-RU" sz="1100" b="1" u="sng" dirty="0">
                <a:solidFill>
                  <a:schemeClr val="tx1"/>
                </a:solidFill>
                <a:hlinkClick r:id="rId7"/>
              </a:rPr>
              <a:t>https://fincult.info/services/grabli/sayty/zarabotay-na-ayfon-vsego-za-nedelyu/</a:t>
            </a:r>
            <a:endParaRPr lang="ru-RU" sz="1100" dirty="0">
              <a:solidFill>
                <a:schemeClr val="tx1"/>
              </a:solidFill>
            </a:endParaRPr>
          </a:p>
          <a:p>
            <a:pPr algn="l"/>
            <a:r>
              <a:rPr lang="ru-RU" sz="1100" b="1" dirty="0">
                <a:solidFill>
                  <a:schemeClr val="tx1"/>
                </a:solidFill>
              </a:rPr>
              <a:t>«Лови секретную ссылку, тут </a:t>
            </a:r>
            <a:r>
              <a:rPr lang="ru-RU" sz="1100" b="1" dirty="0" err="1">
                <a:solidFill>
                  <a:schemeClr val="tx1"/>
                </a:solidFill>
              </a:rPr>
              <a:t>голда</a:t>
            </a:r>
            <a:r>
              <a:rPr lang="ru-RU" sz="1100" b="1" dirty="0">
                <a:solidFill>
                  <a:schemeClr val="tx1"/>
                </a:solidFill>
              </a:rPr>
              <a:t> и </a:t>
            </a:r>
            <a:r>
              <a:rPr lang="ru-RU" sz="1100" b="1" dirty="0" err="1">
                <a:solidFill>
                  <a:schemeClr val="tx1"/>
                </a:solidFill>
              </a:rPr>
              <a:t>шмот</a:t>
            </a:r>
            <a:r>
              <a:rPr lang="ru-RU" sz="1100" b="1" dirty="0">
                <a:solidFill>
                  <a:schemeClr val="tx1"/>
                </a:solidFill>
              </a:rPr>
              <a:t> дешевле»</a:t>
            </a:r>
            <a:r>
              <a:rPr lang="ru-RU" sz="1100" dirty="0">
                <a:solidFill>
                  <a:schemeClr val="tx1"/>
                </a:solidFill>
              </a:rPr>
              <a:t> </a:t>
            </a:r>
            <a:r>
              <a:rPr lang="ru-RU" sz="1100" b="1" u="sng" dirty="0">
                <a:solidFill>
                  <a:schemeClr val="tx1"/>
                </a:solidFill>
                <a:hlinkClick r:id="rId8"/>
              </a:rPr>
              <a:t>https://fincult.info/services/grabli/sayty/lovi-sekretnuyu-ssylku-tut-golda-i-shmot-deshevle/</a:t>
            </a:r>
            <a:endParaRPr lang="ru-RU" sz="1100" dirty="0">
              <a:solidFill>
                <a:schemeClr val="tx1"/>
              </a:solidFill>
            </a:endParaRPr>
          </a:p>
          <a:p>
            <a:pPr algn="l"/>
            <a:r>
              <a:rPr lang="ru-RU" sz="1100" b="1" dirty="0">
                <a:solidFill>
                  <a:schemeClr val="tx1"/>
                </a:solidFill>
              </a:rPr>
              <a:t>Аферисты начали охоту на пенсии. Где сейчас опасно хранить сбережения</a:t>
            </a:r>
            <a:r>
              <a:rPr lang="ru-RU" sz="1100" dirty="0">
                <a:solidFill>
                  <a:schemeClr val="tx1"/>
                </a:solidFill>
              </a:rPr>
              <a:t> </a:t>
            </a:r>
            <a:r>
              <a:rPr lang="ru-RU" sz="1100" b="1" u="sng" dirty="0">
                <a:solidFill>
                  <a:schemeClr val="tx1"/>
                </a:solidFill>
                <a:hlinkClick r:id="rId9"/>
              </a:rPr>
              <a:t>https://news.mail.ru/society/42036979/?frommail=1</a:t>
            </a:r>
            <a:endParaRPr lang="ru-RU" sz="1100" dirty="0">
              <a:solidFill>
                <a:schemeClr val="tx1"/>
              </a:solidFill>
            </a:endParaRPr>
          </a:p>
          <a:p>
            <a:pPr algn="l"/>
            <a:r>
              <a:rPr lang="ru-RU" sz="1100" b="1" dirty="0">
                <a:solidFill>
                  <a:schemeClr val="tx1"/>
                </a:solidFill>
              </a:rPr>
              <a:t>Покупаете телефон. Знайте свои права</a:t>
            </a:r>
            <a:r>
              <a:rPr lang="ru-RU" sz="1100" b="1" dirty="0">
                <a:solidFill>
                  <a:srgbClr val="C00000"/>
                </a:solidFill>
              </a:rPr>
              <a:t>.</a:t>
            </a:r>
            <a:r>
              <a:rPr lang="ru-RU" sz="1100" dirty="0">
                <a:solidFill>
                  <a:srgbClr val="C00000"/>
                </a:solidFill>
              </a:rPr>
              <a:t> </a:t>
            </a:r>
            <a:r>
              <a:rPr lang="ru-RU" sz="1100" b="1" dirty="0">
                <a:solidFill>
                  <a:srgbClr val="C00000"/>
                </a:solidFill>
              </a:rPr>
              <a:t>Роспотребнадзор. Вниманию потребителей: Телефон ненадлежащего качества</a:t>
            </a:r>
            <a:r>
              <a:rPr lang="ru-RU" sz="1100" dirty="0"/>
              <a:t> </a:t>
            </a:r>
            <a:r>
              <a:rPr lang="ru-RU" sz="1100" b="1" u="sng" dirty="0">
                <a:hlinkClick r:id="rId10"/>
              </a:rPr>
              <a:t>http://zpp.rospotrebnadzor.ru/news/regional/211088</a:t>
            </a:r>
            <a:endParaRPr lang="ru-RU" sz="1100" dirty="0"/>
          </a:p>
          <a:p>
            <a:pPr algn="l"/>
            <a:r>
              <a:rPr lang="ru-RU" sz="1100" b="1" dirty="0"/>
              <a:t>В </a:t>
            </a:r>
            <a:r>
              <a:rPr lang="ru-RU" sz="1100" b="1" dirty="0" err="1"/>
              <a:t>Facebook</a:t>
            </a:r>
            <a:r>
              <a:rPr lang="ru-RU" sz="1100" b="1" dirty="0"/>
              <a:t> обнаружили фальшивую рекламу крупных банков с обещанием больших выплат </a:t>
            </a:r>
            <a:r>
              <a:rPr lang="ru-RU" sz="1100" b="1" u="sng" dirty="0">
                <a:hlinkClick r:id="rId11"/>
              </a:rPr>
              <a:t>https://www.interfax.ru/russia/714324</a:t>
            </a:r>
            <a:endParaRPr lang="ru-RU" sz="1100" dirty="0"/>
          </a:p>
          <a:p>
            <a:pPr algn="l"/>
            <a:r>
              <a:rPr lang="ru-RU" sz="1100" b="1" dirty="0">
                <a:solidFill>
                  <a:schemeClr val="tx1"/>
                </a:solidFill>
              </a:rPr>
              <a:t>Инструкция по безопасному шопингу в интернете</a:t>
            </a:r>
            <a:r>
              <a:rPr lang="ru-RU" sz="1100" dirty="0">
                <a:solidFill>
                  <a:schemeClr val="tx1"/>
                </a:solidFill>
              </a:rPr>
              <a:t> </a:t>
            </a:r>
            <a:r>
              <a:rPr lang="ru-RU" sz="1100" b="1" u="sng" dirty="0">
                <a:solidFill>
                  <a:schemeClr val="tx1"/>
                </a:solidFill>
                <a:hlinkClick r:id="rId12"/>
              </a:rPr>
              <a:t>https://vashifinancy.ru/for-smi/press/news/instruktsiya-po-bezopasnomu-shopingu-v-internete/</a:t>
            </a:r>
            <a:endParaRPr lang="ru-RU" sz="1100" dirty="0">
              <a:solidFill>
                <a:schemeClr val="tx1"/>
              </a:solidFill>
            </a:endParaRPr>
          </a:p>
          <a:p>
            <a:pPr algn="l"/>
            <a:r>
              <a:rPr lang="ru-RU" sz="1100" b="1" dirty="0">
                <a:solidFill>
                  <a:schemeClr val="tx1"/>
                </a:solidFill>
              </a:rPr>
              <a:t>Девять важных правил безопасных покупок в интернете</a:t>
            </a:r>
            <a:r>
              <a:rPr lang="ru-RU" sz="1100" dirty="0">
                <a:solidFill>
                  <a:schemeClr val="tx1"/>
                </a:solidFill>
              </a:rPr>
              <a:t> </a:t>
            </a:r>
            <a:r>
              <a:rPr lang="ru-RU" sz="1100" b="1" u="sng" dirty="0">
                <a:solidFill>
                  <a:schemeClr val="tx1"/>
                </a:solidFill>
                <a:hlinkClick r:id="rId13"/>
              </a:rPr>
              <a:t>https://vashifinancy.ru/for-smi/press/news/devyat-vazhnykh-pravil-bezopasnykh-pokupok-v-internete/</a:t>
            </a:r>
            <a:endParaRPr lang="ru-RU" sz="1100" dirty="0">
              <a:solidFill>
                <a:schemeClr val="tx1"/>
              </a:solidFill>
            </a:endParaRPr>
          </a:p>
          <a:p>
            <a:pPr algn="l"/>
            <a:r>
              <a:rPr lang="ru-RU" sz="1100" b="1" dirty="0">
                <a:solidFill>
                  <a:schemeClr val="tx1"/>
                </a:solidFill>
              </a:rPr>
              <a:t>Счет, да не тот: как мошенники используют подменные реквизиты для обмана заказчиков </a:t>
            </a:r>
            <a:r>
              <a:rPr lang="ru-RU" sz="1100" b="1" u="sng" dirty="0">
                <a:solidFill>
                  <a:schemeClr val="tx1"/>
                </a:solidFill>
                <a:hlinkClick r:id="rId14"/>
              </a:rPr>
              <a:t>https://www.banki.ru/news/daytheme/?id=10927337</a:t>
            </a:r>
            <a:endParaRPr lang="ru-RU" sz="1100" dirty="0">
              <a:solidFill>
                <a:schemeClr val="tx1"/>
              </a:solidFill>
            </a:endParaRPr>
          </a:p>
          <a:p>
            <a:pPr algn="l"/>
            <a:r>
              <a:rPr lang="ru-RU" sz="1100" b="1" dirty="0">
                <a:solidFill>
                  <a:schemeClr val="tx1"/>
                </a:solidFill>
              </a:rPr>
              <a:t>Где покупать и зачем спорить с продавцом: правила онлайн-покупок </a:t>
            </a:r>
            <a:r>
              <a:rPr lang="ru-RU" sz="1100" b="1" u="sng" dirty="0">
                <a:solidFill>
                  <a:schemeClr val="tx1"/>
                </a:solidFill>
                <a:hlinkClick r:id="rId15"/>
              </a:rPr>
              <a:t>https://</a:t>
            </a:r>
            <a:r>
              <a:rPr lang="ru-RU" sz="1100" b="1" u="sng" dirty="0" smtClean="0">
                <a:solidFill>
                  <a:schemeClr val="tx1"/>
                </a:solidFill>
                <a:hlinkClick r:id="rId15"/>
              </a:rPr>
              <a:t>tass.ru/obschestvo/5358391</a:t>
            </a:r>
            <a:endParaRPr lang="ru-RU" sz="1100" b="1" u="sng" dirty="0" smtClean="0">
              <a:solidFill>
                <a:schemeClr val="tx1"/>
              </a:solidFill>
            </a:endParaRPr>
          </a:p>
          <a:p>
            <a:pPr algn="l"/>
            <a:r>
              <a:rPr lang="ru-RU" sz="1100" b="1" dirty="0">
                <a:solidFill>
                  <a:schemeClr val="tx1"/>
                </a:solidFill>
              </a:rPr>
              <a:t>Если продавец не доставил товар, приобретенный и оплаченный в Интернет-магазине: 5 советов покупателю</a:t>
            </a:r>
            <a:endParaRPr lang="ru-RU" sz="1100" dirty="0">
              <a:solidFill>
                <a:schemeClr val="tx1"/>
              </a:solidFill>
            </a:endParaRPr>
          </a:p>
          <a:p>
            <a:pPr algn="l"/>
            <a:r>
              <a:rPr lang="en-US" sz="1100" b="1" u="sng" dirty="0">
                <a:solidFill>
                  <a:schemeClr val="tx1"/>
                </a:solidFill>
                <a:hlinkClick r:id="rId16"/>
              </a:rPr>
              <a:t>https</a:t>
            </a:r>
            <a:r>
              <a:rPr lang="ru-RU" sz="1100" b="1" u="sng" dirty="0">
                <a:solidFill>
                  <a:schemeClr val="tx1"/>
                </a:solidFill>
                <a:hlinkClick r:id="rId16"/>
              </a:rPr>
              <a:t>://</a:t>
            </a:r>
            <a:r>
              <a:rPr lang="en-US" sz="1100" b="1" u="sng" dirty="0" err="1">
                <a:solidFill>
                  <a:schemeClr val="tx1"/>
                </a:solidFill>
                <a:hlinkClick r:id="rId16"/>
              </a:rPr>
              <a:t>vashifinancy</a:t>
            </a:r>
            <a:r>
              <a:rPr lang="ru-RU" sz="1100" b="1" u="sng" dirty="0">
                <a:solidFill>
                  <a:schemeClr val="tx1"/>
                </a:solidFill>
                <a:hlinkClick r:id="rId16"/>
              </a:rPr>
              <a:t>.</a:t>
            </a:r>
            <a:r>
              <a:rPr lang="en-US" sz="1100" b="1" u="sng" dirty="0" err="1">
                <a:solidFill>
                  <a:schemeClr val="tx1"/>
                </a:solidFill>
                <a:hlinkClick r:id="rId16"/>
              </a:rPr>
              <a:t>ru</a:t>
            </a:r>
            <a:r>
              <a:rPr lang="ru-RU" sz="1100" b="1" u="sng" dirty="0">
                <a:solidFill>
                  <a:schemeClr val="tx1"/>
                </a:solidFill>
                <a:hlinkClick r:id="rId16"/>
              </a:rPr>
              <a:t>/</a:t>
            </a:r>
            <a:r>
              <a:rPr lang="en-US" sz="1100" b="1" u="sng" dirty="0">
                <a:solidFill>
                  <a:schemeClr val="tx1"/>
                </a:solidFill>
                <a:hlinkClick r:id="rId16"/>
              </a:rPr>
              <a:t>for</a:t>
            </a:r>
            <a:r>
              <a:rPr lang="ru-RU" sz="1100" b="1" u="sng" dirty="0">
                <a:solidFill>
                  <a:schemeClr val="tx1"/>
                </a:solidFill>
                <a:hlinkClick r:id="rId16"/>
              </a:rPr>
              <a:t>-</a:t>
            </a:r>
            <a:r>
              <a:rPr lang="en-US" sz="1100" b="1" u="sng" dirty="0" err="1">
                <a:solidFill>
                  <a:schemeClr val="tx1"/>
                </a:solidFill>
                <a:hlinkClick r:id="rId16"/>
              </a:rPr>
              <a:t>smi</a:t>
            </a:r>
            <a:r>
              <a:rPr lang="ru-RU" sz="1100" b="1" u="sng" dirty="0">
                <a:solidFill>
                  <a:schemeClr val="tx1"/>
                </a:solidFill>
                <a:hlinkClick r:id="rId16"/>
              </a:rPr>
              <a:t>/</a:t>
            </a:r>
            <a:r>
              <a:rPr lang="en-US" sz="1100" b="1" u="sng" dirty="0">
                <a:solidFill>
                  <a:schemeClr val="tx1"/>
                </a:solidFill>
                <a:hlinkClick r:id="rId16"/>
              </a:rPr>
              <a:t>press</a:t>
            </a:r>
            <a:r>
              <a:rPr lang="ru-RU" sz="1100" b="1" u="sng" dirty="0">
                <a:solidFill>
                  <a:schemeClr val="tx1"/>
                </a:solidFill>
                <a:hlinkClick r:id="rId16"/>
              </a:rPr>
              <a:t>/</a:t>
            </a:r>
            <a:r>
              <a:rPr lang="en-US" sz="1100" b="1" u="sng" dirty="0">
                <a:solidFill>
                  <a:schemeClr val="tx1"/>
                </a:solidFill>
                <a:hlinkClick r:id="rId16"/>
              </a:rPr>
              <a:t>news</a:t>
            </a:r>
            <a:r>
              <a:rPr lang="ru-RU" sz="1100" b="1" u="sng" dirty="0">
                <a:solidFill>
                  <a:schemeClr val="tx1"/>
                </a:solidFill>
                <a:hlinkClick r:id="rId16"/>
              </a:rPr>
              <a:t>/5-</a:t>
            </a:r>
            <a:r>
              <a:rPr lang="en-US" sz="1100" b="1" u="sng" dirty="0" err="1">
                <a:solidFill>
                  <a:schemeClr val="tx1"/>
                </a:solidFill>
                <a:hlinkClick r:id="rId16"/>
              </a:rPr>
              <a:t>sovetov</a:t>
            </a:r>
            <a:r>
              <a:rPr lang="ru-RU" sz="1100" b="1" u="sng" dirty="0">
                <a:solidFill>
                  <a:schemeClr val="tx1"/>
                </a:solidFill>
                <a:hlinkClick r:id="rId16"/>
              </a:rPr>
              <a:t>-</a:t>
            </a:r>
            <a:r>
              <a:rPr lang="en-US" sz="1100" b="1" u="sng" dirty="0" err="1">
                <a:solidFill>
                  <a:schemeClr val="tx1"/>
                </a:solidFill>
                <a:hlinkClick r:id="rId16"/>
              </a:rPr>
              <a:t>pokupatelyu</a:t>
            </a:r>
            <a:r>
              <a:rPr lang="ru-RU" sz="1100" b="1" u="sng" dirty="0">
                <a:solidFill>
                  <a:schemeClr val="tx1"/>
                </a:solidFill>
                <a:hlinkClick r:id="rId16"/>
              </a:rPr>
              <a:t>-</a:t>
            </a:r>
            <a:r>
              <a:rPr lang="en-US" sz="1100" b="1" u="sng" dirty="0" err="1">
                <a:solidFill>
                  <a:schemeClr val="tx1"/>
                </a:solidFill>
                <a:hlinkClick r:id="rId16"/>
              </a:rPr>
              <a:t>esli</a:t>
            </a:r>
            <a:r>
              <a:rPr lang="ru-RU" sz="1100" b="1" u="sng" dirty="0">
                <a:solidFill>
                  <a:schemeClr val="tx1"/>
                </a:solidFill>
                <a:hlinkClick r:id="rId16"/>
              </a:rPr>
              <a:t>-</a:t>
            </a:r>
            <a:r>
              <a:rPr lang="en-US" sz="1100" b="1" u="sng" dirty="0" err="1">
                <a:solidFill>
                  <a:schemeClr val="tx1"/>
                </a:solidFill>
                <a:hlinkClick r:id="rId16"/>
              </a:rPr>
              <a:t>prodavets</a:t>
            </a:r>
            <a:r>
              <a:rPr lang="ru-RU" sz="1100" b="1" u="sng" dirty="0">
                <a:solidFill>
                  <a:schemeClr val="tx1"/>
                </a:solidFill>
                <a:hlinkClick r:id="rId16"/>
              </a:rPr>
              <a:t>-</a:t>
            </a:r>
            <a:r>
              <a:rPr lang="en-US" sz="1100" b="1" u="sng" dirty="0">
                <a:solidFill>
                  <a:schemeClr val="tx1"/>
                </a:solidFill>
                <a:hlinkClick r:id="rId16"/>
              </a:rPr>
              <a:t>ne</a:t>
            </a:r>
            <a:r>
              <a:rPr lang="ru-RU" sz="1100" b="1" u="sng" dirty="0">
                <a:solidFill>
                  <a:schemeClr val="tx1"/>
                </a:solidFill>
                <a:hlinkClick r:id="rId16"/>
              </a:rPr>
              <a:t>-</a:t>
            </a:r>
            <a:r>
              <a:rPr lang="en-US" sz="1100" b="1" u="sng" dirty="0" err="1">
                <a:solidFill>
                  <a:schemeClr val="tx1"/>
                </a:solidFill>
                <a:hlinkClick r:id="rId16"/>
              </a:rPr>
              <a:t>dostavil</a:t>
            </a:r>
            <a:r>
              <a:rPr lang="ru-RU" sz="1100" b="1" u="sng" dirty="0">
                <a:solidFill>
                  <a:schemeClr val="tx1"/>
                </a:solidFill>
                <a:hlinkClick r:id="rId16"/>
              </a:rPr>
              <a:t>-</a:t>
            </a:r>
            <a:r>
              <a:rPr lang="en-US" sz="1100" b="1" u="sng" dirty="0" err="1">
                <a:solidFill>
                  <a:schemeClr val="tx1"/>
                </a:solidFill>
                <a:hlinkClick r:id="rId16"/>
              </a:rPr>
              <a:t>tovar</a:t>
            </a:r>
            <a:r>
              <a:rPr lang="ru-RU" sz="1100" b="1" u="sng" dirty="0">
                <a:solidFill>
                  <a:schemeClr val="tx1"/>
                </a:solidFill>
                <a:hlinkClick r:id="rId16"/>
              </a:rPr>
              <a:t>-</a:t>
            </a:r>
            <a:r>
              <a:rPr lang="en-US" sz="1100" b="1" u="sng" dirty="0" err="1">
                <a:solidFill>
                  <a:schemeClr val="tx1"/>
                </a:solidFill>
                <a:hlinkClick r:id="rId16"/>
              </a:rPr>
              <a:t>priobretennyy</a:t>
            </a:r>
            <a:r>
              <a:rPr lang="ru-RU" sz="1100" b="1" u="sng" dirty="0">
                <a:solidFill>
                  <a:schemeClr val="tx1"/>
                </a:solidFill>
                <a:hlinkClick r:id="rId16"/>
              </a:rPr>
              <a:t>-</a:t>
            </a:r>
            <a:r>
              <a:rPr lang="en-US" sz="1100" b="1" u="sng" dirty="0" err="1">
                <a:solidFill>
                  <a:schemeClr val="tx1"/>
                </a:solidFill>
                <a:hlinkClick r:id="rId16"/>
              </a:rPr>
              <a:t>i</a:t>
            </a:r>
            <a:r>
              <a:rPr lang="ru-RU" sz="1100" b="1" u="sng" dirty="0">
                <a:solidFill>
                  <a:schemeClr val="tx1"/>
                </a:solidFill>
                <a:hlinkClick r:id="rId16"/>
              </a:rPr>
              <a:t>-</a:t>
            </a:r>
            <a:r>
              <a:rPr lang="en-US" sz="1100" b="1" u="sng" dirty="0" err="1">
                <a:solidFill>
                  <a:schemeClr val="tx1"/>
                </a:solidFill>
                <a:hlinkClick r:id="rId16"/>
              </a:rPr>
              <a:t>oplachennyy</a:t>
            </a:r>
            <a:r>
              <a:rPr lang="ru-RU" sz="1100" b="1" u="sng" dirty="0">
                <a:solidFill>
                  <a:schemeClr val="tx1"/>
                </a:solidFill>
                <a:hlinkClick r:id="rId16"/>
              </a:rPr>
              <a:t>-</a:t>
            </a:r>
            <a:r>
              <a:rPr lang="en-US" sz="1100" b="1" u="sng" dirty="0">
                <a:solidFill>
                  <a:schemeClr val="tx1"/>
                </a:solidFill>
                <a:hlinkClick r:id="rId16"/>
              </a:rPr>
              <a:t>v</a:t>
            </a:r>
            <a:r>
              <a:rPr lang="ru-RU" sz="1100" b="1" u="sng" dirty="0">
                <a:solidFill>
                  <a:schemeClr val="tx1"/>
                </a:solidFill>
                <a:hlinkClick r:id="rId16"/>
              </a:rPr>
              <a:t>-</a:t>
            </a:r>
            <a:r>
              <a:rPr lang="en-US" sz="1100" b="1" u="sng" dirty="0">
                <a:solidFill>
                  <a:schemeClr val="tx1"/>
                </a:solidFill>
                <a:hlinkClick r:id="rId16"/>
              </a:rPr>
              <a:t>internet</a:t>
            </a:r>
            <a:r>
              <a:rPr lang="ru-RU" sz="1100" b="1" u="sng" dirty="0">
                <a:solidFill>
                  <a:schemeClr val="tx1"/>
                </a:solidFill>
                <a:hlinkClick r:id="rId16"/>
              </a:rPr>
              <a:t>-</a:t>
            </a:r>
            <a:r>
              <a:rPr lang="en-US" sz="1100" b="1" u="sng" dirty="0" err="1">
                <a:solidFill>
                  <a:schemeClr val="tx1"/>
                </a:solidFill>
                <a:hlinkClick r:id="rId16"/>
              </a:rPr>
              <a:t>magazi</a:t>
            </a:r>
            <a:r>
              <a:rPr lang="ru-RU" sz="1100" b="1" u="sng" dirty="0" smtClean="0">
                <a:solidFill>
                  <a:schemeClr val="tx1"/>
                </a:solidFill>
                <a:hlinkClick r:id="rId16"/>
              </a:rPr>
              <a:t>/</a:t>
            </a:r>
            <a:endParaRPr lang="ru-RU" sz="1100" b="1" u="sng" dirty="0">
              <a:solidFill>
                <a:schemeClr val="tx1"/>
              </a:solidFill>
            </a:endParaRPr>
          </a:p>
          <a:p>
            <a:pPr algn="l"/>
            <a:r>
              <a:rPr lang="ru-RU" sz="1100" b="1" dirty="0">
                <a:solidFill>
                  <a:schemeClr val="tx1"/>
                </a:solidFill>
              </a:rPr>
              <a:t>Безнал без опасности. Как расплачиваться картой и не потерять деньги </a:t>
            </a:r>
            <a:r>
              <a:rPr lang="ru-RU" sz="1100" b="1" u="sng" dirty="0">
                <a:solidFill>
                  <a:schemeClr val="tx1"/>
                </a:solidFill>
                <a:hlinkClick r:id="rId17"/>
              </a:rPr>
              <a:t>https://vashifinancy.ru/for-smi/press/news/beznal-bez-opasnosti-kak-rasplachivatsya-kartoy-i-ne-poteryat-dengi/</a:t>
            </a:r>
            <a:endParaRPr lang="ru-RU" sz="1100" b="1" u="sng" dirty="0">
              <a:solidFill>
                <a:schemeClr val="tx1"/>
              </a:solidFill>
            </a:endParaRPr>
          </a:p>
          <a:p>
            <a:pPr algn="just"/>
            <a:r>
              <a:rPr lang="ru-RU" sz="1100" b="1" dirty="0" smtClean="0">
                <a:solidFill>
                  <a:schemeClr val="tx1"/>
                </a:solidFill>
              </a:rPr>
              <a:t>Как </a:t>
            </a:r>
            <a:r>
              <a:rPr lang="ru-RU" sz="1100" b="1" dirty="0">
                <a:solidFill>
                  <a:schemeClr val="tx1"/>
                </a:solidFill>
              </a:rPr>
              <a:t>платить картой в интернете и не стать жертвой аферистов. 6 </a:t>
            </a:r>
            <a:r>
              <a:rPr lang="ru-RU" sz="1100" b="1" dirty="0" smtClean="0">
                <a:solidFill>
                  <a:schemeClr val="tx1"/>
                </a:solidFill>
              </a:rPr>
              <a:t>правил </a:t>
            </a:r>
            <a:r>
              <a:rPr lang="ru-RU" sz="1100" b="1" u="sng" dirty="0">
                <a:solidFill>
                  <a:schemeClr val="tx1"/>
                </a:solidFill>
                <a:hlinkClick r:id="rId18"/>
              </a:rPr>
              <a:t>https://vashifinancy.ru/for-smi/press/news/kak-platit-kartoy-v-internete-i-ne-stat-zhertvoy-aferistov-6-pravil</a:t>
            </a:r>
            <a:r>
              <a:rPr lang="ru-RU" sz="1100" b="1" u="sng" dirty="0" smtClean="0">
                <a:solidFill>
                  <a:schemeClr val="tx1"/>
                </a:solidFill>
                <a:hlinkClick r:id="rId18"/>
              </a:rPr>
              <a:t>/</a:t>
            </a:r>
            <a:endParaRPr lang="ru-RU" sz="1100" b="1" u="sng" dirty="0" smtClean="0">
              <a:solidFill>
                <a:schemeClr val="tx1"/>
              </a:solidFill>
            </a:endParaRPr>
          </a:p>
          <a:p>
            <a:pPr algn="l"/>
            <a:r>
              <a:rPr lang="ru-RU" sz="1100" b="1" dirty="0">
                <a:solidFill>
                  <a:schemeClr val="tx1"/>
                </a:solidFill>
              </a:rPr>
              <a:t>Безопасные покупки в интернете </a:t>
            </a:r>
            <a:r>
              <a:rPr lang="en-US" sz="1100" b="1" dirty="0">
                <a:solidFill>
                  <a:schemeClr val="tx1"/>
                </a:solidFill>
                <a:hlinkClick r:id="rId19"/>
              </a:rPr>
              <a:t>https://fincult.info/article/bezopasnye-pokupki-v-internete</a:t>
            </a:r>
            <a:r>
              <a:rPr lang="en-US" sz="1100" b="1" dirty="0" smtClean="0">
                <a:hlinkClick r:id="rId19"/>
              </a:rPr>
              <a:t>/</a:t>
            </a:r>
            <a:endParaRPr lang="ru-RU" sz="1100" b="1" dirty="0"/>
          </a:p>
          <a:p>
            <a:pPr algn="l"/>
            <a:r>
              <a:rPr lang="ru-RU" sz="1100" b="1" dirty="0">
                <a:solidFill>
                  <a:srgbClr val="C00000"/>
                </a:solidFill>
              </a:rPr>
              <a:t>Роспотребнадзор: </a:t>
            </a:r>
            <a:r>
              <a:rPr lang="ru-RU" sz="1100" dirty="0">
                <a:solidFill>
                  <a:srgbClr val="C00000"/>
                </a:solidFill>
              </a:rPr>
              <a:t> </a:t>
            </a:r>
            <a:r>
              <a:rPr lang="ru-RU" sz="1100" b="1" dirty="0">
                <a:solidFill>
                  <a:srgbClr val="C00000"/>
                </a:solidFill>
              </a:rPr>
              <a:t>Об особенностях онлайн торговли и трансграничных покупок в период пандемии </a:t>
            </a:r>
            <a:r>
              <a:rPr lang="ru-RU" sz="1100" b="1" dirty="0" err="1" smtClean="0">
                <a:solidFill>
                  <a:srgbClr val="C00000"/>
                </a:solidFill>
              </a:rPr>
              <a:t>коронавируса</a:t>
            </a:r>
            <a:r>
              <a:rPr lang="ru-RU" sz="1100" dirty="0">
                <a:solidFill>
                  <a:srgbClr val="C00000"/>
                </a:solidFill>
              </a:rPr>
              <a:t> </a:t>
            </a:r>
            <a:r>
              <a:rPr lang="ru-RU" sz="1100" b="1" u="sng" dirty="0" smtClean="0">
                <a:hlinkClick r:id="rId20"/>
              </a:rPr>
              <a:t>https</a:t>
            </a:r>
            <a:r>
              <a:rPr lang="ru-RU" sz="1100" b="1" u="sng" dirty="0">
                <a:hlinkClick r:id="rId20"/>
              </a:rPr>
              <a:t>://www.rospotrebnadzor.ru/about/info/news/news_details.php?ELEMENT_ID=14339</a:t>
            </a:r>
            <a:endParaRPr lang="ru-RU" sz="1100" dirty="0"/>
          </a:p>
          <a:p>
            <a:pPr algn="l"/>
            <a:r>
              <a:rPr lang="ru-RU" sz="1100" b="1" dirty="0" smtClean="0">
                <a:solidFill>
                  <a:srgbClr val="C00000"/>
                </a:solidFill>
              </a:rPr>
              <a:t>Роспотребнадзор: О </a:t>
            </a:r>
            <a:r>
              <a:rPr lang="ru-RU" sz="1100" b="1" dirty="0">
                <a:solidFill>
                  <a:srgbClr val="C00000"/>
                </a:solidFill>
              </a:rPr>
              <a:t>продаже товаров дистанционным способом </a:t>
            </a:r>
            <a:r>
              <a:rPr lang="en-US" sz="1100" b="1" u="sng" dirty="0">
                <a:hlinkClick r:id="rId21"/>
              </a:rPr>
              <a:t>http</a:t>
            </a:r>
            <a:r>
              <a:rPr lang="ru-RU" sz="1100" b="1" u="sng" dirty="0">
                <a:hlinkClick r:id="rId21"/>
              </a:rPr>
              <a:t>://</a:t>
            </a:r>
            <a:r>
              <a:rPr lang="en-US" sz="1100" b="1" u="sng" dirty="0" err="1">
                <a:hlinkClick r:id="rId21"/>
              </a:rPr>
              <a:t>zpp</a:t>
            </a:r>
            <a:r>
              <a:rPr lang="ru-RU" sz="1100" b="1" u="sng" dirty="0">
                <a:hlinkClick r:id="rId21"/>
              </a:rPr>
              <a:t>.</a:t>
            </a:r>
            <a:r>
              <a:rPr lang="en-US" sz="1100" b="1" u="sng" dirty="0" err="1">
                <a:hlinkClick r:id="rId21"/>
              </a:rPr>
              <a:t>rospotrebnadzor</a:t>
            </a:r>
            <a:r>
              <a:rPr lang="ru-RU" sz="1100" b="1" u="sng" dirty="0">
                <a:hlinkClick r:id="rId21"/>
              </a:rPr>
              <a:t>.</a:t>
            </a:r>
            <a:r>
              <a:rPr lang="en-US" sz="1100" b="1" u="sng" dirty="0" err="1">
                <a:hlinkClick r:id="rId21"/>
              </a:rPr>
              <a:t>ru</a:t>
            </a:r>
            <a:r>
              <a:rPr lang="ru-RU" sz="1100" b="1" u="sng" dirty="0">
                <a:hlinkClick r:id="rId21"/>
              </a:rPr>
              <a:t>/</a:t>
            </a:r>
            <a:r>
              <a:rPr lang="en-US" sz="1100" b="1" u="sng" dirty="0">
                <a:hlinkClick r:id="rId21"/>
              </a:rPr>
              <a:t>handbook</a:t>
            </a:r>
            <a:r>
              <a:rPr lang="ru-RU" sz="1100" b="1" u="sng" dirty="0">
                <a:hlinkClick r:id="rId21"/>
              </a:rPr>
              <a:t>/</a:t>
            </a:r>
            <a:r>
              <a:rPr lang="en-US" sz="1100" b="1" u="sng" dirty="0" err="1">
                <a:hlinkClick r:id="rId21"/>
              </a:rPr>
              <a:t>torg</a:t>
            </a:r>
            <a:r>
              <a:rPr lang="ru-RU" sz="1100" b="1" u="sng" dirty="0">
                <a:hlinkClick r:id="rId21"/>
              </a:rPr>
              <a:t>/</a:t>
            </a:r>
            <a:r>
              <a:rPr lang="en-US" sz="1100" b="1" u="sng" dirty="0">
                <a:hlinkClick r:id="rId21"/>
              </a:rPr>
              <a:t>memos</a:t>
            </a:r>
            <a:r>
              <a:rPr lang="ru-RU" sz="1100" b="1" u="sng" dirty="0">
                <a:hlinkClick r:id="rId21"/>
              </a:rPr>
              <a:t>/49963</a:t>
            </a:r>
            <a:endParaRPr lang="ru-RU" sz="1100" dirty="0"/>
          </a:p>
          <a:p>
            <a:pPr algn="l"/>
            <a:r>
              <a:rPr lang="ru-RU" sz="1100" b="1" dirty="0" smtClean="0">
                <a:solidFill>
                  <a:srgbClr val="C00000"/>
                </a:solidFill>
              </a:rPr>
              <a:t>Роспотребнадзор: Пошаговая инструкция безопасных покупок в Интернет</a:t>
            </a:r>
            <a:r>
              <a:rPr lang="ru-RU" sz="1100" dirty="0" smtClean="0">
                <a:solidFill>
                  <a:srgbClr val="C00000"/>
                </a:solidFill>
              </a:rPr>
              <a:t> </a:t>
            </a:r>
            <a:r>
              <a:rPr lang="ru-RU" sz="1100" b="1" u="sng" dirty="0" smtClean="0">
                <a:hlinkClick r:id="rId22"/>
              </a:rPr>
              <a:t>http</a:t>
            </a:r>
            <a:r>
              <a:rPr lang="ru-RU" sz="1100" b="1" u="sng" dirty="0">
                <a:hlinkClick r:id="rId22"/>
              </a:rPr>
              <a:t>://zpp.rospotrebnadzor.ru/handbook/torg/memos/88796</a:t>
            </a:r>
            <a:endParaRPr lang="ru-RU" sz="1100" dirty="0"/>
          </a:p>
          <a:p>
            <a:pPr algn="l"/>
            <a:r>
              <a:rPr lang="ru-RU" sz="1100" b="1" dirty="0">
                <a:solidFill>
                  <a:srgbClr val="C00000"/>
                </a:solidFill>
              </a:rPr>
              <a:t>Роспотребнадзор: </a:t>
            </a:r>
            <a:r>
              <a:rPr lang="ru-RU" sz="1100" b="1" dirty="0" smtClean="0">
                <a:solidFill>
                  <a:srgbClr val="C00000"/>
                </a:solidFill>
              </a:rPr>
              <a:t>Об </a:t>
            </a:r>
            <a:r>
              <a:rPr lang="ru-RU" sz="1100" b="1" dirty="0">
                <a:solidFill>
                  <a:srgbClr val="C00000"/>
                </a:solidFill>
              </a:rPr>
              <a:t>особенностях приобретения «бесплатных подписок» на доступ к цифровому </a:t>
            </a:r>
            <a:r>
              <a:rPr lang="ru-RU" sz="1100" b="1" dirty="0" smtClean="0">
                <a:solidFill>
                  <a:srgbClr val="C00000"/>
                </a:solidFill>
              </a:rPr>
              <a:t>контенту</a:t>
            </a:r>
            <a:r>
              <a:rPr lang="ru-RU" sz="1100" dirty="0">
                <a:solidFill>
                  <a:srgbClr val="C00000"/>
                </a:solidFill>
              </a:rPr>
              <a:t> </a:t>
            </a:r>
            <a:r>
              <a:rPr lang="ru-RU" sz="1100" b="1" u="sng" dirty="0" smtClean="0">
                <a:hlinkClick r:id="rId23"/>
              </a:rPr>
              <a:t>http</a:t>
            </a:r>
            <a:r>
              <a:rPr lang="ru-RU" sz="1100" b="1" u="sng" dirty="0">
                <a:hlinkClick r:id="rId23"/>
              </a:rPr>
              <a:t>://</a:t>
            </a:r>
            <a:r>
              <a:rPr lang="ru-RU" sz="1100" b="1" u="sng" dirty="0" smtClean="0">
                <a:hlinkClick r:id="rId23"/>
              </a:rPr>
              <a:t>zpp.rospotrebnadzor.ru/news/federal/204692</a:t>
            </a:r>
            <a:endParaRPr lang="ru-RU" sz="1100" b="1" u="sng" dirty="0" smtClean="0"/>
          </a:p>
          <a:p>
            <a:pPr algn="l"/>
            <a:r>
              <a:rPr lang="ru-RU" sz="1100" b="1" dirty="0">
                <a:solidFill>
                  <a:srgbClr val="C00000"/>
                </a:solidFill>
              </a:rPr>
              <a:t>Роспотребнадзор: Информация для потребителя. Онлайн-переводы</a:t>
            </a:r>
            <a:r>
              <a:rPr lang="ru-RU" sz="1100" dirty="0" smtClean="0">
                <a:solidFill>
                  <a:srgbClr val="C00000"/>
                </a:solidFill>
              </a:rPr>
              <a:t> </a:t>
            </a:r>
            <a:r>
              <a:rPr lang="ru-RU" sz="1100" b="1" u="sng" dirty="0">
                <a:hlinkClick r:id="rId24"/>
              </a:rPr>
              <a:t>http://40.rospotrebnadzor.ru/directions/prava/148794</a:t>
            </a:r>
            <a:r>
              <a:rPr lang="ru-RU" sz="1100" b="1" u="sng" dirty="0" smtClean="0">
                <a:hlinkClick r:id="rId24"/>
              </a:rPr>
              <a:t>/</a:t>
            </a:r>
            <a:endParaRPr lang="ru-RU" sz="1100" b="1" u="sng" dirty="0" smtClean="0"/>
          </a:p>
          <a:p>
            <a:pPr algn="l"/>
            <a:r>
              <a:rPr lang="ru-RU" sz="1100" b="1" dirty="0" smtClean="0">
                <a:solidFill>
                  <a:srgbClr val="C00000"/>
                </a:solidFill>
              </a:rPr>
              <a:t>Роспотребнадзор</a:t>
            </a:r>
            <a:r>
              <a:rPr lang="ru-RU" sz="1100" b="1" dirty="0">
                <a:solidFill>
                  <a:srgbClr val="C00000"/>
                </a:solidFill>
              </a:rPr>
              <a:t>: О рекомендациях, что делать потребителю, если цена на ценнике не соответствует цене на кассе</a:t>
            </a:r>
            <a:r>
              <a:rPr lang="ru-RU" sz="1100" b="1" dirty="0"/>
              <a:t> </a:t>
            </a:r>
            <a:r>
              <a:rPr lang="ru-RU" sz="1100" b="1" u="sng" dirty="0">
                <a:hlinkClick r:id="rId25"/>
              </a:rPr>
              <a:t>http://</a:t>
            </a:r>
            <a:r>
              <a:rPr lang="ru-RU" sz="1100" b="1" u="sng" dirty="0" smtClean="0">
                <a:hlinkClick r:id="rId25"/>
              </a:rPr>
              <a:t>zpp.rospotrebnadzor.ru/news/federal/224373</a:t>
            </a:r>
            <a:endParaRPr lang="ru-RU" sz="1100" b="1" u="sng" dirty="0" smtClean="0"/>
          </a:p>
          <a:p>
            <a:pPr algn="l"/>
            <a:r>
              <a:rPr lang="ru-RU" sz="1100" b="1" dirty="0" err="1">
                <a:solidFill>
                  <a:srgbClr val="C00000"/>
                </a:solidFill>
              </a:rPr>
              <a:t>Роспотребнадзор</a:t>
            </a:r>
            <a:r>
              <a:rPr lang="ru-RU" sz="1100" b="1" dirty="0">
                <a:solidFill>
                  <a:srgbClr val="C00000"/>
                </a:solidFill>
              </a:rPr>
              <a:t>: Интернет-магазин отменил заказ после оформления </a:t>
            </a:r>
            <a:r>
              <a:rPr lang="ru-RU" sz="1100" b="1" u="sng" dirty="0" smtClean="0">
                <a:hlinkClick r:id="rId26"/>
              </a:rPr>
              <a:t>https</a:t>
            </a:r>
            <a:r>
              <a:rPr lang="ru-RU" sz="1100" b="1" u="sng" dirty="0">
                <a:hlinkClick r:id="rId26"/>
              </a:rPr>
              <a:t>://zpp.rospotrebnadzor.ru/Forum/Appeals/Details/16687</a:t>
            </a:r>
            <a:endParaRPr lang="ru-RU" sz="1100" b="1" dirty="0"/>
          </a:p>
          <a:p>
            <a:pPr algn="l"/>
            <a:r>
              <a:rPr lang="ru-RU" sz="1100" b="1" dirty="0"/>
              <a:t>Магазин отменил мой заказ и поднял цену на товар. Как его </a:t>
            </a:r>
            <a:r>
              <a:rPr lang="ru-RU" sz="1100" b="1" dirty="0" smtClean="0"/>
              <a:t>наказать?</a:t>
            </a:r>
            <a:r>
              <a:rPr lang="ru-RU" sz="1100" b="1" dirty="0"/>
              <a:t> </a:t>
            </a:r>
            <a:r>
              <a:rPr lang="ru-RU" sz="1100" b="1" u="sng" dirty="0" smtClean="0">
                <a:hlinkClick r:id="rId27"/>
              </a:rPr>
              <a:t>https</a:t>
            </a:r>
            <a:r>
              <a:rPr lang="ru-RU" sz="1100" b="1" u="sng" dirty="0">
                <a:hlinkClick r:id="rId27"/>
              </a:rPr>
              <a:t>://journal.tinkoff.ru/eto-vse-spetsialno</a:t>
            </a:r>
            <a:r>
              <a:rPr lang="ru-RU" sz="1100" b="1" u="sng" dirty="0" smtClean="0">
                <a:hlinkClick r:id="rId27"/>
              </a:rPr>
              <a:t>/</a:t>
            </a:r>
            <a:endParaRPr lang="ru-RU" sz="1100" b="1" u="sng" dirty="0" smtClean="0"/>
          </a:p>
          <a:p>
            <a:pPr algn="l"/>
            <a:r>
              <a:rPr lang="ru-RU" sz="1100" b="1" dirty="0"/>
              <a:t>Роспотребнадзор перечислил признаки потенциально опасных интернет-магазинов </a:t>
            </a:r>
            <a:r>
              <a:rPr lang="ru-RU" sz="1100" b="1" dirty="0">
                <a:hlinkClick r:id="rId28"/>
              </a:rPr>
              <a:t>https://www.interfax.ru/business/664992</a:t>
            </a:r>
            <a:r>
              <a:rPr lang="ru-RU" sz="1100" b="1" dirty="0"/>
              <a:t> </a:t>
            </a:r>
            <a:r>
              <a:rPr lang="ru-RU" sz="1100" dirty="0"/>
              <a:t>или </a:t>
            </a:r>
            <a:r>
              <a:rPr lang="en-US" sz="1100" b="1" dirty="0">
                <a:hlinkClick r:id="rId29"/>
              </a:rPr>
              <a:t>https://www.kp.ru/daily/right-benefits</a:t>
            </a:r>
            <a:r>
              <a:rPr lang="en-US" sz="1100" b="1" dirty="0" smtClean="0">
                <a:hlinkClick r:id="rId29"/>
              </a:rPr>
              <a:t>/</a:t>
            </a:r>
            <a:endParaRPr lang="ru-RU" sz="1100" b="1" dirty="0" smtClean="0"/>
          </a:p>
          <a:p>
            <a:pPr algn="just"/>
            <a:r>
              <a:rPr lang="ru-RU" sz="1100" b="1" dirty="0"/>
              <a:t>Как сделать поверку счетчика воды и не стать жертвой мошенников </a:t>
            </a:r>
            <a:r>
              <a:rPr lang="ru-RU" sz="1100" b="1" u="sng" dirty="0">
                <a:hlinkClick r:id="rId30"/>
              </a:rPr>
              <a:t>https://journal.tinkoff.ru/proverka-schetchika/</a:t>
            </a:r>
            <a:endParaRPr lang="ru-RU" sz="1100" b="1" dirty="0"/>
          </a:p>
          <a:p>
            <a:pPr algn="just"/>
            <a:r>
              <a:rPr lang="ru-RU" sz="1100" b="1" dirty="0"/>
              <a:t>Как защитить себя, когда сдаешь технику в ремонт? </a:t>
            </a:r>
            <a:r>
              <a:rPr lang="ru-RU" sz="1100" b="1" u="sng" dirty="0">
                <a:hlinkClick r:id="rId31"/>
              </a:rPr>
              <a:t>https://journal.tinkoff.ru/master-na-vse-ruki</a:t>
            </a:r>
            <a:r>
              <a:rPr lang="ru-RU" sz="1100" b="1" u="sng" dirty="0" smtClean="0">
                <a:hlinkClick r:id="rId31"/>
              </a:rPr>
              <a:t>/</a:t>
            </a:r>
            <a:endParaRPr lang="ru-RU" sz="1100" b="1" u="sng" dirty="0" smtClean="0"/>
          </a:p>
          <a:p>
            <a:pPr algn="just"/>
            <a:r>
              <a:rPr lang="ru-RU" sz="1100" b="1" dirty="0" smtClean="0">
                <a:solidFill>
                  <a:srgbClr val="C00000"/>
                </a:solidFill>
              </a:rPr>
              <a:t>Как </a:t>
            </a:r>
            <a:r>
              <a:rPr lang="ru-RU" sz="1100" b="1" dirty="0">
                <a:solidFill>
                  <a:srgbClr val="C00000"/>
                </a:solidFill>
              </a:rPr>
              <a:t>кассиры в продуктовых магазинах ловко обманывают покупателей: расскажу про пару </a:t>
            </a:r>
            <a:r>
              <a:rPr lang="ru-RU" sz="1100" b="1" dirty="0" smtClean="0">
                <a:solidFill>
                  <a:srgbClr val="C00000"/>
                </a:solidFill>
              </a:rPr>
              <a:t>способов </a:t>
            </a:r>
            <a:r>
              <a:rPr lang="en-US" sz="1100" b="1" dirty="0">
                <a:hlinkClick r:id="rId32"/>
              </a:rPr>
              <a:t>https://</a:t>
            </a:r>
            <a:r>
              <a:rPr lang="en-US" sz="1100" b="1" dirty="0" smtClean="0">
                <a:hlinkClick r:id="rId32"/>
              </a:rPr>
              <a:t>zen.yandex.ru/media/id/5be012009fb30d31db7a5e71/uznala-kak-kassiry-v-produktovyh-magazinah-lovko-obmanyvaiut-pokupatelei-rasskaju-pro-paru-sposobov-6067860be0a09f1423c9a580</a:t>
            </a:r>
            <a:endParaRPr lang="ru-RU" sz="1100" b="1" dirty="0" smtClean="0"/>
          </a:p>
        </p:txBody>
      </p:sp>
      <p:sp>
        <p:nvSpPr>
          <p:cNvPr id="5" name="Прямоугольник 4"/>
          <p:cNvSpPr/>
          <p:nvPr/>
        </p:nvSpPr>
        <p:spPr>
          <a:xfrm>
            <a:off x="6826877" y="183826"/>
            <a:ext cx="5086457" cy="492443"/>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algn="ctr"/>
            <a:r>
              <a:rPr lang="en-US" sz="1300" b="1" dirty="0">
                <a:hlinkClick r:id="rId33"/>
              </a:rPr>
              <a:t>https://conference.fedfond.ru</a:t>
            </a:r>
            <a:r>
              <a:rPr lang="en-US" sz="1300" b="1" dirty="0" smtClean="0">
                <a:hlinkClick r:id="rId33"/>
              </a:rPr>
              <a:t>/</a:t>
            </a:r>
            <a:endParaRPr lang="ru-RU" sz="1300" b="1" dirty="0" smtClean="0"/>
          </a:p>
          <a:p>
            <a:pPr algn="ctr"/>
            <a:r>
              <a:rPr lang="ru-RU" sz="1300" b="1" dirty="0" smtClean="0">
                <a:solidFill>
                  <a:srgbClr val="C00000"/>
                </a:solidFill>
              </a:rPr>
              <a:t>Материалы конференций «Территория финансовой безопасности»</a:t>
            </a:r>
            <a:endParaRPr lang="ru-RU" sz="1300" b="1" dirty="0">
              <a:solidFill>
                <a:srgbClr val="C00000"/>
              </a:solidFill>
            </a:endParaRPr>
          </a:p>
        </p:txBody>
      </p:sp>
    </p:spTree>
    <p:extLst>
      <p:ext uri="{BB962C8B-B14F-4D97-AF65-F5344CB8AC3E}">
        <p14:creationId xmlns:p14="http://schemas.microsoft.com/office/powerpoint/2010/main" val="37322319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2535" y="116289"/>
            <a:ext cx="11785667" cy="440203"/>
          </a:xfrm>
        </p:spPr>
        <p:txBody>
          <a:bodyPr>
            <a:noAutofit/>
          </a:bodyPr>
          <a:lstStyle/>
          <a:p>
            <a:pPr algn="l"/>
            <a:r>
              <a:rPr lang="ru-RU" sz="1400" b="1" dirty="0" smtClean="0">
                <a:solidFill>
                  <a:schemeClr val="accent5">
                    <a:lumMod val="75000"/>
                  </a:schemeClr>
                </a:solidFill>
              </a:rPr>
              <a:t>Примеры </a:t>
            </a:r>
            <a:r>
              <a:rPr lang="ru-RU" sz="1400" b="1" dirty="0">
                <a:solidFill>
                  <a:schemeClr val="accent5">
                    <a:lumMod val="75000"/>
                  </a:schemeClr>
                </a:solidFill>
              </a:rPr>
              <a:t>и истории мошенничества</a:t>
            </a:r>
            <a:r>
              <a:rPr lang="ru-RU" sz="1400" b="1" dirty="0">
                <a:solidFill>
                  <a:schemeClr val="accent3">
                    <a:lumMod val="75000"/>
                  </a:schemeClr>
                </a:solidFill>
              </a:rPr>
              <a:t/>
            </a:r>
            <a:br>
              <a:rPr lang="ru-RU" sz="1400" b="1" dirty="0">
                <a:solidFill>
                  <a:schemeClr val="accent3">
                    <a:lumMod val="75000"/>
                  </a:schemeClr>
                </a:solidFill>
              </a:rPr>
            </a:br>
            <a:endParaRPr lang="ru-RU" sz="1400" b="1" dirty="0">
              <a:solidFill>
                <a:schemeClr val="accent3">
                  <a:lumMod val="75000"/>
                </a:schemeClr>
              </a:solidFill>
              <a:latin typeface="Arial" panose="020B0604020202020204" pitchFamily="34" charset="0"/>
              <a:cs typeface="Arial" panose="020B0604020202020204" pitchFamily="34" charset="0"/>
            </a:endParaRPr>
          </a:p>
        </p:txBody>
      </p:sp>
      <p:sp>
        <p:nvSpPr>
          <p:cNvPr id="3" name="Номер слайда 2"/>
          <p:cNvSpPr>
            <a:spLocks noGrp="1"/>
          </p:cNvSpPr>
          <p:nvPr>
            <p:ph type="sldNum" sz="quarter" idx="12"/>
          </p:nvPr>
        </p:nvSpPr>
        <p:spPr>
          <a:xfrm>
            <a:off x="4203545" y="6594632"/>
            <a:ext cx="2133600" cy="213340"/>
          </a:xfrm>
        </p:spPr>
        <p:txBody>
          <a:bodyPr/>
          <a:lstStyle/>
          <a:p>
            <a:fld id="{86CB4B4D-7CA3-9044-876B-883B54F8677D}" type="slidenum">
              <a:rPr lang="ru-RU" smtClean="0">
                <a:solidFill>
                  <a:schemeClr val="tx1"/>
                </a:solidFill>
              </a:rPr>
              <a:t>56</a:t>
            </a:fld>
            <a:endParaRPr lang="ru-RU" dirty="0">
              <a:solidFill>
                <a:schemeClr val="tx1"/>
              </a:solidFill>
            </a:endParaRPr>
          </a:p>
        </p:txBody>
      </p:sp>
      <p:sp>
        <p:nvSpPr>
          <p:cNvPr id="4" name="Прямоугольник 3"/>
          <p:cNvSpPr/>
          <p:nvPr/>
        </p:nvSpPr>
        <p:spPr>
          <a:xfrm>
            <a:off x="58723" y="807381"/>
            <a:ext cx="12038202" cy="5893921"/>
          </a:xfrm>
          <a:prstGeom prst="rect">
            <a:avLst/>
          </a:prstGeom>
        </p:spPr>
        <p:txBody>
          <a:bodyPr wrap="square">
            <a:spAutoFit/>
          </a:bodyPr>
          <a:lstStyle/>
          <a:p>
            <a:r>
              <a:rPr lang="ru-RU" sz="1200" b="1" dirty="0" smtClean="0">
                <a:solidFill>
                  <a:srgbClr val="C00000"/>
                </a:solidFill>
              </a:rPr>
              <a:t>На сайте </a:t>
            </a:r>
            <a:r>
              <a:rPr lang="ru-RU" sz="1200" b="1" dirty="0" err="1" smtClean="0">
                <a:solidFill>
                  <a:srgbClr val="C00000"/>
                </a:solidFill>
              </a:rPr>
              <a:t>Роспотребназора</a:t>
            </a:r>
            <a:r>
              <a:rPr lang="ru-RU" sz="1200" b="1" dirty="0" smtClean="0">
                <a:solidFill>
                  <a:srgbClr val="C00000"/>
                </a:solidFill>
              </a:rPr>
              <a:t> (подборка полезных рекомендаций) </a:t>
            </a:r>
            <a:r>
              <a:rPr lang="en-US" sz="1200" b="1" dirty="0" smtClean="0">
                <a:solidFill>
                  <a:srgbClr val="C00000"/>
                </a:solidFill>
                <a:hlinkClick r:id="rId3"/>
              </a:rPr>
              <a:t>https</a:t>
            </a:r>
            <a:r>
              <a:rPr lang="en-US" sz="1200" b="1" dirty="0">
                <a:solidFill>
                  <a:srgbClr val="C00000"/>
                </a:solidFill>
                <a:hlinkClick r:id="rId3"/>
              </a:rPr>
              <a:t>://</a:t>
            </a:r>
            <a:r>
              <a:rPr lang="en-US" sz="1200" b="1" dirty="0" smtClean="0">
                <a:solidFill>
                  <a:srgbClr val="C00000"/>
                </a:solidFill>
                <a:hlinkClick r:id="rId3"/>
              </a:rPr>
              <a:t>www.rospotrebnadzor.ru/grazhd/polz.php</a:t>
            </a:r>
            <a:endParaRPr lang="ru-RU" sz="1200" b="1" dirty="0" smtClean="0">
              <a:solidFill>
                <a:srgbClr val="C00000"/>
              </a:solidFill>
            </a:endParaRPr>
          </a:p>
          <a:p>
            <a:r>
              <a:rPr lang="ru-RU" sz="1200" b="1" dirty="0">
                <a:solidFill>
                  <a:srgbClr val="C00000"/>
                </a:solidFill>
              </a:rPr>
              <a:t>Сайт ФНС. Осторожно — </a:t>
            </a:r>
            <a:r>
              <a:rPr lang="ru-RU" sz="1200" b="1" dirty="0" smtClean="0">
                <a:solidFill>
                  <a:srgbClr val="C00000"/>
                </a:solidFill>
              </a:rPr>
              <a:t>мошенники</a:t>
            </a:r>
            <a:r>
              <a:rPr lang="ru-RU" sz="1200" b="1" dirty="0">
                <a:solidFill>
                  <a:srgbClr val="C00000"/>
                </a:solidFill>
              </a:rPr>
              <a:t>!</a:t>
            </a:r>
            <a:r>
              <a:rPr lang="ru-RU" sz="1200" b="1" dirty="0" smtClean="0"/>
              <a:t> </a:t>
            </a:r>
            <a:r>
              <a:rPr lang="en-US" sz="1200" b="1" dirty="0">
                <a:hlinkClick r:id="rId4"/>
              </a:rPr>
              <a:t>https://www.nalog.ru/rn77/warning</a:t>
            </a:r>
            <a:r>
              <a:rPr lang="en-US" sz="1200" b="1" dirty="0" smtClean="0">
                <a:hlinkClick r:id="rId4"/>
              </a:rPr>
              <a:t>/</a:t>
            </a:r>
            <a:r>
              <a:rPr lang="ru-RU" sz="1200" b="1" dirty="0" smtClean="0"/>
              <a:t> </a:t>
            </a:r>
            <a:r>
              <a:rPr lang="ru-RU" sz="1200" b="1" dirty="0">
                <a:solidFill>
                  <a:srgbClr val="C00000"/>
                </a:solidFill>
              </a:rPr>
              <a:t>(подборка полезных рекомендаций</a:t>
            </a:r>
            <a:r>
              <a:rPr lang="ru-RU" sz="1200" b="1" dirty="0" smtClean="0">
                <a:solidFill>
                  <a:srgbClr val="C00000"/>
                </a:solidFill>
              </a:rPr>
              <a:t>) и </a:t>
            </a:r>
            <a:r>
              <a:rPr lang="en-US" sz="1200" b="1" dirty="0">
                <a:solidFill>
                  <a:srgbClr val="C00000"/>
                </a:solidFill>
                <a:hlinkClick r:id="rId5"/>
              </a:rPr>
              <a:t>https://www.nalog.ru/rn77/fishing</a:t>
            </a:r>
            <a:r>
              <a:rPr lang="en-US" sz="1200" b="1" dirty="0" smtClean="0">
                <a:solidFill>
                  <a:srgbClr val="C00000"/>
                </a:solidFill>
                <a:hlinkClick r:id="rId5"/>
              </a:rPr>
              <a:t>/</a:t>
            </a:r>
            <a:endParaRPr lang="ru-RU" sz="1200" b="1" dirty="0">
              <a:solidFill>
                <a:srgbClr val="C00000"/>
              </a:solidFill>
            </a:endParaRPr>
          </a:p>
          <a:p>
            <a:endParaRPr lang="ru-RU" sz="1200" b="1" dirty="0">
              <a:solidFill>
                <a:schemeClr val="tx1"/>
              </a:solidFill>
            </a:endParaRPr>
          </a:p>
          <a:p>
            <a:pPr algn="just"/>
            <a:r>
              <a:rPr lang="ru-RU" sz="1100" b="1" dirty="0" smtClean="0">
                <a:solidFill>
                  <a:schemeClr val="tx1"/>
                </a:solidFill>
              </a:rPr>
              <a:t>Эксперт </a:t>
            </a:r>
            <a:r>
              <a:rPr lang="ru-RU" sz="1100" b="1" dirty="0">
                <a:solidFill>
                  <a:schemeClr val="tx1"/>
                </a:solidFill>
              </a:rPr>
              <a:t>предупреждает, как обезопасить себя от финансового мошенничества</a:t>
            </a:r>
            <a:r>
              <a:rPr lang="ru-RU" sz="1100" dirty="0">
                <a:solidFill>
                  <a:schemeClr val="tx1"/>
                </a:solidFill>
              </a:rPr>
              <a:t> </a:t>
            </a:r>
            <a:r>
              <a:rPr lang="ru-RU" sz="1100" b="1" u="sng" dirty="0">
                <a:hlinkClick r:id="rId6"/>
              </a:rPr>
              <a:t>https://vashifinancy.ru/for-smi/press/news/ekspert-preduprezhdaet-kak-obezopasit-sebya-ot-finansovogo-moshennichestva</a:t>
            </a:r>
            <a:r>
              <a:rPr lang="ru-RU" sz="1100" b="1" u="sng" dirty="0" smtClean="0">
                <a:hlinkClick r:id="rId6"/>
              </a:rPr>
              <a:t>/</a:t>
            </a:r>
            <a:endParaRPr lang="ru-RU" sz="1100" b="1" u="sng" dirty="0" smtClean="0"/>
          </a:p>
          <a:p>
            <a:pPr algn="just"/>
            <a:r>
              <a:rPr lang="ru-RU" sz="1100" b="1" dirty="0"/>
              <a:t>Мошенники не дремлют: новый способ обмана в сети. Как не попасться на удочку и сохранить свои </a:t>
            </a:r>
            <a:r>
              <a:rPr lang="ru-RU" sz="1100" b="1" dirty="0" smtClean="0"/>
              <a:t>деньги </a:t>
            </a:r>
            <a:r>
              <a:rPr lang="en-US" sz="1100" b="1" dirty="0">
                <a:hlinkClick r:id="rId7"/>
              </a:rPr>
              <a:t>https://</a:t>
            </a:r>
            <a:r>
              <a:rPr lang="en-US" sz="1100" b="1" dirty="0" smtClean="0">
                <a:hlinkClick r:id="rId7"/>
              </a:rPr>
              <a:t>zen.yandex.ru/media/economistka/moshenniki-ne-dremliut-novyi-sposob-obmana-v-seti-kak-ne-popastsia-na-udochku-i-sohranit-svoi-dengi-606b07fcde98604bdcee3794</a:t>
            </a:r>
            <a:endParaRPr lang="ru-RU" sz="1100" b="1" dirty="0"/>
          </a:p>
          <a:p>
            <a:pPr algn="just"/>
            <a:r>
              <a:rPr lang="ru-RU" sz="1100" b="1" dirty="0" smtClean="0">
                <a:solidFill>
                  <a:schemeClr val="tx1"/>
                </a:solidFill>
              </a:rPr>
              <a:t>Сколько </a:t>
            </a:r>
            <a:r>
              <a:rPr lang="ru-RU" sz="1100" b="1" dirty="0">
                <a:solidFill>
                  <a:schemeClr val="tx1"/>
                </a:solidFill>
              </a:rPr>
              <a:t>денег россияне отдают мошенникам на сайтах объявлений</a:t>
            </a:r>
            <a:r>
              <a:rPr lang="ru-RU" sz="1100" b="1" dirty="0" smtClean="0">
                <a:solidFill>
                  <a:schemeClr val="tx1"/>
                </a:solidFill>
              </a:rPr>
              <a:t>?</a:t>
            </a:r>
            <a:r>
              <a:rPr lang="ru-RU" sz="1100" b="1" dirty="0" smtClean="0"/>
              <a:t> </a:t>
            </a:r>
            <a:r>
              <a:rPr lang="ru-RU" sz="1100" b="1" u="sng" dirty="0" smtClean="0">
                <a:hlinkClick r:id="rId8"/>
              </a:rPr>
              <a:t>https</a:t>
            </a:r>
            <a:r>
              <a:rPr lang="ru-RU" sz="1100" b="1" u="sng" dirty="0">
                <a:hlinkClick r:id="rId8"/>
              </a:rPr>
              <a:t>://</a:t>
            </a:r>
            <a:r>
              <a:rPr lang="ru-RU" sz="1100" b="1" u="sng" dirty="0" smtClean="0">
                <a:hlinkClick r:id="rId8"/>
              </a:rPr>
              <a:t>journal.tinkoff.ru/avito-youla-test/</a:t>
            </a:r>
            <a:endParaRPr lang="ru-RU" sz="1100" b="1" dirty="0"/>
          </a:p>
          <a:p>
            <a:pPr algn="just"/>
            <a:r>
              <a:rPr lang="ru-RU" sz="1100" b="1" dirty="0" smtClean="0">
                <a:solidFill>
                  <a:schemeClr val="tx1"/>
                </a:solidFill>
              </a:rPr>
              <a:t>Осторожно</a:t>
            </a:r>
            <a:r>
              <a:rPr lang="ru-RU" sz="1100" b="1" dirty="0">
                <a:solidFill>
                  <a:schemeClr val="tx1"/>
                </a:solidFill>
              </a:rPr>
              <a:t>: мошенники! Новая схема обмана с участием «сотрудника </a:t>
            </a:r>
            <a:r>
              <a:rPr lang="ru-RU" sz="1100" b="1" dirty="0" smtClean="0">
                <a:solidFill>
                  <a:schemeClr val="tx1"/>
                </a:solidFill>
              </a:rPr>
              <a:t>полиции </a:t>
            </a:r>
            <a:r>
              <a:rPr lang="ru-RU" sz="1100" b="1" u="sng" dirty="0" smtClean="0">
                <a:hlinkClick r:id="rId9"/>
              </a:rPr>
              <a:t>https</a:t>
            </a:r>
            <a:r>
              <a:rPr lang="ru-RU" sz="1100" b="1" u="sng" dirty="0">
                <a:hlinkClick r:id="rId9"/>
              </a:rPr>
              <a:t>://</a:t>
            </a:r>
            <a:r>
              <a:rPr lang="ru-RU" sz="1100" b="1" u="sng" dirty="0" smtClean="0">
                <a:hlinkClick r:id="rId9"/>
              </a:rPr>
              <a:t>journal.open-broker.ru/other/ostorozhno-moshenniki/</a:t>
            </a:r>
            <a:endParaRPr lang="ru-RU" sz="1100" b="1" dirty="0"/>
          </a:p>
          <a:p>
            <a:pPr algn="just"/>
            <a:r>
              <a:rPr lang="ru-RU" sz="1100" b="1" dirty="0" smtClean="0">
                <a:solidFill>
                  <a:srgbClr val="C00000"/>
                </a:solidFill>
              </a:rPr>
              <a:t>Артем </a:t>
            </a:r>
            <a:r>
              <a:rPr lang="ru-RU" sz="1100" b="1" dirty="0">
                <a:solidFill>
                  <a:srgbClr val="C00000"/>
                </a:solidFill>
              </a:rPr>
              <a:t>Сычев: мошенники провоцируют клиента самого забрать деньги из </a:t>
            </a:r>
            <a:r>
              <a:rPr lang="ru-RU" sz="1100" b="1" dirty="0" smtClean="0">
                <a:solidFill>
                  <a:srgbClr val="C00000"/>
                </a:solidFill>
              </a:rPr>
              <a:t>банка </a:t>
            </a:r>
            <a:r>
              <a:rPr lang="ru-RU" sz="1100" b="1" u="sng" dirty="0" smtClean="0">
                <a:hlinkClick r:id="rId10"/>
              </a:rPr>
              <a:t>https</a:t>
            </a:r>
            <a:r>
              <a:rPr lang="ru-RU" sz="1100" b="1" u="sng" dirty="0">
                <a:hlinkClick r:id="rId10"/>
              </a:rPr>
              <a:t>://cbr.ru/press/event/?</a:t>
            </a:r>
            <a:r>
              <a:rPr lang="ru-RU" sz="1100" b="1" u="sng" dirty="0" smtClean="0">
                <a:hlinkClick r:id="rId10"/>
              </a:rPr>
              <a:t>id=9588</a:t>
            </a:r>
            <a:endParaRPr lang="ru-RU" sz="1100" b="1" dirty="0"/>
          </a:p>
          <a:p>
            <a:pPr algn="just"/>
            <a:r>
              <a:rPr lang="ru-RU" sz="1100" b="1" dirty="0" smtClean="0">
                <a:solidFill>
                  <a:schemeClr val="tx1"/>
                </a:solidFill>
              </a:rPr>
              <a:t>В </a:t>
            </a:r>
            <a:r>
              <a:rPr lang="ru-RU" sz="1100" b="1" dirty="0">
                <a:solidFill>
                  <a:schemeClr val="tx1"/>
                </a:solidFill>
              </a:rPr>
              <a:t>Банке России предупредили о новом виде мошенничества с </a:t>
            </a:r>
            <a:r>
              <a:rPr lang="ru-RU" sz="1100" b="1" dirty="0" smtClean="0">
                <a:solidFill>
                  <a:schemeClr val="tx1"/>
                </a:solidFill>
              </a:rPr>
              <a:t>выплатами</a:t>
            </a:r>
            <a:r>
              <a:rPr lang="ru-RU" sz="1100" b="1" dirty="0" smtClean="0"/>
              <a:t> </a:t>
            </a:r>
            <a:r>
              <a:rPr lang="ru-RU" sz="1100" b="1" u="sng" dirty="0" smtClean="0">
                <a:hlinkClick r:id="rId11"/>
              </a:rPr>
              <a:t>https</a:t>
            </a:r>
            <a:r>
              <a:rPr lang="ru-RU" sz="1100" b="1" u="sng" dirty="0">
                <a:hlinkClick r:id="rId11"/>
              </a:rPr>
              <a:t>://</a:t>
            </a:r>
            <a:r>
              <a:rPr lang="ru-RU" sz="1100" b="1" u="sng" dirty="0" smtClean="0">
                <a:hlinkClick r:id="rId11"/>
              </a:rPr>
              <a:t>rg.ru/2021/02/05/v-centrobanke-predupredili-o-novom-vide-moshennichestva-s-vyplatami.html</a:t>
            </a:r>
            <a:r>
              <a:rPr lang="ru-RU" sz="1100" b="1" dirty="0"/>
              <a:t> </a:t>
            </a:r>
            <a:r>
              <a:rPr lang="ru-RU" sz="1100" b="1" dirty="0" smtClean="0"/>
              <a:t>и </a:t>
            </a:r>
            <a:r>
              <a:rPr lang="ru-RU" sz="1100" b="1" u="sng" dirty="0" smtClean="0">
                <a:hlinkClick r:id="rId12"/>
              </a:rPr>
              <a:t>https</a:t>
            </a:r>
            <a:r>
              <a:rPr lang="ru-RU" sz="1100" b="1" u="sng" dirty="0">
                <a:hlinkClick r:id="rId12"/>
              </a:rPr>
              <a:t>://</a:t>
            </a:r>
            <a:r>
              <a:rPr lang="ru-RU" sz="1100" b="1" u="sng" dirty="0" smtClean="0">
                <a:hlinkClick r:id="rId12"/>
              </a:rPr>
              <a:t>rg.ru/2021/03/03/stalo-izvestno-o-novom-moshennichestve-pod-vidom-vyplat-s-gosuslug.html</a:t>
            </a:r>
            <a:endParaRPr lang="ru-RU" sz="1100" b="1" u="sng" dirty="0" smtClean="0"/>
          </a:p>
          <a:p>
            <a:pPr algn="just"/>
            <a:endParaRPr lang="ru-RU" sz="1100" b="1" dirty="0"/>
          </a:p>
          <a:p>
            <a:pPr algn="just"/>
            <a:r>
              <a:rPr lang="ru-RU" sz="1100" b="1" dirty="0" smtClean="0">
                <a:solidFill>
                  <a:srgbClr val="FF0000"/>
                </a:solidFill>
              </a:rPr>
              <a:t>В России началась волна обманов с «возвратом случайных переводов» на карту </a:t>
            </a:r>
            <a:r>
              <a:rPr lang="en-US" sz="1100" b="1" u="sng" dirty="0" smtClean="0">
                <a:hlinkClick r:id="rId13"/>
              </a:rPr>
              <a:t>https://iz.ru/1131782/2021-03-03/v-rossii-nachalas-volna-obmanov-s-vozvratom-sluchainykh-perevodov-na-kartu</a:t>
            </a:r>
            <a:r>
              <a:rPr lang="ru-RU" sz="1100" b="1" u="sng" dirty="0"/>
              <a:t> </a:t>
            </a:r>
            <a:r>
              <a:rPr lang="ru-RU" sz="1100" b="1" dirty="0" smtClean="0"/>
              <a:t>и </a:t>
            </a:r>
            <a:r>
              <a:rPr lang="ru-RU" sz="1100" b="1" u="sng" dirty="0">
                <a:hlinkClick r:id="rId14"/>
              </a:rPr>
              <a:t>https://</a:t>
            </a:r>
            <a:r>
              <a:rPr lang="ru-RU" sz="1100" b="1" u="sng" dirty="0" smtClean="0">
                <a:hlinkClick r:id="rId14"/>
              </a:rPr>
              <a:t>iz.ru/1131573/natalia-ilina/rytcarskii-prostupok-kak-rossiian-obmanyvaiut-s-vozvratom-perevodov</a:t>
            </a:r>
            <a:r>
              <a:rPr lang="ru-RU" sz="1100" b="1" dirty="0" smtClean="0"/>
              <a:t> </a:t>
            </a:r>
            <a:r>
              <a:rPr lang="ru-RU" sz="1100" b="1" i="1" dirty="0" smtClean="0">
                <a:solidFill>
                  <a:schemeClr val="accent3">
                    <a:lumMod val="50000"/>
                  </a:schemeClr>
                </a:solidFill>
              </a:rPr>
              <a:t>Комментарий </a:t>
            </a:r>
            <a:r>
              <a:rPr lang="ru-RU" sz="1100" b="1" i="1" dirty="0">
                <a:solidFill>
                  <a:schemeClr val="accent3">
                    <a:lumMod val="50000"/>
                  </a:schemeClr>
                </a:solidFill>
              </a:rPr>
              <a:t>МФЦ: </a:t>
            </a:r>
            <a:r>
              <a:rPr lang="ru-RU" sz="1100" b="1" dirty="0">
                <a:solidFill>
                  <a:schemeClr val="accent3">
                    <a:lumMod val="50000"/>
                  </a:schemeClr>
                </a:solidFill>
              </a:rPr>
              <a:t>при получении такого платежа НУЖНО идти в банк и подавать заявление на возврат средств самим банком! На все последующие звонки неизвестных отвечать, что подали заявление в банк на возврат! Если сами решите возвращать, попадете в </a:t>
            </a:r>
            <a:r>
              <a:rPr lang="ru-RU" sz="1100" b="1" dirty="0" smtClean="0">
                <a:solidFill>
                  <a:schemeClr val="accent3">
                    <a:lumMod val="50000"/>
                  </a:schemeClr>
                </a:solidFill>
              </a:rPr>
              <a:t>сети!</a:t>
            </a:r>
          </a:p>
          <a:p>
            <a:pPr algn="just"/>
            <a:r>
              <a:rPr lang="ru-RU" sz="1100" b="1" dirty="0">
                <a:solidFill>
                  <a:srgbClr val="FF0000"/>
                </a:solidFill>
              </a:rPr>
              <a:t>ОНФ: «ошибочный» перевод средств стал инструментом провокации мошенников </a:t>
            </a:r>
            <a:r>
              <a:rPr lang="en-US" sz="1100" b="1" dirty="0">
                <a:hlinkClick r:id="rId15"/>
              </a:rPr>
              <a:t>https://onf.ru/2021/03/16/lazareva-oshibochnyy-perevod-sredstv-stal-instrumentom-provokacii-moshennikov</a:t>
            </a:r>
            <a:r>
              <a:rPr lang="en-US" sz="1100" b="1" dirty="0" smtClean="0">
                <a:hlinkClick r:id="rId15"/>
              </a:rPr>
              <a:t>/</a:t>
            </a:r>
            <a:endParaRPr lang="ru-RU" sz="1100" b="1" dirty="0" smtClean="0"/>
          </a:p>
          <a:p>
            <a:pPr algn="just"/>
            <a:endParaRPr lang="ru-RU" sz="1100" b="1" dirty="0">
              <a:solidFill>
                <a:schemeClr val="accent3">
                  <a:lumMod val="50000"/>
                </a:schemeClr>
              </a:solidFill>
            </a:endParaRPr>
          </a:p>
          <a:p>
            <a:pPr algn="just"/>
            <a:r>
              <a:rPr lang="ru-RU" sz="1100" b="1" dirty="0" smtClean="0">
                <a:solidFill>
                  <a:srgbClr val="C00000"/>
                </a:solidFill>
              </a:rPr>
              <a:t>Динамика </a:t>
            </a:r>
            <a:r>
              <a:rPr lang="ru-RU" sz="1100" b="1" dirty="0">
                <a:solidFill>
                  <a:srgbClr val="C00000"/>
                </a:solidFill>
              </a:rPr>
              <a:t>максимальной процентной ставки (по вкладам в российских рублях) десяти кредитных организаций, привлекающих наибольший объём депозитов физических </a:t>
            </a:r>
            <a:r>
              <a:rPr lang="ru-RU" sz="1100" b="1" dirty="0" smtClean="0">
                <a:solidFill>
                  <a:srgbClr val="C00000"/>
                </a:solidFill>
              </a:rPr>
              <a:t>лиц </a:t>
            </a:r>
            <a:r>
              <a:rPr lang="ru-RU" sz="1100" b="1" u="sng" dirty="0" smtClean="0">
                <a:hlinkClick r:id="rId16"/>
              </a:rPr>
              <a:t>https</a:t>
            </a:r>
            <a:r>
              <a:rPr lang="ru-RU" sz="1100" b="1" u="sng" dirty="0">
                <a:hlinkClick r:id="rId16"/>
              </a:rPr>
              <a:t>://</a:t>
            </a:r>
            <a:r>
              <a:rPr lang="ru-RU" sz="1100" b="1" u="sng" dirty="0" smtClean="0">
                <a:hlinkClick r:id="rId16"/>
              </a:rPr>
              <a:t>cbr.ru/statistics/avgprocstav/</a:t>
            </a:r>
            <a:r>
              <a:rPr lang="ru-RU" sz="1100" b="1" dirty="0"/>
              <a:t> </a:t>
            </a:r>
            <a:r>
              <a:rPr lang="ru-RU" sz="1100" b="1" i="1" dirty="0" smtClean="0">
                <a:solidFill>
                  <a:schemeClr val="accent3">
                    <a:lumMod val="50000"/>
                  </a:schemeClr>
                </a:solidFill>
              </a:rPr>
              <a:t>Комментарий </a:t>
            </a:r>
            <a:r>
              <a:rPr lang="ru-RU" sz="1100" b="1" i="1" dirty="0">
                <a:solidFill>
                  <a:schemeClr val="accent3">
                    <a:lumMod val="50000"/>
                  </a:schemeClr>
                </a:solidFill>
              </a:rPr>
              <a:t>МФЦ: </a:t>
            </a:r>
            <a:r>
              <a:rPr lang="ru-RU" sz="1100" b="1" dirty="0">
                <a:solidFill>
                  <a:schemeClr val="accent3">
                    <a:lumMod val="50000"/>
                  </a:schemeClr>
                </a:solidFill>
              </a:rPr>
              <a:t>полезно сравнивать эти ставки и те, что Вам агрессивно предлагают на соответствующем сроке! И если последние выше, то скорее всего это финансовая пирамида! Например, «Столица инвестиций» обещает до 24% годовых на нефти и </a:t>
            </a:r>
            <a:r>
              <a:rPr lang="ru-RU" sz="1100" b="1" dirty="0" smtClean="0">
                <a:solidFill>
                  <a:schemeClr val="accent3">
                    <a:lumMod val="50000"/>
                  </a:schemeClr>
                </a:solidFill>
              </a:rPr>
              <a:t>газе </a:t>
            </a:r>
            <a:r>
              <a:rPr lang="ru-RU" sz="1100" b="1" u="sng" dirty="0" smtClean="0">
                <a:hlinkClick r:id="rId17"/>
              </a:rPr>
              <a:t>https</a:t>
            </a:r>
            <a:r>
              <a:rPr lang="ru-RU" sz="1100" b="1" u="sng" dirty="0">
                <a:hlinkClick r:id="rId17"/>
              </a:rPr>
              <a:t>://</a:t>
            </a:r>
            <a:r>
              <a:rPr lang="ru-RU" sz="1100" b="1" u="sng" dirty="0" smtClean="0">
                <a:hlinkClick r:id="rId17"/>
              </a:rPr>
              <a:t>journal.tinkoff.ru/wtf/stolica-investicij/</a:t>
            </a:r>
            <a:endParaRPr lang="ru-RU" sz="1100" b="1" dirty="0"/>
          </a:p>
          <a:p>
            <a:pPr algn="just"/>
            <a:r>
              <a:rPr lang="ru-RU" sz="1100" b="1" dirty="0" smtClean="0">
                <a:solidFill>
                  <a:schemeClr val="tx1"/>
                </a:solidFill>
              </a:rPr>
              <a:t>Вирусы </a:t>
            </a:r>
            <a:r>
              <a:rPr lang="ru-RU" sz="1100" b="1" dirty="0">
                <a:solidFill>
                  <a:schemeClr val="tx1"/>
                </a:solidFill>
              </a:rPr>
              <a:t>капают с веток. Хакеры продвигают вредоносные ссылки через </a:t>
            </a:r>
            <a:r>
              <a:rPr lang="ru-RU" sz="1100" b="1" dirty="0" smtClean="0">
                <a:solidFill>
                  <a:schemeClr val="tx1"/>
                </a:solidFill>
              </a:rPr>
              <a:t>форумы </a:t>
            </a:r>
            <a:r>
              <a:rPr lang="ru-RU" sz="1100" b="1" u="sng" dirty="0" smtClean="0">
                <a:hlinkClick r:id="rId18"/>
              </a:rPr>
              <a:t>https</a:t>
            </a:r>
            <a:r>
              <a:rPr lang="ru-RU" sz="1100" b="1" u="sng" dirty="0">
                <a:hlinkClick r:id="rId18"/>
              </a:rPr>
              <a:t>://www.kommersant.ru/doc/4721121?tg</a:t>
            </a:r>
            <a:endParaRPr lang="ru-RU" sz="1100" b="1" dirty="0"/>
          </a:p>
          <a:p>
            <a:pPr algn="just"/>
            <a:r>
              <a:rPr lang="ru-RU" sz="1100" b="1" dirty="0" smtClean="0"/>
              <a:t>Меня </a:t>
            </a:r>
            <a:r>
              <a:rPr lang="ru-RU" sz="1100" b="1" dirty="0"/>
              <a:t>убедили, что нельзя сразу вернуть товар — сначала надо попробовать починить. Это </a:t>
            </a:r>
            <a:r>
              <a:rPr lang="ru-RU" sz="1100" b="1" dirty="0" smtClean="0"/>
              <a:t>законно? </a:t>
            </a:r>
            <a:r>
              <a:rPr lang="ru-RU" sz="1100" b="1" u="sng" dirty="0" smtClean="0">
                <a:hlinkClick r:id="rId19"/>
              </a:rPr>
              <a:t>https</a:t>
            </a:r>
            <a:r>
              <a:rPr lang="ru-RU" sz="1100" b="1" u="sng" dirty="0">
                <a:hlinkClick r:id="rId19"/>
              </a:rPr>
              <a:t>://journal.tinkoff.ru/materinskaya-plata</a:t>
            </a:r>
            <a:r>
              <a:rPr lang="ru-RU" sz="1100" b="1" u="sng" dirty="0" smtClean="0">
                <a:hlinkClick r:id="rId19"/>
              </a:rPr>
              <a:t>/</a:t>
            </a:r>
            <a:r>
              <a:rPr lang="ru-RU" sz="1100" b="1" dirty="0" smtClean="0"/>
              <a:t> и </a:t>
            </a:r>
            <a:r>
              <a:rPr lang="ru-RU" sz="1100" b="1" u="sng" dirty="0" smtClean="0">
                <a:hlinkClick r:id="rId20"/>
              </a:rPr>
              <a:t>https</a:t>
            </a:r>
            <a:r>
              <a:rPr lang="ru-RU" sz="1100" b="1" u="sng" dirty="0">
                <a:hlinkClick r:id="rId20"/>
              </a:rPr>
              <a:t>://journal.tinkoff.ru/prava/vozvrat-tovara/</a:t>
            </a:r>
            <a:r>
              <a:rPr lang="ru-RU" sz="1100" b="1" dirty="0"/>
              <a:t> и  </a:t>
            </a:r>
            <a:r>
              <a:rPr lang="ru-RU" sz="1100" b="1" u="sng" dirty="0">
                <a:hlinkClick r:id="rId21"/>
              </a:rPr>
              <a:t>https://</a:t>
            </a:r>
            <a:r>
              <a:rPr lang="ru-RU" sz="1100" b="1" u="sng" dirty="0" smtClean="0">
                <a:hlinkClick r:id="rId21"/>
              </a:rPr>
              <a:t>journal.tinkoff.ru/vozvratov/</a:t>
            </a:r>
            <a:endParaRPr lang="ru-RU" sz="1100" b="1" dirty="0"/>
          </a:p>
          <a:p>
            <a:pPr algn="just"/>
            <a:r>
              <a:rPr lang="ru-RU" sz="1100" b="1" dirty="0" smtClean="0"/>
              <a:t>Мошенники </a:t>
            </a:r>
            <a:r>
              <a:rPr lang="ru-RU" sz="1100" b="1" dirty="0"/>
              <a:t>научились ботать. Информацию из Telegram начали использовать для </a:t>
            </a:r>
            <a:r>
              <a:rPr lang="ru-RU" sz="1100" b="1" dirty="0" smtClean="0"/>
              <a:t>шантажа </a:t>
            </a:r>
            <a:r>
              <a:rPr lang="ru-RU" sz="1100" b="1" u="sng" dirty="0" smtClean="0">
                <a:hlinkClick r:id="rId22"/>
              </a:rPr>
              <a:t>https</a:t>
            </a:r>
            <a:r>
              <a:rPr lang="ru-RU" sz="1100" b="1" u="sng" dirty="0">
                <a:hlinkClick r:id="rId22"/>
              </a:rPr>
              <a:t>://</a:t>
            </a:r>
            <a:r>
              <a:rPr lang="ru-RU" sz="1100" b="1" u="sng" dirty="0" smtClean="0">
                <a:hlinkClick r:id="rId22"/>
              </a:rPr>
              <a:t>www.kommersant.ru/doc/4711513?tg</a:t>
            </a:r>
            <a:endParaRPr lang="ru-RU" sz="1100" b="1" u="sng" dirty="0" smtClean="0"/>
          </a:p>
          <a:p>
            <a:pPr algn="just"/>
            <a:r>
              <a:rPr lang="ru-RU" sz="1100" b="1" dirty="0">
                <a:solidFill>
                  <a:srgbClr val="C00000"/>
                </a:solidFill>
              </a:rPr>
              <a:t>ФНС получит доступ к банковской тайне: кому и чем это грозит на самом деле </a:t>
            </a:r>
            <a:r>
              <a:rPr lang="ru-RU" sz="1100" b="1" u="sng" dirty="0">
                <a:hlinkClick r:id="rId23"/>
              </a:rPr>
              <a:t>https://journal.tinkoff.ru/fake-news/bez-tain-ot-fns/</a:t>
            </a:r>
            <a:endParaRPr lang="ru-RU" sz="1100" b="1" dirty="0"/>
          </a:p>
          <a:p>
            <a:pPr algn="just"/>
            <a:r>
              <a:rPr lang="ru-RU" sz="1100" b="1" dirty="0">
                <a:solidFill>
                  <a:schemeClr val="tx1"/>
                </a:solidFill>
              </a:rPr>
              <a:t>"Известия" рассказали о новом способе обмана банковских клиентов.</a:t>
            </a:r>
            <a:r>
              <a:rPr lang="ru-RU" sz="1100" b="1" dirty="0"/>
              <a:t> По данным издания, мошенники стали звонить людям, которые уже один раз ранее не попались на их уловку </a:t>
            </a:r>
            <a:r>
              <a:rPr lang="ru-RU" sz="1100" b="1" u="sng" dirty="0">
                <a:hlinkClick r:id="rId24"/>
              </a:rPr>
              <a:t>https://tass.ru/obschestvo/10920871</a:t>
            </a:r>
            <a:endParaRPr lang="ru-RU" sz="1100" b="1" dirty="0"/>
          </a:p>
          <a:p>
            <a:pPr algn="just"/>
            <a:r>
              <a:rPr lang="ru-RU" sz="1100" b="1" dirty="0">
                <a:solidFill>
                  <a:schemeClr val="tx1"/>
                </a:solidFill>
              </a:rPr>
              <a:t>Раскрыта новая схема мошенников с выигрышем бесплатных лотерей. Новая мошенническая схема получила распространение в России</a:t>
            </a:r>
            <a:r>
              <a:rPr lang="ru-RU" sz="1100" b="1" dirty="0"/>
              <a:t> </a:t>
            </a:r>
            <a:r>
              <a:rPr lang="ru-RU" sz="1100" b="1" u="sng" dirty="0">
                <a:hlinkClick r:id="rId25"/>
              </a:rPr>
              <a:t>https://news.mail.ru/society/45600512/?frommail=1</a:t>
            </a:r>
            <a:endParaRPr lang="ru-RU" sz="1100" b="1" dirty="0"/>
          </a:p>
          <a:p>
            <a:pPr algn="just"/>
            <a:r>
              <a:rPr lang="ru-RU" sz="1100" b="1" dirty="0">
                <a:solidFill>
                  <a:schemeClr val="tx1"/>
                </a:solidFill>
              </a:rPr>
              <a:t>В полиции Москвы предупредили о мошенниках, похищающих деньги через мобильное приложение </a:t>
            </a:r>
            <a:r>
              <a:rPr lang="ru-RU" sz="1100" b="1" u="sng" dirty="0">
                <a:hlinkClick r:id="rId26"/>
              </a:rPr>
              <a:t>https://tass.ru/obschestvo/10850207</a:t>
            </a:r>
            <a:endParaRPr lang="ru-RU" sz="1100" b="1" dirty="0"/>
          </a:p>
          <a:p>
            <a:pPr algn="just"/>
            <a:r>
              <a:rPr lang="ru-RU" sz="1100" b="1" dirty="0">
                <a:solidFill>
                  <a:schemeClr val="tx1"/>
                </a:solidFill>
              </a:rPr>
              <a:t>Непутевая машина. Названы главные риски при покупке автомобилей </a:t>
            </a:r>
            <a:r>
              <a:rPr lang="ru-RU" sz="1100" b="1" u="sng" dirty="0">
                <a:hlinkClick r:id="rId27"/>
              </a:rPr>
              <a:t>https://</a:t>
            </a:r>
            <a:r>
              <a:rPr lang="ru-RU" sz="1100" b="1" u="sng" dirty="0" smtClean="0">
                <a:hlinkClick r:id="rId27"/>
              </a:rPr>
              <a:t>rg.ru/2021/03/24/eksperty-nazvali-glavnye-riski-pri-pokupke-avtomobilej.html?msn</a:t>
            </a:r>
            <a:endParaRPr lang="ru-RU" sz="1100" b="1" u="sng" dirty="0" smtClean="0"/>
          </a:p>
          <a:p>
            <a:pPr algn="just"/>
            <a:r>
              <a:rPr lang="ru-RU" sz="1100" b="1" dirty="0">
                <a:solidFill>
                  <a:srgbClr val="C00000"/>
                </a:solidFill>
              </a:rPr>
              <a:t>Как мошенники разводят мужчин на деньги на сайтах знакомств: 5 схем </a:t>
            </a:r>
            <a:r>
              <a:rPr lang="ru-RU" sz="1100" b="1" u="sng" dirty="0">
                <a:hlinkClick r:id="rId28"/>
              </a:rPr>
              <a:t>https://journal.tinkoff.ru/list/davay-ya-priedu</a:t>
            </a:r>
            <a:r>
              <a:rPr lang="ru-RU" sz="1100" b="1" u="sng" dirty="0" smtClean="0">
                <a:hlinkClick r:id="rId28"/>
              </a:rPr>
              <a:t>/</a:t>
            </a:r>
            <a:endParaRPr lang="ru-RU" sz="1100" b="1" u="sng" dirty="0" smtClean="0"/>
          </a:p>
          <a:p>
            <a:pPr algn="just"/>
            <a:r>
              <a:rPr lang="ru-RU" sz="1100" b="1" dirty="0">
                <a:solidFill>
                  <a:schemeClr val="tx1"/>
                </a:solidFill>
              </a:rPr>
              <a:t>«Человек глуп, нажива будет всегда»: как работают </a:t>
            </a:r>
            <a:r>
              <a:rPr lang="ru-RU" sz="1100" b="1" dirty="0" err="1">
                <a:solidFill>
                  <a:schemeClr val="tx1"/>
                </a:solidFill>
              </a:rPr>
              <a:t>бла</a:t>
            </a:r>
            <a:r>
              <a:rPr lang="ru-RU" sz="1100" b="1" dirty="0">
                <a:solidFill>
                  <a:schemeClr val="tx1"/>
                </a:solidFill>
              </a:rPr>
              <a:t>-</a:t>
            </a:r>
            <a:r>
              <a:rPr lang="ru-RU" sz="1100" b="1" dirty="0" err="1">
                <a:solidFill>
                  <a:schemeClr val="tx1"/>
                </a:solidFill>
              </a:rPr>
              <a:t>бла</a:t>
            </a:r>
            <a:r>
              <a:rPr lang="ru-RU" sz="1100" b="1" dirty="0">
                <a:solidFill>
                  <a:schemeClr val="tx1"/>
                </a:solidFill>
              </a:rPr>
              <a:t>-мошенники на сайтах объявлений. Они забалтывают свою жертву и выманивают у нее данные банковской карты. Рассказываем, как не попасть в ловушку </a:t>
            </a:r>
            <a:r>
              <a:rPr lang="ru-RU" sz="1100" b="1" u="sng" dirty="0">
                <a:hlinkClick r:id="rId29"/>
              </a:rPr>
              <a:t>https://www.kp.ru/daily/27260/4393046</a:t>
            </a:r>
            <a:r>
              <a:rPr lang="ru-RU" sz="1100" b="1" u="sng" dirty="0" smtClean="0">
                <a:hlinkClick r:id="rId29"/>
              </a:rPr>
              <a:t>/</a:t>
            </a:r>
            <a:endParaRPr lang="ru-RU" sz="1100" b="1" dirty="0"/>
          </a:p>
        </p:txBody>
      </p:sp>
    </p:spTree>
    <p:extLst>
      <p:ext uri="{BB962C8B-B14F-4D97-AF65-F5344CB8AC3E}">
        <p14:creationId xmlns:p14="http://schemas.microsoft.com/office/powerpoint/2010/main" val="8484011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2535" y="116289"/>
            <a:ext cx="11785667" cy="440203"/>
          </a:xfrm>
        </p:spPr>
        <p:txBody>
          <a:bodyPr>
            <a:noAutofit/>
          </a:bodyPr>
          <a:lstStyle/>
          <a:p>
            <a:pPr algn="l"/>
            <a:r>
              <a:rPr lang="ru-RU" sz="1400" b="1" dirty="0" smtClean="0">
                <a:solidFill>
                  <a:schemeClr val="accent5">
                    <a:lumMod val="75000"/>
                  </a:schemeClr>
                </a:solidFill>
              </a:rPr>
              <a:t>Примеры </a:t>
            </a:r>
            <a:r>
              <a:rPr lang="ru-RU" sz="1400" b="1" dirty="0">
                <a:solidFill>
                  <a:schemeClr val="accent5">
                    <a:lumMod val="75000"/>
                  </a:schemeClr>
                </a:solidFill>
              </a:rPr>
              <a:t>и истории мошенничества</a:t>
            </a:r>
            <a:r>
              <a:rPr lang="ru-RU" sz="1400" b="1" dirty="0">
                <a:solidFill>
                  <a:schemeClr val="accent3">
                    <a:lumMod val="75000"/>
                  </a:schemeClr>
                </a:solidFill>
              </a:rPr>
              <a:t/>
            </a:r>
            <a:br>
              <a:rPr lang="ru-RU" sz="1400" b="1" dirty="0">
                <a:solidFill>
                  <a:schemeClr val="accent3">
                    <a:lumMod val="75000"/>
                  </a:schemeClr>
                </a:solidFill>
              </a:rPr>
            </a:br>
            <a:endParaRPr lang="ru-RU" sz="1400" b="1" dirty="0">
              <a:solidFill>
                <a:schemeClr val="accent3">
                  <a:lumMod val="75000"/>
                </a:schemeClr>
              </a:solidFill>
              <a:latin typeface="Arial" panose="020B0604020202020204" pitchFamily="34" charset="0"/>
              <a:cs typeface="Arial" panose="020B0604020202020204" pitchFamily="34" charset="0"/>
            </a:endParaRPr>
          </a:p>
        </p:txBody>
      </p:sp>
      <p:sp>
        <p:nvSpPr>
          <p:cNvPr id="3" name="Номер слайда 2"/>
          <p:cNvSpPr>
            <a:spLocks noGrp="1"/>
          </p:cNvSpPr>
          <p:nvPr>
            <p:ph type="sldNum" sz="quarter" idx="12"/>
          </p:nvPr>
        </p:nvSpPr>
        <p:spPr>
          <a:xfrm>
            <a:off x="4203545" y="6594632"/>
            <a:ext cx="2133600" cy="213340"/>
          </a:xfrm>
        </p:spPr>
        <p:txBody>
          <a:bodyPr/>
          <a:lstStyle/>
          <a:p>
            <a:fld id="{86CB4B4D-7CA3-9044-876B-883B54F8677D}" type="slidenum">
              <a:rPr lang="ru-RU" smtClean="0">
                <a:solidFill>
                  <a:schemeClr val="tx1"/>
                </a:solidFill>
              </a:rPr>
              <a:t>57</a:t>
            </a:fld>
            <a:endParaRPr lang="ru-RU" dirty="0">
              <a:solidFill>
                <a:schemeClr val="tx1"/>
              </a:solidFill>
            </a:endParaRPr>
          </a:p>
        </p:txBody>
      </p:sp>
      <p:sp>
        <p:nvSpPr>
          <p:cNvPr id="4" name="Прямоугольник 3"/>
          <p:cNvSpPr/>
          <p:nvPr/>
        </p:nvSpPr>
        <p:spPr>
          <a:xfrm>
            <a:off x="0" y="386043"/>
            <a:ext cx="12065869" cy="6263253"/>
          </a:xfrm>
          <a:prstGeom prst="rect">
            <a:avLst/>
          </a:prstGeom>
        </p:spPr>
        <p:txBody>
          <a:bodyPr wrap="square">
            <a:spAutoFit/>
          </a:bodyPr>
          <a:lstStyle/>
          <a:p>
            <a:r>
              <a:rPr lang="ru-RU" sz="1200" b="1" dirty="0" smtClean="0">
                <a:solidFill>
                  <a:srgbClr val="C00000"/>
                </a:solidFill>
              </a:rPr>
              <a:t>На сайте «</a:t>
            </a:r>
            <a:r>
              <a:rPr lang="ru-RU" sz="1200" b="1" dirty="0" err="1" smtClean="0">
                <a:solidFill>
                  <a:srgbClr val="C00000"/>
                </a:solidFill>
              </a:rPr>
              <a:t>Вашифинансы</a:t>
            </a:r>
            <a:r>
              <a:rPr lang="ru-RU" sz="1200" b="1" dirty="0" smtClean="0">
                <a:solidFill>
                  <a:srgbClr val="C00000"/>
                </a:solidFill>
              </a:rPr>
              <a:t>», фильтры «Финансовые риски и безопасность» и «Защита прав потребителей» (подборка историй) </a:t>
            </a:r>
            <a:r>
              <a:rPr lang="en-US" sz="1200" b="1" dirty="0" smtClean="0">
                <a:solidFill>
                  <a:srgbClr val="C00000"/>
                </a:solidFill>
                <a:hlinkClick r:id="rId3"/>
              </a:rPr>
              <a:t>https</a:t>
            </a:r>
            <a:r>
              <a:rPr lang="en-US" sz="1200" b="1" dirty="0">
                <a:solidFill>
                  <a:srgbClr val="C00000"/>
                </a:solidFill>
                <a:hlinkClick r:id="rId3"/>
              </a:rPr>
              <a:t>://vashifinancy.ru/materials</a:t>
            </a:r>
            <a:r>
              <a:rPr lang="en-US" sz="1200" b="1" dirty="0" smtClean="0">
                <a:solidFill>
                  <a:srgbClr val="C00000"/>
                </a:solidFill>
                <a:hlinkClick r:id="rId3"/>
              </a:rPr>
              <a:t>/</a:t>
            </a:r>
            <a:endParaRPr lang="ru-RU" sz="1200" b="1" dirty="0">
              <a:solidFill>
                <a:srgbClr val="C00000"/>
              </a:solidFill>
            </a:endParaRPr>
          </a:p>
          <a:p>
            <a:r>
              <a:rPr lang="ru-RU" sz="1200" b="1" dirty="0">
                <a:solidFill>
                  <a:srgbClr val="C00000"/>
                </a:solidFill>
              </a:rPr>
              <a:t>Материалы </a:t>
            </a:r>
            <a:r>
              <a:rPr lang="ru-RU" sz="1200" b="1" dirty="0" smtClean="0">
                <a:solidFill>
                  <a:srgbClr val="C00000"/>
                </a:solidFill>
              </a:rPr>
              <a:t>Института МФЦ </a:t>
            </a:r>
            <a:r>
              <a:rPr lang="en-US" sz="1200" b="1" dirty="0">
                <a:hlinkClick r:id="rId4"/>
              </a:rPr>
              <a:t>https://www.educenter.ru/course-series/course-series_8.html?&amp;page=1876</a:t>
            </a:r>
            <a:r>
              <a:rPr lang="ru-RU" sz="1200" b="1" dirty="0"/>
              <a:t> </a:t>
            </a:r>
            <a:endParaRPr lang="ru-RU" sz="1200" b="1" dirty="0" smtClean="0"/>
          </a:p>
          <a:p>
            <a:r>
              <a:rPr lang="ru-RU" sz="1200" b="1" dirty="0" smtClean="0">
                <a:solidFill>
                  <a:srgbClr val="00B050"/>
                </a:solidFill>
              </a:rPr>
              <a:t>(</a:t>
            </a:r>
            <a:r>
              <a:rPr lang="ru-RU" sz="1200" b="1" dirty="0" err="1">
                <a:solidFill>
                  <a:srgbClr val="00B050"/>
                </a:solidFill>
              </a:rPr>
              <a:t>вебинары</a:t>
            </a:r>
            <a:r>
              <a:rPr lang="ru-RU" sz="1200" b="1" dirty="0">
                <a:solidFill>
                  <a:srgbClr val="00B050"/>
                </a:solidFill>
              </a:rPr>
              <a:t> от 14 августа 2020 г. и 21 апреля 20 г</a:t>
            </a:r>
            <a:r>
              <a:rPr lang="ru-RU" sz="1200" b="1" dirty="0" smtClean="0">
                <a:solidFill>
                  <a:srgbClr val="00B050"/>
                </a:solidFill>
              </a:rPr>
              <a:t>.)</a:t>
            </a:r>
            <a:endParaRPr lang="ru-RU" sz="1200" b="1" dirty="0"/>
          </a:p>
          <a:p>
            <a:r>
              <a:rPr lang="ru-RU" sz="1200" b="1" dirty="0">
                <a:solidFill>
                  <a:srgbClr val="C00000"/>
                </a:solidFill>
              </a:rPr>
              <a:t>Материалы </a:t>
            </a:r>
            <a:r>
              <a:rPr lang="ru-RU" sz="1200" b="1" dirty="0" smtClean="0">
                <a:solidFill>
                  <a:srgbClr val="C00000"/>
                </a:solidFill>
              </a:rPr>
              <a:t>Института МФЦ  </a:t>
            </a:r>
            <a:r>
              <a:rPr lang="en-US" sz="1200" b="1" dirty="0" smtClean="0">
                <a:hlinkClick r:id="rId5"/>
              </a:rPr>
              <a:t>https</a:t>
            </a:r>
            <a:r>
              <a:rPr lang="en-US" sz="1200" b="1" dirty="0">
                <a:hlinkClick r:id="rId5"/>
              </a:rPr>
              <a:t>://www.educenter.ru/course-series/course-series_8.html?&amp;</a:t>
            </a:r>
            <a:r>
              <a:rPr lang="en-US" sz="1200" b="1" dirty="0" smtClean="0">
                <a:hlinkClick r:id="rId5"/>
              </a:rPr>
              <a:t>page=187</a:t>
            </a:r>
            <a:r>
              <a:rPr lang="ru-RU" sz="1200" b="1" dirty="0" smtClean="0">
                <a:hlinkClick r:id="rId5"/>
              </a:rPr>
              <a:t>5</a:t>
            </a:r>
            <a:r>
              <a:rPr lang="ru-RU" sz="1200" b="1" dirty="0" smtClean="0"/>
              <a:t> </a:t>
            </a:r>
          </a:p>
          <a:p>
            <a:r>
              <a:rPr lang="ru-RU" sz="1200" b="1" dirty="0" smtClean="0">
                <a:solidFill>
                  <a:srgbClr val="00B050"/>
                </a:solidFill>
              </a:rPr>
              <a:t>(подборка материалов по финансовой грамотности, в том числе про финансовое мошенничество)</a:t>
            </a:r>
            <a:endParaRPr lang="ru-RU" sz="1200" b="1" dirty="0" smtClean="0">
              <a:solidFill>
                <a:srgbClr val="C00000"/>
              </a:solidFill>
            </a:endParaRPr>
          </a:p>
          <a:p>
            <a:pPr algn="just"/>
            <a:r>
              <a:rPr lang="ru-RU" sz="1100" b="1" dirty="0" smtClean="0"/>
              <a:t>Лишний </a:t>
            </a:r>
            <a:r>
              <a:rPr lang="ru-RU" sz="1100" b="1" dirty="0"/>
              <a:t>кабинет: мошенники стали присылать коды для регистрации счета </a:t>
            </a:r>
            <a:r>
              <a:rPr lang="ru-RU" sz="1100" b="1" dirty="0" smtClean="0"/>
              <a:t>ИП. </a:t>
            </a:r>
            <a:r>
              <a:rPr lang="ru-RU" sz="1100" dirty="0" smtClean="0"/>
              <a:t>С </a:t>
            </a:r>
            <a:r>
              <a:rPr lang="ru-RU" sz="1100" dirty="0"/>
              <a:t>помощью сообщений от имени банка они повышают доверие к «его сотруднику</a:t>
            </a:r>
            <a:r>
              <a:rPr lang="ru-RU" sz="1100" dirty="0" smtClean="0"/>
              <a:t>» или даже пытаются кредит на чужое имя </a:t>
            </a:r>
            <a:r>
              <a:rPr lang="en-US" sz="1100" b="1" dirty="0">
                <a:hlinkClick r:id="rId6"/>
              </a:rPr>
              <a:t>https://</a:t>
            </a:r>
            <a:r>
              <a:rPr lang="en-US" sz="1100" b="1" dirty="0" smtClean="0">
                <a:hlinkClick r:id="rId6"/>
              </a:rPr>
              <a:t>iz.ru/1154943/natalia-ilina/lishnii-kabinet-moshenniki-stali-prisylat-kody-dlia-registratcii-scheta-ip</a:t>
            </a:r>
            <a:endParaRPr lang="ru-RU" sz="1100" b="1" dirty="0" smtClean="0"/>
          </a:p>
          <a:p>
            <a:pPr algn="just"/>
            <a:r>
              <a:rPr lang="ru-RU" sz="1100" b="1" dirty="0"/>
              <a:t>Виды финансового мошенничества с </a:t>
            </a:r>
            <a:r>
              <a:rPr lang="ru-RU" sz="1100" b="1" dirty="0" smtClean="0"/>
              <a:t>примерами </a:t>
            </a:r>
            <a:r>
              <a:rPr lang="en-US" sz="1100" b="1" dirty="0">
                <a:hlinkClick r:id="rId7"/>
              </a:rPr>
              <a:t>https://</a:t>
            </a:r>
            <a:r>
              <a:rPr lang="en-US" sz="1100" b="1" dirty="0" smtClean="0">
                <a:hlinkClick r:id="rId7"/>
              </a:rPr>
              <a:t>yandex.ru/turbo/izich.info/s/obman/finansovoe</a:t>
            </a:r>
            <a:endParaRPr lang="ru-RU" sz="1100" b="1" dirty="0" smtClean="0"/>
          </a:p>
          <a:p>
            <a:pPr algn="just"/>
            <a:r>
              <a:rPr lang="ru-RU" sz="1100" b="1" dirty="0">
                <a:solidFill>
                  <a:srgbClr val="C00000"/>
                </a:solidFill>
              </a:rPr>
              <a:t>Вопросы и ответы по мошенничеству на рынке </a:t>
            </a:r>
            <a:r>
              <a:rPr lang="ru-RU" sz="1100" b="1" dirty="0" err="1">
                <a:solidFill>
                  <a:srgbClr val="C00000"/>
                </a:solidFill>
              </a:rPr>
              <a:t>Форекс</a:t>
            </a:r>
            <a:r>
              <a:rPr lang="ru-RU" sz="1100" dirty="0">
                <a:solidFill>
                  <a:srgbClr val="C00000"/>
                </a:solidFill>
              </a:rPr>
              <a:t> </a:t>
            </a:r>
            <a:r>
              <a:rPr lang="ru-RU" sz="1100" b="1" u="sng" dirty="0">
                <a:hlinkClick r:id="rId8"/>
              </a:rPr>
              <a:t>http://cbr.ru/securities_market/faq/</a:t>
            </a:r>
            <a:endParaRPr lang="ru-RU" sz="1100" b="1" u="sng" dirty="0"/>
          </a:p>
          <a:p>
            <a:pPr algn="just"/>
            <a:r>
              <a:rPr lang="ru-RU" sz="1100" b="1" dirty="0">
                <a:solidFill>
                  <a:schemeClr val="tx1"/>
                </a:solidFill>
              </a:rPr>
              <a:t>Как уводят деньги с </a:t>
            </a:r>
            <a:r>
              <a:rPr lang="ru-RU" sz="1100" b="1" dirty="0" err="1">
                <a:solidFill>
                  <a:schemeClr val="tx1"/>
                </a:solidFill>
              </a:rPr>
              <a:t>Yandex</a:t>
            </a:r>
            <a:r>
              <a:rPr lang="ru-RU" sz="1100" b="1" dirty="0">
                <a:solidFill>
                  <a:schemeClr val="tx1"/>
                </a:solidFill>
              </a:rPr>
              <a:t> кошелька </a:t>
            </a:r>
            <a:r>
              <a:rPr lang="ru-RU" sz="1100" b="1" dirty="0">
                <a:solidFill>
                  <a:srgbClr val="076A53"/>
                </a:solidFill>
                <a:hlinkClick r:id="rId9"/>
              </a:rPr>
              <a:t>https://smart-lab.ru/mobile/topic/585209/</a:t>
            </a:r>
            <a:endParaRPr lang="ru-RU" sz="1100" b="1" dirty="0">
              <a:solidFill>
                <a:srgbClr val="076A53"/>
              </a:solidFill>
            </a:endParaRPr>
          </a:p>
          <a:p>
            <a:pPr algn="just"/>
            <a:r>
              <a:rPr lang="ru-RU" sz="1100" b="1" dirty="0">
                <a:solidFill>
                  <a:schemeClr val="tx1"/>
                </a:solidFill>
                <a:ea typeface="Times New Roman" panose="02020603050405020304" pitchFamily="18" charset="0"/>
              </a:rPr>
              <a:t>Валютные </a:t>
            </a:r>
            <a:r>
              <a:rPr lang="ru-RU" sz="1100" b="1" dirty="0" err="1">
                <a:solidFill>
                  <a:schemeClr val="tx1"/>
                </a:solidFill>
                <a:ea typeface="Times New Roman" panose="02020603050405020304" pitchFamily="18" charset="0"/>
              </a:rPr>
              <a:t>обменники</a:t>
            </a:r>
            <a:r>
              <a:rPr lang="ru-RU" sz="1100" b="1" dirty="0">
                <a:solidFill>
                  <a:schemeClr val="tx1"/>
                </a:solidFill>
                <a:ea typeface="Times New Roman" panose="02020603050405020304" pitchFamily="18" charset="0"/>
              </a:rPr>
              <a:t>: как не нарваться на мошенников</a:t>
            </a:r>
            <a:r>
              <a:rPr lang="ru-RU" sz="1100" dirty="0">
                <a:solidFill>
                  <a:schemeClr val="tx1"/>
                </a:solidFill>
                <a:ea typeface="Times New Roman" panose="02020603050405020304" pitchFamily="18" charset="0"/>
              </a:rPr>
              <a:t> </a:t>
            </a:r>
            <a:r>
              <a:rPr lang="ru-RU" sz="1100" b="1" u="sng" dirty="0">
                <a:solidFill>
                  <a:schemeClr val="tx1"/>
                </a:solidFill>
                <a:ea typeface="Times New Roman" panose="02020603050405020304" pitchFamily="18" charset="0"/>
                <a:hlinkClick r:id="rId10"/>
              </a:rPr>
              <a:t>https://fincult.info/article/valyutnye-obmenniki-kak-ne-narvatsya-na-moshennikov/</a:t>
            </a:r>
            <a:endParaRPr lang="ru-RU" sz="1100" b="1" u="sng" dirty="0">
              <a:solidFill>
                <a:schemeClr val="tx1"/>
              </a:solidFill>
              <a:ea typeface="Times New Roman" panose="02020603050405020304" pitchFamily="18" charset="0"/>
            </a:endParaRPr>
          </a:p>
          <a:p>
            <a:pPr algn="just"/>
            <a:r>
              <a:rPr lang="ru-RU" sz="1100" b="1" dirty="0">
                <a:solidFill>
                  <a:schemeClr val="tx1"/>
                </a:solidFill>
              </a:rPr>
              <a:t>Банк заблокировал счет. Что делать? </a:t>
            </a:r>
            <a:r>
              <a:rPr lang="en-US" sz="1100" b="1" dirty="0">
                <a:solidFill>
                  <a:schemeClr val="tx1"/>
                </a:solidFill>
                <a:hlinkClick r:id="rId11"/>
              </a:rPr>
              <a:t>https://fincult.info/article/bank-zablokiroval-schet-chto-delat/</a:t>
            </a:r>
            <a:endParaRPr lang="ru-RU" sz="1100" b="1" dirty="0">
              <a:solidFill>
                <a:schemeClr val="tx1"/>
              </a:solidFill>
            </a:endParaRPr>
          </a:p>
          <a:p>
            <a:pPr algn="just"/>
            <a:r>
              <a:rPr lang="ru-RU" sz="1100" b="1" dirty="0">
                <a:solidFill>
                  <a:schemeClr val="tx1"/>
                </a:solidFill>
              </a:rPr>
              <a:t>Финансовое мошенничество. Защитите себя и свою семью </a:t>
            </a:r>
            <a:r>
              <a:rPr lang="en-US" sz="1100" b="1" dirty="0">
                <a:hlinkClick r:id="rId12"/>
              </a:rPr>
              <a:t>https://</a:t>
            </a:r>
            <a:r>
              <a:rPr lang="en-US" sz="1100" b="1" dirty="0" smtClean="0">
                <a:hlinkClick r:id="rId12"/>
              </a:rPr>
              <a:t>fincult.info/prepodavanie/base/ostorozhno-moshenniki/7030/</a:t>
            </a:r>
            <a:endParaRPr lang="ru-RU" sz="1100" b="1" dirty="0"/>
          </a:p>
          <a:p>
            <a:pPr algn="just"/>
            <a:r>
              <a:rPr lang="ru-RU" sz="1100" b="1" dirty="0" smtClean="0"/>
              <a:t>Контроль </a:t>
            </a:r>
            <a:r>
              <a:rPr lang="ru-RU" sz="1100" b="1" dirty="0"/>
              <a:t>наличности: как ужесточения для </a:t>
            </a:r>
            <a:r>
              <a:rPr lang="ru-RU" sz="1100" b="1" dirty="0" err="1"/>
              <a:t>обнальщиков</a:t>
            </a:r>
            <a:r>
              <a:rPr lang="ru-RU" sz="1100" b="1" dirty="0"/>
              <a:t> отразятся на честных </a:t>
            </a:r>
            <a:r>
              <a:rPr lang="ru-RU" sz="1100" b="1" dirty="0" smtClean="0"/>
              <a:t>гражданах?</a:t>
            </a:r>
            <a:r>
              <a:rPr lang="ru-RU" sz="1100" dirty="0"/>
              <a:t> </a:t>
            </a:r>
            <a:r>
              <a:rPr lang="ru-RU" sz="1100" b="1" u="sng" dirty="0" smtClean="0">
                <a:hlinkClick r:id="rId13"/>
              </a:rPr>
              <a:t>https</a:t>
            </a:r>
            <a:r>
              <a:rPr lang="ru-RU" sz="1100" b="1" u="sng" dirty="0">
                <a:hlinkClick r:id="rId13"/>
              </a:rPr>
              <a:t>://www.banki.ru/news/daytheme/?</a:t>
            </a:r>
            <a:r>
              <a:rPr lang="ru-RU" sz="1100" b="1" u="sng" dirty="0" smtClean="0">
                <a:hlinkClick r:id="rId13"/>
              </a:rPr>
              <a:t>id=10939767</a:t>
            </a:r>
            <a:r>
              <a:rPr lang="ru-RU" sz="1100" dirty="0"/>
              <a:t> </a:t>
            </a:r>
            <a:r>
              <a:rPr lang="ru-RU" sz="1100" dirty="0" smtClean="0"/>
              <a:t>и </a:t>
            </a:r>
            <a:r>
              <a:rPr lang="ru-RU" sz="1100" b="1" u="sng" dirty="0" smtClean="0">
                <a:hlinkClick r:id="rId14"/>
              </a:rPr>
              <a:t>https</a:t>
            </a:r>
            <a:r>
              <a:rPr lang="ru-RU" sz="1100" b="1" u="sng" dirty="0">
                <a:hlinkClick r:id="rId14"/>
              </a:rPr>
              <a:t>://journal.tinkoff.ru/fake-news/pochta-i-mobile-115-fz</a:t>
            </a:r>
            <a:r>
              <a:rPr lang="ru-RU" sz="1100" b="1" u="sng" dirty="0" smtClean="0">
                <a:hlinkClick r:id="rId14"/>
              </a:rPr>
              <a:t>/</a:t>
            </a:r>
            <a:endParaRPr lang="ru-RU" sz="1100" b="1" u="sng" dirty="0" smtClean="0"/>
          </a:p>
          <a:p>
            <a:pPr algn="just"/>
            <a:r>
              <a:rPr lang="ru-RU" sz="1100" b="1" dirty="0" smtClean="0"/>
              <a:t>Попытки </a:t>
            </a:r>
            <a:r>
              <a:rPr lang="ru-RU" sz="1100" b="1" dirty="0"/>
              <a:t>заработать на фальшивых социальных выплатах будут пресекать </a:t>
            </a:r>
            <a:r>
              <a:rPr lang="ru-RU" sz="1100" b="1" dirty="0" smtClean="0"/>
              <a:t>законодательно </a:t>
            </a:r>
            <a:r>
              <a:rPr lang="ru-RU" sz="1100" b="1" u="sng" dirty="0" smtClean="0">
                <a:hlinkClick r:id="rId15"/>
              </a:rPr>
              <a:t>https</a:t>
            </a:r>
            <a:r>
              <a:rPr lang="ru-RU" sz="1100" b="1" u="sng" dirty="0">
                <a:hlinkClick r:id="rId15"/>
              </a:rPr>
              <a:t>://news.mail.ru/incident/45016956/?</a:t>
            </a:r>
            <a:r>
              <a:rPr lang="ru-RU" sz="1100" b="1" u="sng" dirty="0" smtClean="0">
                <a:hlinkClick r:id="rId15"/>
              </a:rPr>
              <a:t>frommail=1</a:t>
            </a:r>
            <a:r>
              <a:rPr lang="ru-RU" sz="1100" b="1" dirty="0" smtClean="0">
                <a:solidFill>
                  <a:srgbClr val="00B050"/>
                </a:solidFill>
              </a:rPr>
              <a:t> (нужно следить за развитием ситуации)</a:t>
            </a:r>
          </a:p>
          <a:p>
            <a:pPr algn="just"/>
            <a:r>
              <a:rPr lang="ru-RU" sz="1100" b="1" dirty="0" smtClean="0"/>
              <a:t>Куда </a:t>
            </a:r>
            <a:r>
              <a:rPr lang="ru-RU" sz="1100" b="1" dirty="0"/>
              <a:t>жаловаться на мусор во дворе и ямы на дорогах: список сервисов для всех </a:t>
            </a:r>
            <a:r>
              <a:rPr lang="ru-RU" sz="1100" b="1" dirty="0" smtClean="0"/>
              <a:t>городов </a:t>
            </a:r>
            <a:r>
              <a:rPr lang="ru-RU" sz="1100" b="1" u="sng" dirty="0" smtClean="0">
                <a:hlinkClick r:id="rId16"/>
              </a:rPr>
              <a:t>https</a:t>
            </a:r>
            <a:r>
              <a:rPr lang="ru-RU" sz="1100" b="1" u="sng" dirty="0">
                <a:hlinkClick r:id="rId16"/>
              </a:rPr>
              <a:t>://journal.tinkoff.ru/list/make-your-city-great-again</a:t>
            </a:r>
            <a:r>
              <a:rPr lang="ru-RU" sz="1100" b="1" u="sng" dirty="0" smtClean="0">
                <a:hlinkClick r:id="rId16"/>
              </a:rPr>
              <a:t>/</a:t>
            </a:r>
            <a:endParaRPr lang="ru-RU" sz="1100" b="1" u="sng" dirty="0" smtClean="0"/>
          </a:p>
          <a:p>
            <a:pPr algn="just"/>
            <a:r>
              <a:rPr lang="ru-RU" sz="1100" b="1" dirty="0"/>
              <a:t>8 советов, которые помогут защитить ваши </a:t>
            </a:r>
            <a:r>
              <a:rPr lang="ru-RU" sz="1100" b="1" dirty="0" err="1"/>
              <a:t>соцсети</a:t>
            </a:r>
            <a:r>
              <a:rPr lang="ru-RU" sz="1100" b="1" dirty="0"/>
              <a:t> и интернет-банк от </a:t>
            </a:r>
            <a:r>
              <a:rPr lang="ru-RU" sz="1100" b="1" dirty="0" smtClean="0"/>
              <a:t>хакеров </a:t>
            </a:r>
            <a:r>
              <a:rPr lang="en-US" sz="1100" b="1" dirty="0">
                <a:hlinkClick r:id="rId17"/>
              </a:rPr>
              <a:t>https://journal.tinkoff.ru/short/protect-password</a:t>
            </a:r>
            <a:r>
              <a:rPr lang="en-US" sz="1100" b="1" dirty="0" smtClean="0">
                <a:hlinkClick r:id="rId17"/>
              </a:rPr>
              <a:t>/</a:t>
            </a:r>
            <a:endParaRPr lang="ru-RU" sz="1100" b="1" dirty="0" smtClean="0"/>
          </a:p>
          <a:p>
            <a:pPr algn="just"/>
            <a:r>
              <a:rPr lang="ru-RU" sz="1100" b="1" dirty="0"/>
              <a:t>Новая схема мошенничества от имени Следственного комитета РФ заинтересовала настоящих </a:t>
            </a:r>
            <a:r>
              <a:rPr lang="ru-RU" sz="1100" b="1" dirty="0" smtClean="0"/>
              <a:t>следователей </a:t>
            </a:r>
            <a:r>
              <a:rPr lang="en-US" sz="1100" b="1" dirty="0">
                <a:hlinkClick r:id="rId18"/>
              </a:rPr>
              <a:t>https://</a:t>
            </a:r>
            <a:r>
              <a:rPr lang="en-US" sz="1100" b="1" dirty="0" smtClean="0">
                <a:hlinkClick r:id="rId18"/>
              </a:rPr>
              <a:t>rg.ru/2021/04/08/moshenniki-nachali-zvonit-rossiianam-ot-imeni-sledstvennogo-komiteta.html</a:t>
            </a:r>
            <a:endParaRPr lang="ru-RU" sz="1100" b="1" dirty="0"/>
          </a:p>
          <a:p>
            <a:pPr algn="just"/>
            <a:r>
              <a:rPr lang="ru-RU" sz="1100" b="1" dirty="0" smtClean="0">
                <a:solidFill>
                  <a:schemeClr val="tx1"/>
                </a:solidFill>
              </a:rPr>
              <a:t>#</a:t>
            </a:r>
            <a:r>
              <a:rPr lang="ru-RU" sz="1100" b="1" dirty="0" err="1" smtClean="0">
                <a:solidFill>
                  <a:schemeClr val="tx1"/>
                </a:solidFill>
              </a:rPr>
              <a:t>оденьгахпросто</a:t>
            </a:r>
            <a:r>
              <a:rPr lang="ru-RU" sz="1100" b="1" dirty="0">
                <a:solidFill>
                  <a:schemeClr val="tx1"/>
                </a:solidFill>
              </a:rPr>
              <a:t>: как отличить инвестиции от финансовой </a:t>
            </a:r>
            <a:r>
              <a:rPr lang="ru-RU" sz="1100" b="1" dirty="0" smtClean="0">
                <a:solidFill>
                  <a:schemeClr val="tx1"/>
                </a:solidFill>
              </a:rPr>
              <a:t>пирамиды </a:t>
            </a:r>
            <a:r>
              <a:rPr lang="ru-RU" sz="1100" b="1" dirty="0" smtClean="0">
                <a:hlinkClick r:id="rId19"/>
              </a:rPr>
              <a:t>https</a:t>
            </a:r>
            <a:r>
              <a:rPr lang="ru-RU" sz="1100" b="1" dirty="0">
                <a:hlinkClick r:id="rId19"/>
              </a:rPr>
              <a:t>://www.banki.ru/news/daytheme/?</a:t>
            </a:r>
            <a:r>
              <a:rPr lang="ru-RU" sz="1100" b="1" dirty="0" smtClean="0">
                <a:hlinkClick r:id="rId19"/>
              </a:rPr>
              <a:t>id=10943608</a:t>
            </a:r>
            <a:endParaRPr lang="ru-RU" sz="1100" b="1" dirty="0"/>
          </a:p>
          <a:p>
            <a:pPr algn="just"/>
            <a:r>
              <a:rPr lang="ru-RU" sz="1100" b="1" dirty="0" smtClean="0"/>
              <a:t>Долги </a:t>
            </a:r>
            <a:r>
              <a:rPr lang="ru-RU" sz="1100" b="1" dirty="0"/>
              <a:t>с претензиями. Заемщики все больше жалуются на </a:t>
            </a:r>
            <a:r>
              <a:rPr lang="ru-RU" sz="1100" b="1" dirty="0" smtClean="0"/>
              <a:t>МФО </a:t>
            </a:r>
            <a:r>
              <a:rPr lang="ru-RU" sz="1100" b="1" u="sng" dirty="0" smtClean="0">
                <a:hlinkClick r:id="rId20"/>
              </a:rPr>
              <a:t>https</a:t>
            </a:r>
            <a:r>
              <a:rPr lang="ru-RU" sz="1100" b="1" u="sng" dirty="0">
                <a:hlinkClick r:id="rId20"/>
              </a:rPr>
              <a:t>://</a:t>
            </a:r>
            <a:r>
              <a:rPr lang="ru-RU" sz="1100" b="1" u="sng" dirty="0" smtClean="0">
                <a:hlinkClick r:id="rId20"/>
              </a:rPr>
              <a:t>www.kommersant.ru/doc/4750439</a:t>
            </a:r>
            <a:r>
              <a:rPr lang="ru-RU" sz="1100" b="1" dirty="0" smtClean="0"/>
              <a:t> </a:t>
            </a:r>
          </a:p>
          <a:p>
            <a:pPr algn="just"/>
            <a:r>
              <a:rPr lang="ru-RU" sz="1100" b="1" dirty="0" smtClean="0"/>
              <a:t>Алименты </a:t>
            </a:r>
            <a:r>
              <a:rPr lang="ru-RU" sz="1100" b="1" dirty="0"/>
              <a:t>в наследство. Верховный суд объяснил, как отвечать по унаследованным </a:t>
            </a:r>
            <a:r>
              <a:rPr lang="ru-RU" sz="1100" b="1" dirty="0" smtClean="0"/>
              <a:t>долгам </a:t>
            </a:r>
            <a:r>
              <a:rPr lang="ru-RU" sz="1100" b="1" u="sng" dirty="0" smtClean="0">
                <a:hlinkClick r:id="rId21"/>
              </a:rPr>
              <a:t>https</a:t>
            </a:r>
            <a:r>
              <a:rPr lang="ru-RU" sz="1100" b="1" u="sng" dirty="0">
                <a:hlinkClick r:id="rId21"/>
              </a:rPr>
              <a:t>://</a:t>
            </a:r>
            <a:r>
              <a:rPr lang="ru-RU" sz="1100" b="1" u="sng" dirty="0" smtClean="0">
                <a:hlinkClick r:id="rId21"/>
              </a:rPr>
              <a:t>rg.ru/2021/03/29/verhovnyj-sud-obiasnil-kak-otvechat-po-unasledovannym-dolgam.html?msn</a:t>
            </a:r>
            <a:endParaRPr lang="ru-RU" sz="1100" b="1" u="sng" dirty="0"/>
          </a:p>
          <a:p>
            <a:pPr algn="just"/>
            <a:r>
              <a:rPr lang="ru-RU" sz="1100" b="1" dirty="0" smtClean="0"/>
              <a:t>Свои </a:t>
            </a:r>
            <a:r>
              <a:rPr lang="ru-RU" sz="1100" b="1" dirty="0"/>
              <a:t>в досках. В открытом доступе оказались данные сотен российских </a:t>
            </a:r>
            <a:r>
              <a:rPr lang="ru-RU" sz="1100" b="1" dirty="0" smtClean="0"/>
              <a:t>компаний </a:t>
            </a:r>
            <a:r>
              <a:rPr lang="ru-RU" sz="1100" b="1" u="sng" dirty="0" smtClean="0">
                <a:hlinkClick r:id="rId22"/>
              </a:rPr>
              <a:t>https</a:t>
            </a:r>
            <a:r>
              <a:rPr lang="ru-RU" sz="1100" b="1" u="sng" dirty="0">
                <a:hlinkClick r:id="rId22"/>
              </a:rPr>
              <a:t>://</a:t>
            </a:r>
            <a:r>
              <a:rPr lang="ru-RU" sz="1100" b="1" u="sng" dirty="0" smtClean="0">
                <a:hlinkClick r:id="rId22"/>
              </a:rPr>
              <a:t>www.kommersant.ru/doc/4781538?from=main_1</a:t>
            </a:r>
            <a:r>
              <a:rPr lang="ru-RU" sz="1100" b="1" dirty="0"/>
              <a:t> </a:t>
            </a:r>
            <a:r>
              <a:rPr lang="ru-RU" sz="1100" b="1" i="1" dirty="0" smtClean="0">
                <a:solidFill>
                  <a:schemeClr val="accent3">
                    <a:lumMod val="50000"/>
                  </a:schemeClr>
                </a:solidFill>
              </a:rPr>
              <a:t>Комментарий </a:t>
            </a:r>
            <a:r>
              <a:rPr lang="ru-RU" sz="1100" b="1" i="1" dirty="0">
                <a:solidFill>
                  <a:schemeClr val="accent3">
                    <a:lumMod val="50000"/>
                  </a:schemeClr>
                </a:solidFill>
              </a:rPr>
              <a:t>МФЦ: </a:t>
            </a:r>
            <a:r>
              <a:rPr lang="ru-RU" sz="1100" b="1" dirty="0">
                <a:solidFill>
                  <a:schemeClr val="accent3">
                    <a:lumMod val="50000"/>
                  </a:schemeClr>
                </a:solidFill>
              </a:rPr>
              <a:t>принцип конфиденциальности при работе с любыми массовыми приложениями (например, введение бюджета в </a:t>
            </a:r>
            <a:r>
              <a:rPr lang="ru-RU" sz="1100" b="1" dirty="0" err="1">
                <a:solidFill>
                  <a:schemeClr val="accent3">
                    <a:lumMod val="50000"/>
                  </a:schemeClr>
                </a:solidFill>
              </a:rPr>
              <a:t>гугл</a:t>
            </a:r>
            <a:r>
              <a:rPr lang="ru-RU" sz="1100" b="1" dirty="0">
                <a:solidFill>
                  <a:schemeClr val="accent3">
                    <a:lumMod val="50000"/>
                  </a:schemeClr>
                </a:solidFill>
              </a:rPr>
              <a:t>-таблицах, любых иных приложениях…) потенциально может быть нарушен. Вот, например, полезный материал про ведение бюджета в </a:t>
            </a:r>
            <a:r>
              <a:rPr lang="ru-RU" sz="1100" b="1" dirty="0" err="1">
                <a:solidFill>
                  <a:schemeClr val="accent3">
                    <a:lumMod val="50000"/>
                  </a:schemeClr>
                </a:solidFill>
              </a:rPr>
              <a:t>гугл</a:t>
            </a:r>
            <a:r>
              <a:rPr lang="ru-RU" sz="1100" b="1" dirty="0">
                <a:solidFill>
                  <a:schemeClr val="accent3">
                    <a:lumMod val="50000"/>
                  </a:schemeClr>
                </a:solidFill>
              </a:rPr>
              <a:t>-таблице «Как я анализирую траты с таблицей «Т—Ж». И как это помогает сохранить деньги» </a:t>
            </a:r>
            <a:r>
              <a:rPr lang="ru-RU" sz="1100" b="1" u="sng" dirty="0">
                <a:solidFill>
                  <a:schemeClr val="accent3">
                    <a:lumMod val="50000"/>
                  </a:schemeClr>
                </a:solidFill>
                <a:hlinkClick r:id="rId23"/>
              </a:rPr>
              <a:t>https://journal.tinkoff.ru/spreadsheet-v2/</a:t>
            </a:r>
            <a:r>
              <a:rPr lang="ru-RU" sz="1100" b="1" dirty="0">
                <a:solidFill>
                  <a:schemeClr val="accent3">
                    <a:lumMod val="50000"/>
                  </a:schemeClr>
                </a:solidFill>
              </a:rPr>
              <a:t> Однако, нужно понимать, что все Ваши доходы/расходы видны в Гугл и потенциально может быть риск </a:t>
            </a:r>
            <a:r>
              <a:rPr lang="ru-RU" sz="1100" b="1" dirty="0" smtClean="0">
                <a:solidFill>
                  <a:schemeClr val="accent3">
                    <a:lumMod val="50000"/>
                  </a:schemeClr>
                </a:solidFill>
              </a:rPr>
              <a:t>утечки</a:t>
            </a:r>
          </a:p>
          <a:p>
            <a:pPr algn="just"/>
            <a:r>
              <a:rPr lang="ru-RU" sz="1100" b="1" dirty="0">
                <a:solidFill>
                  <a:srgbClr val="C00000"/>
                </a:solidFill>
              </a:rPr>
              <a:t>Прокуратура предупредила о новом предупредила о новых способах </a:t>
            </a:r>
            <a:r>
              <a:rPr lang="ru-RU" sz="1100" b="1" dirty="0" err="1" smtClean="0">
                <a:solidFill>
                  <a:srgbClr val="C00000"/>
                </a:solidFill>
              </a:rPr>
              <a:t>кибермошенничества</a:t>
            </a:r>
            <a:r>
              <a:rPr lang="ru-RU" sz="1100" b="1" dirty="0" smtClean="0">
                <a:solidFill>
                  <a:srgbClr val="C00000"/>
                </a:solidFill>
              </a:rPr>
              <a:t> </a:t>
            </a:r>
            <a:r>
              <a:rPr lang="ru-RU" sz="1100" b="1" u="sng" dirty="0" smtClean="0">
                <a:hlinkClick r:id="rId24"/>
              </a:rPr>
              <a:t>https</a:t>
            </a:r>
            <a:r>
              <a:rPr lang="ru-RU" sz="1100" b="1" u="sng" dirty="0">
                <a:hlinkClick r:id="rId24"/>
              </a:rPr>
              <a:t>://</a:t>
            </a:r>
            <a:r>
              <a:rPr lang="ru-RU" sz="1100" b="1" u="sng" dirty="0" smtClean="0">
                <a:hlinkClick r:id="rId24"/>
              </a:rPr>
              <a:t>rg.ru/2021/04/19/reg-cfo/prokuratura-predupredila-o-novyh-sposobah-kibermoshennichestva.html</a:t>
            </a:r>
            <a:r>
              <a:rPr lang="ru-RU" sz="1100" b="1" dirty="0" smtClean="0"/>
              <a:t> и </a:t>
            </a:r>
            <a:r>
              <a:rPr lang="ru-RU" sz="1100" b="1" u="sng" dirty="0" smtClean="0">
                <a:hlinkClick r:id="rId25"/>
              </a:rPr>
              <a:t>https</a:t>
            </a:r>
            <a:r>
              <a:rPr lang="ru-RU" sz="1100" b="1" u="sng" dirty="0">
                <a:hlinkClick r:id="rId25"/>
              </a:rPr>
              <a:t>://</a:t>
            </a:r>
            <a:r>
              <a:rPr lang="ru-RU" sz="1100" b="1" u="sng" dirty="0" smtClean="0">
                <a:hlinkClick r:id="rId25"/>
              </a:rPr>
              <a:t>iz.ru/1153426/2021-04-19/prokuratura-moskvy-predupredila-o-novom-sposobe-moshennichestva</a:t>
            </a:r>
            <a:endParaRPr lang="ru-RU" sz="1100" b="1" u="sng" dirty="0" smtClean="0"/>
          </a:p>
          <a:p>
            <a:pPr algn="just"/>
            <a:r>
              <a:rPr lang="ru-RU" sz="1100" b="1" dirty="0"/>
              <a:t>Эксперт назвал главные схемы интернет-мошенников в 2021 г. </a:t>
            </a:r>
            <a:r>
              <a:rPr lang="ru-RU" sz="1100" b="1" u="sng" dirty="0">
                <a:hlinkClick r:id="rId26"/>
              </a:rPr>
              <a:t>https://news.mail.ru/society/45816222/?</a:t>
            </a:r>
            <a:r>
              <a:rPr lang="ru-RU" sz="1100" b="1" u="sng" dirty="0" smtClean="0">
                <a:hlinkClick r:id="rId26"/>
              </a:rPr>
              <a:t>frommail=1</a:t>
            </a:r>
            <a:endParaRPr lang="ru-RU" sz="1100" b="1" u="sng" dirty="0" smtClean="0"/>
          </a:p>
          <a:p>
            <a:pPr algn="just"/>
            <a:r>
              <a:rPr lang="ru-RU" sz="1100" b="1" dirty="0">
                <a:solidFill>
                  <a:srgbClr val="C00000"/>
                </a:solidFill>
              </a:rPr>
              <a:t>13 ловушек, в которые попадают люди, не знающие свои права (вы наверняка в их числе) </a:t>
            </a:r>
            <a:r>
              <a:rPr lang="en-US" sz="1100" b="1" dirty="0">
                <a:hlinkClick r:id="rId27"/>
              </a:rPr>
              <a:t>https://</a:t>
            </a:r>
            <a:r>
              <a:rPr lang="en-US" sz="1100" b="1" dirty="0" smtClean="0">
                <a:hlinkClick r:id="rId27"/>
              </a:rPr>
              <a:t>zen.yandex.ru/media/pochutchutoraznom/13-lovushek-v-kotorye-popadaiut-liudi-ne-znaiuscie-svoi-prava-vy-naverniaka-v-ih-chisle-6065bf06b207860379e26c64</a:t>
            </a:r>
            <a:endParaRPr lang="ru-RU" sz="1100" b="1" dirty="0" smtClean="0"/>
          </a:p>
          <a:p>
            <a:pPr algn="just"/>
            <a:r>
              <a:rPr lang="ru-RU" sz="1100" b="1" dirty="0"/>
              <a:t>Держите язык за зубами: социальная инженерия в финансовых мошенничествах </a:t>
            </a:r>
            <a:r>
              <a:rPr lang="en-US" sz="1100" b="1" dirty="0">
                <a:hlinkClick r:id="rId28"/>
              </a:rPr>
              <a:t>http</a:t>
            </a:r>
            <a:r>
              <a:rPr lang="ru-RU" sz="1100" b="1" dirty="0">
                <a:hlinkClick r:id="rId28"/>
              </a:rPr>
              <a:t>://</a:t>
            </a:r>
            <a:r>
              <a:rPr lang="en-US" sz="1100" b="1" dirty="0">
                <a:hlinkClick r:id="rId28"/>
              </a:rPr>
              <a:t>www</a:t>
            </a:r>
            <a:r>
              <a:rPr lang="ru-RU" sz="1100" b="1" dirty="0">
                <a:hlinkClick r:id="rId28"/>
              </a:rPr>
              <a:t>.</a:t>
            </a:r>
            <a:r>
              <a:rPr lang="en-US" sz="1100" b="1" dirty="0" err="1">
                <a:hlinkClick r:id="rId28"/>
              </a:rPr>
              <a:t>finpotrebsouz</a:t>
            </a:r>
            <a:r>
              <a:rPr lang="ru-RU" sz="1100" b="1" dirty="0">
                <a:hlinkClick r:id="rId28"/>
              </a:rPr>
              <a:t>.</a:t>
            </a:r>
            <a:r>
              <a:rPr lang="en-US" sz="1100" b="1" dirty="0" err="1">
                <a:hlinkClick r:id="rId28"/>
              </a:rPr>
              <a:t>ru</a:t>
            </a:r>
            <a:r>
              <a:rPr lang="ru-RU" sz="1100" b="1" dirty="0">
                <a:hlinkClick r:id="rId28"/>
              </a:rPr>
              <a:t>/</a:t>
            </a:r>
            <a:r>
              <a:rPr lang="en-US" sz="1100" b="1" dirty="0" err="1">
                <a:hlinkClick r:id="rId28"/>
              </a:rPr>
              <a:t>novosti</a:t>
            </a:r>
            <a:r>
              <a:rPr lang="ru-RU" sz="1100" b="1" dirty="0">
                <a:hlinkClick r:id="rId28"/>
              </a:rPr>
              <a:t>-</a:t>
            </a:r>
            <a:r>
              <a:rPr lang="en-US" sz="1100" b="1" dirty="0" err="1">
                <a:hlinkClick r:id="rId28"/>
              </a:rPr>
              <a:t>i</a:t>
            </a:r>
            <a:r>
              <a:rPr lang="ru-RU" sz="1100" b="1" dirty="0">
                <a:hlinkClick r:id="rId28"/>
              </a:rPr>
              <a:t>-</a:t>
            </a:r>
            <a:r>
              <a:rPr lang="en-US" sz="1100" b="1" dirty="0" err="1">
                <a:hlinkClick r:id="rId28"/>
              </a:rPr>
              <a:t>sobytiya</a:t>
            </a:r>
            <a:r>
              <a:rPr lang="ru-RU" sz="1100" b="1" dirty="0">
                <a:hlinkClick r:id="rId28"/>
              </a:rPr>
              <a:t>/</a:t>
            </a:r>
            <a:r>
              <a:rPr lang="en-US" sz="1100" b="1" dirty="0" err="1">
                <a:hlinkClick r:id="rId28"/>
              </a:rPr>
              <a:t>novyj</a:t>
            </a:r>
            <a:r>
              <a:rPr lang="ru-RU" sz="1100" b="1" dirty="0">
                <a:hlinkClick r:id="rId28"/>
              </a:rPr>
              <a:t>-</a:t>
            </a:r>
            <a:r>
              <a:rPr lang="en-US" sz="1100" b="1" dirty="0" err="1">
                <a:hlinkClick r:id="rId28"/>
              </a:rPr>
              <a:t>resurs</a:t>
            </a:r>
            <a:r>
              <a:rPr lang="ru-RU" sz="1100" b="1" dirty="0">
                <a:hlinkClick r:id="rId28"/>
              </a:rPr>
              <a:t>4/</a:t>
            </a:r>
            <a:r>
              <a:rPr lang="en-US" sz="1100" b="1" dirty="0" err="1">
                <a:hlinkClick r:id="rId28"/>
              </a:rPr>
              <a:t>derzhite</a:t>
            </a:r>
            <a:r>
              <a:rPr lang="ru-RU" sz="1100" b="1" dirty="0">
                <a:hlinkClick r:id="rId28"/>
              </a:rPr>
              <a:t>-</a:t>
            </a:r>
            <a:r>
              <a:rPr lang="en-US" sz="1100" b="1" dirty="0" err="1">
                <a:hlinkClick r:id="rId28"/>
              </a:rPr>
              <a:t>yazyk</a:t>
            </a:r>
            <a:r>
              <a:rPr lang="ru-RU" sz="1100" b="1" dirty="0">
                <a:hlinkClick r:id="rId28"/>
              </a:rPr>
              <a:t>-</a:t>
            </a:r>
            <a:r>
              <a:rPr lang="en-US" sz="1100" b="1" dirty="0" err="1">
                <a:hlinkClick r:id="rId28"/>
              </a:rPr>
              <a:t>za</a:t>
            </a:r>
            <a:r>
              <a:rPr lang="ru-RU" sz="1100" b="1" dirty="0">
                <a:hlinkClick r:id="rId28"/>
              </a:rPr>
              <a:t>-</a:t>
            </a:r>
            <a:r>
              <a:rPr lang="en-US" sz="1100" b="1" dirty="0" err="1">
                <a:hlinkClick r:id="rId28"/>
              </a:rPr>
              <a:t>zubami</a:t>
            </a:r>
            <a:r>
              <a:rPr lang="ru-RU" sz="1100" b="1" dirty="0">
                <a:hlinkClick r:id="rId28"/>
              </a:rPr>
              <a:t>-</a:t>
            </a:r>
            <a:r>
              <a:rPr lang="en-US" sz="1100" b="1" dirty="0" err="1">
                <a:hlinkClick r:id="rId28"/>
              </a:rPr>
              <a:t>socialnaya</a:t>
            </a:r>
            <a:r>
              <a:rPr lang="ru-RU" sz="1100" b="1" dirty="0">
                <a:hlinkClick r:id="rId28"/>
              </a:rPr>
              <a:t>-</a:t>
            </a:r>
            <a:r>
              <a:rPr lang="en-US" sz="1100" b="1" dirty="0" err="1">
                <a:hlinkClick r:id="rId28"/>
              </a:rPr>
              <a:t>inzheneriya</a:t>
            </a:r>
            <a:r>
              <a:rPr lang="ru-RU" sz="1100" b="1" dirty="0">
                <a:hlinkClick r:id="rId28"/>
              </a:rPr>
              <a:t>-</a:t>
            </a:r>
            <a:r>
              <a:rPr lang="en-US" sz="1100" b="1" dirty="0">
                <a:hlinkClick r:id="rId28"/>
              </a:rPr>
              <a:t>v</a:t>
            </a:r>
            <a:r>
              <a:rPr lang="ru-RU" sz="1100" b="1" dirty="0">
                <a:hlinkClick r:id="rId28"/>
              </a:rPr>
              <a:t>-</a:t>
            </a:r>
            <a:r>
              <a:rPr lang="en-US" sz="1100" b="1" dirty="0" err="1">
                <a:hlinkClick r:id="rId28"/>
              </a:rPr>
              <a:t>finansovyh</a:t>
            </a:r>
            <a:r>
              <a:rPr lang="ru-RU" sz="1100" b="1" dirty="0">
                <a:hlinkClick r:id="rId28"/>
              </a:rPr>
              <a:t>-</a:t>
            </a:r>
            <a:r>
              <a:rPr lang="en-US" sz="1100" b="1" dirty="0" err="1" smtClean="0">
                <a:hlinkClick r:id="rId28"/>
              </a:rPr>
              <a:t>moshennichestvah</a:t>
            </a:r>
            <a:endParaRPr lang="ru-RU" sz="1100" b="1" dirty="0" smtClean="0"/>
          </a:p>
          <a:p>
            <a:pPr algn="just"/>
            <a:r>
              <a:rPr lang="ru-RU" sz="1100" b="1" dirty="0">
                <a:solidFill>
                  <a:srgbClr val="C00000"/>
                </a:solidFill>
              </a:rPr>
              <a:t>Опасности в социальных сетях: как не попасться на уловки мошенников? </a:t>
            </a:r>
            <a:r>
              <a:rPr lang="en-US" sz="1100" b="1" dirty="0">
                <a:hlinkClick r:id="rId29"/>
              </a:rPr>
              <a:t>https://uchitel.club/events/opasnosti-v-sotsialnykh-setyakh-kak-ne-popastsya-na-ulovki-moshennikov</a:t>
            </a:r>
            <a:r>
              <a:rPr lang="en-US" sz="1100" b="1" dirty="0" smtClean="0">
                <a:hlinkClick r:id="rId29"/>
              </a:rPr>
              <a:t>/</a:t>
            </a:r>
            <a:endParaRPr lang="ru-RU" sz="1100" b="1" dirty="0"/>
          </a:p>
        </p:txBody>
      </p:sp>
    </p:spTree>
    <p:extLst>
      <p:ext uri="{BB962C8B-B14F-4D97-AF65-F5344CB8AC3E}">
        <p14:creationId xmlns:p14="http://schemas.microsoft.com/office/powerpoint/2010/main" val="40759827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6333" y="125835"/>
            <a:ext cx="11785667" cy="579277"/>
          </a:xfrm>
        </p:spPr>
        <p:txBody>
          <a:bodyPr>
            <a:noAutofit/>
          </a:bodyPr>
          <a:lstStyle/>
          <a:p>
            <a:pPr algn="l"/>
            <a:r>
              <a:rPr lang="ru-RU" sz="1400" b="1" dirty="0" smtClean="0">
                <a:solidFill>
                  <a:schemeClr val="accent5">
                    <a:lumMod val="75000"/>
                  </a:schemeClr>
                </a:solidFill>
              </a:rPr>
              <a:t>Примеры </a:t>
            </a:r>
            <a:r>
              <a:rPr lang="ru-RU" sz="1400" b="1" dirty="0">
                <a:solidFill>
                  <a:schemeClr val="accent5">
                    <a:lumMod val="75000"/>
                  </a:schemeClr>
                </a:solidFill>
              </a:rPr>
              <a:t>и истории мошенничества</a:t>
            </a:r>
            <a:r>
              <a:rPr lang="ru-RU" sz="1400" b="1" dirty="0">
                <a:solidFill>
                  <a:schemeClr val="accent3">
                    <a:lumMod val="75000"/>
                  </a:schemeClr>
                </a:solidFill>
              </a:rPr>
              <a:t/>
            </a:r>
            <a:br>
              <a:rPr lang="ru-RU" sz="1400" b="1" dirty="0">
                <a:solidFill>
                  <a:schemeClr val="accent3">
                    <a:lumMod val="75000"/>
                  </a:schemeClr>
                </a:solidFill>
              </a:rPr>
            </a:br>
            <a:endParaRPr lang="ru-RU" sz="1400" b="1" dirty="0">
              <a:solidFill>
                <a:schemeClr val="accent3">
                  <a:lumMod val="75000"/>
                </a:schemeClr>
              </a:solidFill>
              <a:latin typeface="Arial" panose="020B0604020202020204" pitchFamily="34" charset="0"/>
              <a:cs typeface="Arial" panose="020B0604020202020204" pitchFamily="34" charset="0"/>
            </a:endParaRPr>
          </a:p>
        </p:txBody>
      </p:sp>
      <p:sp>
        <p:nvSpPr>
          <p:cNvPr id="3" name="Номер слайда 2"/>
          <p:cNvSpPr>
            <a:spLocks noGrp="1"/>
          </p:cNvSpPr>
          <p:nvPr>
            <p:ph type="sldNum" sz="quarter" idx="12"/>
          </p:nvPr>
        </p:nvSpPr>
        <p:spPr>
          <a:xfrm>
            <a:off x="4203545" y="6594632"/>
            <a:ext cx="2133600" cy="213340"/>
          </a:xfrm>
        </p:spPr>
        <p:txBody>
          <a:bodyPr/>
          <a:lstStyle/>
          <a:p>
            <a:fld id="{86CB4B4D-7CA3-9044-876B-883B54F8677D}" type="slidenum">
              <a:rPr lang="ru-RU" smtClean="0">
                <a:solidFill>
                  <a:schemeClr val="tx1"/>
                </a:solidFill>
              </a:rPr>
              <a:t>58</a:t>
            </a:fld>
            <a:endParaRPr lang="ru-RU" dirty="0">
              <a:solidFill>
                <a:schemeClr val="tx1"/>
              </a:solidFill>
            </a:endParaRPr>
          </a:p>
        </p:txBody>
      </p:sp>
      <p:sp>
        <p:nvSpPr>
          <p:cNvPr id="4" name="Прямоугольник 3"/>
          <p:cNvSpPr/>
          <p:nvPr/>
        </p:nvSpPr>
        <p:spPr>
          <a:xfrm>
            <a:off x="75501" y="708277"/>
            <a:ext cx="12116499" cy="5663089"/>
          </a:xfrm>
          <a:prstGeom prst="rect">
            <a:avLst/>
          </a:prstGeom>
        </p:spPr>
        <p:txBody>
          <a:bodyPr wrap="square">
            <a:spAutoFit/>
          </a:bodyPr>
          <a:lstStyle/>
          <a:p>
            <a:r>
              <a:rPr lang="ru-RU" sz="1200" b="1" dirty="0">
                <a:solidFill>
                  <a:srgbClr val="C00000"/>
                </a:solidFill>
              </a:rPr>
              <a:t>На сайте Министерства внутренних дел (подборка </a:t>
            </a:r>
            <a:r>
              <a:rPr lang="ru-RU" sz="1200" b="1" dirty="0" smtClean="0">
                <a:solidFill>
                  <a:srgbClr val="C00000"/>
                </a:solidFill>
              </a:rPr>
              <a:t>материалов)</a:t>
            </a:r>
            <a:r>
              <a:rPr lang="ru-RU" sz="1200" dirty="0">
                <a:solidFill>
                  <a:srgbClr val="C00000"/>
                </a:solidFill>
              </a:rPr>
              <a:t> </a:t>
            </a:r>
            <a:r>
              <a:rPr lang="ru-RU" sz="1200" b="1" u="sng" dirty="0" smtClean="0">
                <a:hlinkClick r:id="rId3"/>
              </a:rPr>
              <a:t>https</a:t>
            </a:r>
            <a:r>
              <a:rPr lang="ru-RU" sz="1200" b="1" u="sng" dirty="0">
                <a:hlinkClick r:id="rId3"/>
              </a:rPr>
              <a:t>://</a:t>
            </a:r>
            <a:r>
              <a:rPr lang="ru-RU" sz="1200" b="1" u="sng" dirty="0" smtClean="0">
                <a:hlinkClick r:id="rId3"/>
              </a:rPr>
              <a:t>мвд.рф/вопросы/мошенники</a:t>
            </a:r>
            <a:endParaRPr lang="ru-RU" sz="1200" b="1" dirty="0" smtClean="0">
              <a:solidFill>
                <a:srgbClr val="C00000"/>
              </a:solidFill>
            </a:endParaRPr>
          </a:p>
          <a:p>
            <a:pPr algn="just"/>
            <a:r>
              <a:rPr lang="ru-RU" sz="1000" b="1" dirty="0" smtClean="0"/>
              <a:t>Лишний кабинет: мошенники стали присылать коды для регистрации счета ИП. </a:t>
            </a:r>
            <a:r>
              <a:rPr lang="ru-RU" sz="1000" dirty="0" smtClean="0"/>
              <a:t>С помощью сообщений от имени банка они повышают доверие к «его сотруднику» или даже пытаются оформить кредит на чужое имя </a:t>
            </a:r>
            <a:r>
              <a:rPr lang="en-US" sz="1000" b="1" dirty="0" smtClean="0">
                <a:hlinkClick r:id="rId4"/>
              </a:rPr>
              <a:t>https://iz.ru/1154943/natalia-ilina/lishnii-kabinet-moshenniki-stali-prisylat-kody-dlia-registratcii-scheta-ip</a:t>
            </a:r>
            <a:endParaRPr lang="ru-RU" sz="1000" b="1" dirty="0" smtClean="0"/>
          </a:p>
          <a:p>
            <a:pPr algn="just"/>
            <a:r>
              <a:rPr lang="ru-RU" sz="1000" b="1" dirty="0"/>
              <a:t>Портал </a:t>
            </a:r>
            <a:r>
              <a:rPr lang="ru-RU" sz="1000" b="1" dirty="0" err="1"/>
              <a:t>Госуслуг</a:t>
            </a:r>
            <a:r>
              <a:rPr lang="ru-RU" sz="1000" b="1" dirty="0"/>
              <a:t> будет оповещать пользователя о назначении гендиректором. </a:t>
            </a:r>
            <a:r>
              <a:rPr lang="ru-RU" sz="1000" dirty="0"/>
              <a:t>Портал </a:t>
            </a:r>
            <a:r>
              <a:rPr lang="ru-RU" sz="1000" dirty="0" err="1"/>
              <a:t>госуслуг</a:t>
            </a:r>
            <a:r>
              <a:rPr lang="ru-RU" sz="1000" dirty="0"/>
              <a:t> будет оповещать пользователей при их назначении на должность гендиректора для предупреждения мошеннических действий с регистрацией ИП </a:t>
            </a:r>
            <a:r>
              <a:rPr lang="ru-RU" sz="1000" b="1" u="sng" dirty="0">
                <a:hlinkClick r:id="rId5"/>
              </a:rPr>
              <a:t>https://</a:t>
            </a:r>
            <a:r>
              <a:rPr lang="ru-RU" sz="1000" b="1" u="sng" dirty="0" smtClean="0">
                <a:hlinkClick r:id="rId5"/>
              </a:rPr>
              <a:t>rg.ru/2021/03/24/portal-gosuslug-budet-opoveshchat-polzovatelia-o-naznachenii-gendirektorom.html?msn</a:t>
            </a:r>
            <a:endParaRPr lang="ru-RU" sz="1000" b="1" u="sng" dirty="0" smtClean="0"/>
          </a:p>
          <a:p>
            <a:pPr algn="just"/>
            <a:r>
              <a:rPr lang="ru-RU" sz="1000" b="1" dirty="0" smtClean="0"/>
              <a:t>Много о защите прав во время сделок с недвижимостью </a:t>
            </a:r>
            <a:r>
              <a:rPr lang="en-US" sz="1000" b="1" dirty="0">
                <a:hlinkClick r:id="rId6"/>
              </a:rPr>
              <a:t>https://</a:t>
            </a:r>
            <a:r>
              <a:rPr lang="en-US" sz="1000" b="1" dirty="0" smtClean="0">
                <a:hlinkClick r:id="rId6"/>
              </a:rPr>
              <a:t>zen.yandex.ru/advokatsuhovoleg</a:t>
            </a:r>
            <a:r>
              <a:rPr lang="ru-RU" sz="1000" b="1" dirty="0" smtClean="0"/>
              <a:t> </a:t>
            </a:r>
            <a:r>
              <a:rPr lang="ru-RU" sz="1000" b="1" dirty="0" smtClean="0">
                <a:solidFill>
                  <a:srgbClr val="00B050"/>
                </a:solidFill>
              </a:rPr>
              <a:t>(однако, пусть такой информационный ресурс служит началом Вашего изучения законодательства в этой области). Примеры с этого ресурса:</a:t>
            </a:r>
          </a:p>
          <a:p>
            <a:pPr marL="171450" indent="-171450" algn="just">
              <a:buFont typeface="Wingdings" panose="05000000000000000000" pitchFamily="2" charset="2"/>
              <a:buChar char="Ø"/>
            </a:pPr>
            <a:r>
              <a:rPr lang="ru-RU" sz="1000" b="1" dirty="0" smtClean="0">
                <a:solidFill>
                  <a:srgbClr val="00B050"/>
                </a:solidFill>
              </a:rPr>
              <a:t>При </a:t>
            </a:r>
            <a:r>
              <a:rPr lang="ru-RU" sz="1000" b="1" dirty="0">
                <a:solidFill>
                  <a:srgbClr val="00B050"/>
                </a:solidFill>
              </a:rPr>
              <a:t>помощи каких поддельных документов мошенники отбирают </a:t>
            </a:r>
            <a:r>
              <a:rPr lang="ru-RU" sz="1000" b="1" dirty="0" smtClean="0">
                <a:solidFill>
                  <a:srgbClr val="00B050"/>
                </a:solidFill>
              </a:rPr>
              <a:t>недвижимость </a:t>
            </a:r>
            <a:r>
              <a:rPr lang="en-US" sz="1000" b="1" dirty="0" smtClean="0">
                <a:hlinkClick r:id="rId7"/>
              </a:rPr>
              <a:t>https</a:t>
            </a:r>
            <a:r>
              <a:rPr lang="en-US" sz="1000" b="1" dirty="0">
                <a:hlinkClick r:id="rId7"/>
              </a:rPr>
              <a:t>://</a:t>
            </a:r>
            <a:r>
              <a:rPr lang="en-US" sz="1000" b="1" dirty="0" smtClean="0">
                <a:hlinkClick r:id="rId7"/>
              </a:rPr>
              <a:t>zen.yandex.ru/media/advokatsuhovoleg/pri-pomosci-kakih-poddelnyh-dokumentov-moshenniki-otbiraiut-nedvijimost-60786abfa3948366d7c6c37b</a:t>
            </a:r>
            <a:endParaRPr lang="ru-RU" sz="1000" b="1" dirty="0" smtClean="0"/>
          </a:p>
          <a:p>
            <a:pPr marL="171450" indent="-171450" algn="just">
              <a:buFont typeface="Wingdings" panose="05000000000000000000" pitchFamily="2" charset="2"/>
              <a:buChar char="Ø"/>
            </a:pPr>
            <a:r>
              <a:rPr lang="ru-RU" sz="1000" b="1" dirty="0" smtClean="0">
                <a:solidFill>
                  <a:srgbClr val="00B050"/>
                </a:solidFill>
              </a:rPr>
              <a:t>Защищаем </a:t>
            </a:r>
            <a:r>
              <a:rPr lang="ru-RU" sz="1000" b="1" dirty="0">
                <a:solidFill>
                  <a:srgbClr val="00B050"/>
                </a:solidFill>
              </a:rPr>
              <a:t>свое жилье от рейдерского </a:t>
            </a:r>
            <a:r>
              <a:rPr lang="ru-RU" sz="1000" b="1" dirty="0" smtClean="0">
                <a:solidFill>
                  <a:srgbClr val="00B050"/>
                </a:solidFill>
              </a:rPr>
              <a:t>захвата </a:t>
            </a:r>
            <a:r>
              <a:rPr lang="en-US" sz="1000" b="1" dirty="0" smtClean="0">
                <a:hlinkClick r:id="rId8"/>
              </a:rPr>
              <a:t>https</a:t>
            </a:r>
            <a:r>
              <a:rPr lang="en-US" sz="1000" b="1" dirty="0">
                <a:hlinkClick r:id="rId8"/>
              </a:rPr>
              <a:t>://</a:t>
            </a:r>
            <a:r>
              <a:rPr lang="en-US" sz="1000" b="1" dirty="0" smtClean="0">
                <a:hlinkClick r:id="rId8"/>
              </a:rPr>
              <a:t>zen.yandex.ru/media/advokatsuhovoleg/zasciscaem-svoe-jile-ot-reiderskogo-zahvata-601905252d3708189c41e879</a:t>
            </a:r>
            <a:endParaRPr lang="ru-RU" sz="1000" b="1" dirty="0" smtClean="0"/>
          </a:p>
          <a:p>
            <a:pPr marL="171450" indent="-171450" algn="just">
              <a:buFont typeface="Wingdings" panose="05000000000000000000" pitchFamily="2" charset="2"/>
              <a:buChar char="Ø"/>
            </a:pPr>
            <a:r>
              <a:rPr lang="ru-RU" sz="1000" b="1" dirty="0">
                <a:solidFill>
                  <a:srgbClr val="00B050"/>
                </a:solidFill>
              </a:rPr>
              <a:t>Как черные </a:t>
            </a:r>
            <a:r>
              <a:rPr lang="ru-RU" sz="1000" b="1" dirty="0" err="1">
                <a:solidFill>
                  <a:srgbClr val="00B050"/>
                </a:solidFill>
              </a:rPr>
              <a:t>риэлторы</a:t>
            </a:r>
            <a:r>
              <a:rPr lang="ru-RU" sz="1000" b="1" dirty="0">
                <a:solidFill>
                  <a:srgbClr val="00B050"/>
                </a:solidFill>
              </a:rPr>
              <a:t> зарабатывают миллионы на обманутых </a:t>
            </a:r>
            <a:r>
              <a:rPr lang="ru-RU" sz="1000" b="1" dirty="0" smtClean="0">
                <a:solidFill>
                  <a:srgbClr val="00B050"/>
                </a:solidFill>
              </a:rPr>
              <a:t>покупателях</a:t>
            </a:r>
            <a:r>
              <a:rPr lang="ru-RU" sz="1000" b="1" dirty="0" smtClean="0"/>
              <a:t> </a:t>
            </a:r>
            <a:r>
              <a:rPr lang="en-US" sz="1000" b="1" dirty="0">
                <a:hlinkClick r:id="rId9"/>
              </a:rPr>
              <a:t>https://</a:t>
            </a:r>
            <a:r>
              <a:rPr lang="en-US" sz="1000" b="1" dirty="0" smtClean="0">
                <a:hlinkClick r:id="rId9"/>
              </a:rPr>
              <a:t>zen.yandex.ru/media/advokatsuhovoleg/kak-chernye-rieltory-zarabatyvaiut-milliony-na-obmanutyh-pokupateliah-603eca9f8da63757af8abec0</a:t>
            </a:r>
            <a:endParaRPr lang="ru-RU" sz="1000" b="1" dirty="0"/>
          </a:p>
          <a:p>
            <a:pPr algn="just"/>
            <a:r>
              <a:rPr lang="ru-RU" sz="1000" b="1" dirty="0" smtClean="0">
                <a:solidFill>
                  <a:srgbClr val="C00000"/>
                </a:solidFill>
              </a:rPr>
              <a:t>Судебная практика:</a:t>
            </a:r>
          </a:p>
          <a:p>
            <a:pPr algn="just"/>
            <a:r>
              <a:rPr lang="ru-RU" sz="1000" b="1" dirty="0" smtClean="0">
                <a:solidFill>
                  <a:srgbClr val="C00000"/>
                </a:solidFill>
              </a:rPr>
              <a:t>Пособничество </a:t>
            </a:r>
            <a:r>
              <a:rPr lang="ru-RU" sz="1000" b="1" dirty="0">
                <a:solidFill>
                  <a:srgbClr val="C00000"/>
                </a:solidFill>
              </a:rPr>
              <a:t>в </a:t>
            </a:r>
            <a:r>
              <a:rPr lang="ru-RU" sz="1000" b="1" dirty="0" smtClean="0">
                <a:solidFill>
                  <a:srgbClr val="C00000"/>
                </a:solidFill>
              </a:rPr>
              <a:t>мошенничестве. Судебная практика </a:t>
            </a:r>
            <a:r>
              <a:rPr lang="en-US" sz="1000" b="1" dirty="0">
                <a:hlinkClick r:id="rId10"/>
              </a:rPr>
              <a:t>http://www.consultant.ru/law/podborki/posobnichestvo_v_moshennichestve</a:t>
            </a:r>
            <a:r>
              <a:rPr lang="en-US" sz="1000" b="1" dirty="0" smtClean="0">
                <a:hlinkClick r:id="rId10"/>
              </a:rPr>
              <a:t>/</a:t>
            </a:r>
            <a:endParaRPr lang="ru-RU" sz="1000" b="1" dirty="0" smtClean="0"/>
          </a:p>
          <a:p>
            <a:pPr algn="just"/>
            <a:r>
              <a:rPr lang="ru-RU" sz="1000" b="1" dirty="0">
                <a:solidFill>
                  <a:srgbClr val="C00000"/>
                </a:solidFill>
              </a:rPr>
              <a:t>Судебные и нормативные акты </a:t>
            </a:r>
            <a:r>
              <a:rPr lang="ru-RU" sz="1000" b="1" dirty="0" smtClean="0">
                <a:solidFill>
                  <a:srgbClr val="C00000"/>
                </a:solidFill>
              </a:rPr>
              <a:t>Российской Федерации. Ст. 159 </a:t>
            </a:r>
            <a:r>
              <a:rPr lang="en-US" sz="1000" b="1" dirty="0">
                <a:hlinkClick r:id="rId11"/>
              </a:rPr>
              <a:t>https://sudact.ru/law/uk-rf/osobennaia-chast/razdel-viii/glava-21/statia-159</a:t>
            </a:r>
            <a:r>
              <a:rPr lang="en-US" sz="1000" b="1" dirty="0" smtClean="0">
                <a:hlinkClick r:id="rId11"/>
              </a:rPr>
              <a:t>/</a:t>
            </a:r>
            <a:endParaRPr lang="ru-RU" sz="1000" b="1" dirty="0" smtClean="0">
              <a:solidFill>
                <a:srgbClr val="C00000"/>
              </a:solidFill>
            </a:endParaRPr>
          </a:p>
          <a:p>
            <a:pPr algn="just"/>
            <a:r>
              <a:rPr lang="ru-RU" sz="1000" b="1" dirty="0" smtClean="0">
                <a:solidFill>
                  <a:schemeClr val="tx1"/>
                </a:solidFill>
              </a:rPr>
              <a:t>Мошенничество на </a:t>
            </a:r>
            <a:r>
              <a:rPr lang="ru-RU" sz="1000" b="1" dirty="0" err="1" smtClean="0">
                <a:solidFill>
                  <a:schemeClr val="tx1"/>
                </a:solidFill>
              </a:rPr>
              <a:t>Авито</a:t>
            </a:r>
            <a:r>
              <a:rPr lang="ru-RU" sz="1000" b="1" dirty="0" smtClean="0">
                <a:solidFill>
                  <a:schemeClr val="tx1"/>
                </a:solidFill>
              </a:rPr>
              <a:t>: </a:t>
            </a:r>
            <a:r>
              <a:rPr lang="en-US" sz="1000" b="1" dirty="0">
                <a:hlinkClick r:id="rId12"/>
              </a:rPr>
              <a:t>https://</a:t>
            </a:r>
            <a:r>
              <a:rPr lang="en-US" sz="1000" b="1" dirty="0" smtClean="0">
                <a:hlinkClick r:id="rId12"/>
              </a:rPr>
              <a:t>08</a:t>
            </a:r>
            <a:r>
              <a:rPr lang="ru-RU" sz="1000" b="1" dirty="0" err="1" smtClean="0">
                <a:hlinkClick r:id="rId12"/>
              </a:rPr>
              <a:t>мвд.рф</a:t>
            </a:r>
            <a:r>
              <a:rPr lang="en-US" sz="1000" b="1" dirty="0" smtClean="0">
                <a:hlinkClick r:id="rId12"/>
              </a:rPr>
              <a:t>/news/item/17676356/</a:t>
            </a:r>
            <a:r>
              <a:rPr lang="ru-RU" sz="1000" b="1" dirty="0" smtClean="0"/>
              <a:t> или </a:t>
            </a:r>
            <a:r>
              <a:rPr lang="en-US" sz="1000" b="1" dirty="0">
                <a:hlinkClick r:id="rId13"/>
              </a:rPr>
              <a:t>https://journal.tinkoff.ru/avito-delivery-fraud</a:t>
            </a:r>
            <a:r>
              <a:rPr lang="en-US" sz="1000" b="1" dirty="0" smtClean="0">
                <a:hlinkClick r:id="rId13"/>
              </a:rPr>
              <a:t>/</a:t>
            </a:r>
            <a:endParaRPr lang="ru-RU" sz="1000" b="1" dirty="0" smtClean="0"/>
          </a:p>
          <a:p>
            <a:pPr algn="just"/>
            <a:r>
              <a:rPr lang="ru-RU" sz="1000" b="1" dirty="0" smtClean="0">
                <a:solidFill>
                  <a:schemeClr val="tx1"/>
                </a:solidFill>
              </a:rPr>
              <a:t>Мошенничество в Интернете: </a:t>
            </a:r>
            <a:r>
              <a:rPr lang="en-US" sz="1000" b="1" dirty="0">
                <a:hlinkClick r:id="rId14"/>
              </a:rPr>
              <a:t>https</a:t>
            </a:r>
            <a:r>
              <a:rPr lang="en-US" sz="1000" b="1" dirty="0" smtClean="0">
                <a:hlinkClick r:id="rId14"/>
              </a:rPr>
              <a:t>://</a:t>
            </a:r>
            <a:r>
              <a:rPr lang="ru-RU" sz="1000" b="1" dirty="0" err="1" smtClean="0">
                <a:hlinkClick r:id="rId14"/>
              </a:rPr>
              <a:t>сао.мск.мвд.рф</a:t>
            </a:r>
            <a:r>
              <a:rPr lang="en-US" sz="1000" b="1" dirty="0" smtClean="0">
                <a:hlinkClick r:id="rId14"/>
              </a:rPr>
              <a:t>/</a:t>
            </a:r>
            <a:r>
              <a:rPr lang="en-US" sz="1000" b="1" dirty="0" err="1" smtClean="0">
                <a:hlinkClick r:id="rId14"/>
              </a:rPr>
              <a:t>Dop</a:t>
            </a:r>
            <a:r>
              <a:rPr lang="en-US" sz="1000" b="1" dirty="0" smtClean="0">
                <a:hlinkClick r:id="rId14"/>
              </a:rPr>
              <a:t>/</a:t>
            </a:r>
            <a:r>
              <a:rPr lang="en-US" sz="1000" b="1" dirty="0" err="1" smtClean="0">
                <a:hlinkClick r:id="rId14"/>
              </a:rPr>
              <a:t>Pravovaja_informacija</a:t>
            </a:r>
            <a:r>
              <a:rPr lang="en-US" sz="1000" b="1" dirty="0" smtClean="0">
                <a:hlinkClick r:id="rId14"/>
              </a:rPr>
              <a:t>/</a:t>
            </a:r>
            <a:r>
              <a:rPr lang="ru-RU" sz="1000" b="1" dirty="0" smtClean="0">
                <a:hlinkClick r:id="rId14"/>
              </a:rPr>
              <a:t>документы</a:t>
            </a:r>
            <a:r>
              <a:rPr lang="en-US" sz="1000" b="1" dirty="0" smtClean="0">
                <a:hlinkClick r:id="rId14"/>
              </a:rPr>
              <a:t>/</a:t>
            </a:r>
            <a:r>
              <a:rPr lang="en-US" sz="1000" b="1" dirty="0" err="1" smtClean="0">
                <a:hlinkClick r:id="rId14"/>
              </a:rPr>
              <a:t>konsul-yurista</a:t>
            </a:r>
            <a:r>
              <a:rPr lang="en-US" sz="1000" b="1" dirty="0" smtClean="0">
                <a:hlinkClick r:id="rId14"/>
              </a:rPr>
              <a:t>/</a:t>
            </a:r>
            <a:r>
              <a:rPr lang="ru-RU" sz="1000" b="1" dirty="0" smtClean="0">
                <a:hlinkClick r:id="rId14"/>
              </a:rPr>
              <a:t>комментарии-юриста</a:t>
            </a:r>
            <a:r>
              <a:rPr lang="en-US" sz="1000" b="1" dirty="0" smtClean="0">
                <a:hlinkClick r:id="rId14"/>
              </a:rPr>
              <a:t>/item/17467440</a:t>
            </a:r>
            <a:r>
              <a:rPr lang="ru-RU" sz="1000" b="1" dirty="0" smtClean="0"/>
              <a:t> или</a:t>
            </a:r>
          </a:p>
          <a:p>
            <a:pPr algn="just"/>
            <a:r>
              <a:rPr lang="en-US" sz="1000" b="1" dirty="0" smtClean="0">
                <a:hlinkClick r:id="rId15"/>
              </a:rPr>
              <a:t>https</a:t>
            </a:r>
            <a:r>
              <a:rPr lang="en-US" sz="1000" b="1" dirty="0">
                <a:hlinkClick r:id="rId15"/>
              </a:rPr>
              <a:t>://</a:t>
            </a:r>
            <a:r>
              <a:rPr lang="en-US" sz="1000" b="1" dirty="0" smtClean="0">
                <a:hlinkClick r:id="rId15"/>
              </a:rPr>
              <a:t>www.gosuslugi.ru/help/news/2020_04_27_scammers</a:t>
            </a:r>
            <a:endParaRPr lang="ru-RU" sz="1000" b="1" dirty="0" smtClean="0"/>
          </a:p>
          <a:p>
            <a:pPr algn="just"/>
            <a:r>
              <a:rPr lang="ru-RU" sz="1000" b="1" dirty="0">
                <a:solidFill>
                  <a:srgbClr val="C00000"/>
                </a:solidFill>
              </a:rPr>
              <a:t>Наличный кабинет: мошенники стали звонить от имени службы поддержки </a:t>
            </a:r>
            <a:r>
              <a:rPr lang="ru-RU" sz="1000" b="1" dirty="0" err="1">
                <a:solidFill>
                  <a:srgbClr val="C00000"/>
                </a:solidFill>
              </a:rPr>
              <a:t>госуслуг</a:t>
            </a:r>
            <a:r>
              <a:rPr lang="ru-RU" sz="1000" b="1" dirty="0">
                <a:solidFill>
                  <a:srgbClr val="C00000"/>
                </a:solidFill>
              </a:rPr>
              <a:t> </a:t>
            </a:r>
            <a:r>
              <a:rPr lang="ru-RU" sz="1000" u="sng" dirty="0">
                <a:hlinkClick r:id="rId16"/>
              </a:rPr>
              <a:t>https://</a:t>
            </a:r>
            <a:r>
              <a:rPr lang="ru-RU" sz="1000" u="sng" dirty="0" smtClean="0">
                <a:hlinkClick r:id="rId16"/>
              </a:rPr>
              <a:t>iz.ru/1219483/natalia-ilina/nalichnyi-kabinet-moshenniki-stali-zvonit-ot-imeni-sluzhby-podderzhki-gosuslug</a:t>
            </a:r>
            <a:r>
              <a:rPr lang="ru-RU" sz="1000" b="1" dirty="0" smtClean="0">
                <a:solidFill>
                  <a:srgbClr val="C00000"/>
                </a:solidFill>
              </a:rPr>
              <a:t> и продолжение </a:t>
            </a:r>
            <a:r>
              <a:rPr lang="en-US" sz="1000" u="sng" dirty="0">
                <a:hlinkClick r:id="rId17"/>
              </a:rPr>
              <a:t>https://</a:t>
            </a:r>
            <a:r>
              <a:rPr lang="en-US" sz="1000" u="sng" dirty="0" smtClean="0">
                <a:hlinkClick r:id="rId17"/>
              </a:rPr>
              <a:t>rg.ru/2021/09/09/kak-zashchititsia-ot-novoj-shemy-moshennichestva-s-ispolzovaniem-gosulslug.html</a:t>
            </a:r>
            <a:endParaRPr lang="ru-RU" sz="1000" u="sng" dirty="0" smtClean="0"/>
          </a:p>
          <a:p>
            <a:pPr algn="just"/>
            <a:r>
              <a:rPr lang="ru-RU" sz="1000" b="1" dirty="0" smtClean="0">
                <a:solidFill>
                  <a:schemeClr val="tx1"/>
                </a:solidFill>
              </a:rPr>
              <a:t>Что </a:t>
            </a:r>
            <a:r>
              <a:rPr lang="ru-RU" sz="1000" b="1" dirty="0">
                <a:solidFill>
                  <a:schemeClr val="tx1"/>
                </a:solidFill>
              </a:rPr>
              <a:t>делать с вымогателями в </a:t>
            </a:r>
            <a:r>
              <a:rPr lang="ru-RU" sz="1000" b="1" dirty="0" err="1">
                <a:solidFill>
                  <a:schemeClr val="tx1"/>
                </a:solidFill>
              </a:rPr>
              <a:t>соцсетях</a:t>
            </a:r>
            <a:r>
              <a:rPr lang="ru-RU" sz="1000" b="1" dirty="0" smtClean="0">
                <a:solidFill>
                  <a:schemeClr val="tx1"/>
                </a:solidFill>
              </a:rPr>
              <a:t>? </a:t>
            </a:r>
            <a:r>
              <a:rPr lang="en-US" sz="1000" b="1" dirty="0">
                <a:hlinkClick r:id="rId18"/>
              </a:rPr>
              <a:t>https://</a:t>
            </a:r>
            <a:r>
              <a:rPr lang="en-US" sz="1000" b="1" dirty="0" smtClean="0">
                <a:hlinkClick r:id="rId18"/>
              </a:rPr>
              <a:t>journal.tinkoff.ru/ask/rano-sushit-suhari/</a:t>
            </a:r>
            <a:endParaRPr lang="ru-RU" sz="1000" b="1" dirty="0" smtClean="0"/>
          </a:p>
          <a:p>
            <a:pPr algn="just"/>
            <a:r>
              <a:rPr lang="ru-RU" sz="1000" b="1" dirty="0" smtClean="0">
                <a:solidFill>
                  <a:schemeClr val="tx1"/>
                </a:solidFill>
              </a:rPr>
              <a:t>Пенсионерке </a:t>
            </a:r>
            <a:r>
              <a:rPr lang="ru-RU" sz="1000" b="1" dirty="0">
                <a:solidFill>
                  <a:schemeClr val="tx1"/>
                </a:solidFill>
              </a:rPr>
              <a:t>отключили платные подписки на телефоне — и украли </a:t>
            </a:r>
            <a:r>
              <a:rPr lang="ru-RU" sz="1000" b="1" dirty="0" smtClean="0">
                <a:solidFill>
                  <a:schemeClr val="tx1"/>
                </a:solidFill>
              </a:rPr>
              <a:t>деньги </a:t>
            </a:r>
            <a:r>
              <a:rPr lang="en-US" sz="1000" b="1" dirty="0">
                <a:hlinkClick r:id="rId19"/>
              </a:rPr>
              <a:t>https://journal.tinkoff.ru/wtf/kuda-propala-1000</a:t>
            </a:r>
            <a:r>
              <a:rPr lang="en-US" sz="1000" b="1" dirty="0" smtClean="0">
                <a:hlinkClick r:id="rId19"/>
              </a:rPr>
              <a:t>/</a:t>
            </a:r>
            <a:endParaRPr lang="ru-RU" sz="1000" b="1" dirty="0" smtClean="0"/>
          </a:p>
          <a:p>
            <a:pPr algn="just"/>
            <a:r>
              <a:rPr lang="ru-RU" sz="1000" b="1" dirty="0" smtClean="0"/>
              <a:t>«Нечистые </a:t>
            </a:r>
            <a:r>
              <a:rPr lang="ru-RU" sz="1000" b="1" dirty="0"/>
              <a:t>на руку </a:t>
            </a:r>
            <a:r>
              <a:rPr lang="ru-RU" sz="1000" b="1" dirty="0" smtClean="0"/>
              <a:t>люди». </a:t>
            </a:r>
            <a:r>
              <a:rPr lang="ru-RU" sz="1000" b="1" dirty="0"/>
              <a:t>Как мигом вычислить телефонного </a:t>
            </a:r>
            <a:r>
              <a:rPr lang="ru-RU" sz="1000" b="1" dirty="0" smtClean="0"/>
              <a:t>мошенника </a:t>
            </a:r>
            <a:r>
              <a:rPr lang="en-US" sz="1000" b="1" dirty="0">
                <a:hlinkClick r:id="rId20"/>
              </a:rPr>
              <a:t>https://</a:t>
            </a:r>
            <a:r>
              <a:rPr lang="en-US" sz="1000" b="1" dirty="0" smtClean="0">
                <a:hlinkClick r:id="rId20"/>
              </a:rPr>
              <a:t>zen.yandex.ru/media/dochkaolega/nechistye-na-ruku-liudi-kak-migom-vychislit-telefonnogo-moshennika-603595ea2dc579563611a196</a:t>
            </a:r>
            <a:endParaRPr lang="ru-RU" sz="1000" b="1" dirty="0" smtClean="0"/>
          </a:p>
          <a:p>
            <a:pPr algn="just"/>
            <a:r>
              <a:rPr lang="ru-RU" sz="1000" b="1" dirty="0">
                <a:solidFill>
                  <a:schemeClr val="tx1"/>
                </a:solidFill>
              </a:rPr>
              <a:t>Налоговики предупредили граждан о новом </a:t>
            </a:r>
            <a:r>
              <a:rPr lang="ru-RU" sz="1000" b="1" dirty="0" smtClean="0">
                <a:solidFill>
                  <a:schemeClr val="tx1"/>
                </a:solidFill>
              </a:rPr>
              <a:t>мошенничестве </a:t>
            </a:r>
            <a:r>
              <a:rPr lang="en-US" sz="1000" b="1" dirty="0">
                <a:solidFill>
                  <a:schemeClr val="tx1"/>
                </a:solidFill>
                <a:hlinkClick r:id="rId21"/>
              </a:rPr>
              <a:t>https://</a:t>
            </a:r>
            <a:r>
              <a:rPr lang="en-US" sz="1000" b="1" dirty="0" smtClean="0">
                <a:solidFill>
                  <a:schemeClr val="tx1"/>
                </a:solidFill>
                <a:hlinkClick r:id="rId21"/>
              </a:rPr>
              <a:t>rg.ru/2019/07/04/nalogoviki-predupredili-grazhdan-o-novom-moshennichestve.html</a:t>
            </a:r>
            <a:endParaRPr lang="ru-RU" sz="1000" b="1" dirty="0" smtClean="0">
              <a:solidFill>
                <a:schemeClr val="tx1"/>
              </a:solidFill>
            </a:endParaRPr>
          </a:p>
          <a:p>
            <a:pPr algn="just"/>
            <a:r>
              <a:rPr lang="ru-RU" sz="1000" b="1" dirty="0" smtClean="0"/>
              <a:t>На</a:t>
            </a:r>
            <a:r>
              <a:rPr lang="ru-RU" sz="1000" b="1" dirty="0"/>
              <a:t> мое имя открыли </a:t>
            </a:r>
            <a:r>
              <a:rPr lang="ru-RU" sz="1000" b="1" dirty="0" smtClean="0"/>
              <a:t>фирму-однодневку </a:t>
            </a:r>
            <a:r>
              <a:rPr lang="en-US" sz="1000" b="1" dirty="0">
                <a:hlinkClick r:id="rId22"/>
              </a:rPr>
              <a:t>https://journal.tinkoff.ru/ask/odnodnevka</a:t>
            </a:r>
            <a:r>
              <a:rPr lang="en-US" sz="1000" b="1" dirty="0" smtClean="0">
                <a:hlinkClick r:id="rId22"/>
              </a:rPr>
              <a:t>/</a:t>
            </a:r>
            <a:endParaRPr lang="ru-RU" sz="1000" b="1" dirty="0" smtClean="0">
              <a:solidFill>
                <a:schemeClr val="tx1"/>
              </a:solidFill>
            </a:endParaRPr>
          </a:p>
          <a:p>
            <a:pPr algn="just"/>
            <a:r>
              <a:rPr lang="ru-RU" sz="1000" b="1" dirty="0" smtClean="0">
                <a:solidFill>
                  <a:srgbClr val="FF0000"/>
                </a:solidFill>
              </a:rPr>
              <a:t>Проверьте</a:t>
            </a:r>
            <a:r>
              <a:rPr lang="ru-RU" sz="1000" b="1" dirty="0">
                <a:solidFill>
                  <a:srgbClr val="FF0000"/>
                </a:solidFill>
              </a:rPr>
              <a:t>, не зарегистрирована ли на Вас </a:t>
            </a:r>
            <a:r>
              <a:rPr lang="ru-RU" sz="1000" b="1" dirty="0" smtClean="0">
                <a:solidFill>
                  <a:srgbClr val="FF0000"/>
                </a:solidFill>
              </a:rPr>
              <a:t>фирма </a:t>
            </a:r>
            <a:r>
              <a:rPr lang="en-US" sz="1000" b="1" dirty="0">
                <a:solidFill>
                  <a:srgbClr val="FF0000"/>
                </a:solidFill>
                <a:hlinkClick r:id="rId23"/>
              </a:rPr>
              <a:t>https://www.nalog.ru/rn27/related_activities/registration_ip_yl/9149221</a:t>
            </a:r>
            <a:r>
              <a:rPr lang="en-US" sz="1000" b="1" dirty="0" smtClean="0">
                <a:solidFill>
                  <a:srgbClr val="FF0000"/>
                </a:solidFill>
                <a:hlinkClick r:id="rId23"/>
              </a:rPr>
              <a:t>/</a:t>
            </a:r>
            <a:r>
              <a:rPr lang="ru-RU" sz="1000" b="1" dirty="0" smtClean="0">
                <a:solidFill>
                  <a:srgbClr val="FF0000"/>
                </a:solidFill>
              </a:rPr>
              <a:t> </a:t>
            </a:r>
            <a:r>
              <a:rPr lang="ru-RU" sz="1000" b="1" dirty="0">
                <a:solidFill>
                  <a:srgbClr val="00B050"/>
                </a:solidFill>
              </a:rPr>
              <a:t>Проверить информацию об участии в организации можно в профиле «Личного кабинета налогоплательщика». Если на Ваше имя незаконно зарегистрировано юридическое лицо, следует сразу же составить заявление в произвольной форме, в котором прописать реквизиты компании (ее наименование, ИНН, КПП, ОГРН), а также данные и описание обстоятельств, которые свидетельствуют о Вашей непричастности к ее созданию</a:t>
            </a:r>
            <a:r>
              <a:rPr lang="ru-RU" sz="1000" b="1" dirty="0" smtClean="0">
                <a:solidFill>
                  <a:srgbClr val="00B050"/>
                </a:solidFill>
              </a:rPr>
              <a:t>.</a:t>
            </a:r>
            <a:endParaRPr lang="ru-RU" sz="1000" b="1" dirty="0">
              <a:solidFill>
                <a:srgbClr val="FF0000"/>
              </a:solidFill>
            </a:endParaRPr>
          </a:p>
          <a:p>
            <a:pPr algn="l"/>
            <a:r>
              <a:rPr lang="ru-RU" sz="1000" b="1" dirty="0" smtClean="0">
                <a:solidFill>
                  <a:srgbClr val="FF0000"/>
                </a:solidFill>
              </a:rPr>
              <a:t>Как узнать , что на вас не оформили чужие кредиты </a:t>
            </a:r>
            <a:r>
              <a:rPr lang="en-US" sz="1000" b="1" dirty="0">
                <a:hlinkClick r:id="rId24"/>
              </a:rPr>
              <a:t>https://grosh-blog.ru/kak-uznat-chto-na-vas-ne-oformili-chuzhie-kredity-bystryj-i-besplatnyj-sposob</a:t>
            </a:r>
            <a:r>
              <a:rPr lang="en-US" sz="1000" b="1" dirty="0" smtClean="0">
                <a:hlinkClick r:id="rId24"/>
              </a:rPr>
              <a:t>/</a:t>
            </a:r>
            <a:r>
              <a:rPr lang="ru-RU" sz="1000" b="1" dirty="0" smtClean="0"/>
              <a:t> или </a:t>
            </a:r>
            <a:r>
              <a:rPr lang="en-US" sz="1000" b="1" dirty="0">
                <a:hlinkClick r:id="rId25"/>
              </a:rPr>
              <a:t>https://journal.tinkoff.ru/news/kredit-history-gosuslugi</a:t>
            </a:r>
            <a:r>
              <a:rPr lang="en-US" sz="1000" b="1" dirty="0" smtClean="0">
                <a:hlinkClick r:id="rId25"/>
              </a:rPr>
              <a:t>/</a:t>
            </a:r>
            <a:r>
              <a:rPr lang="ru-RU" sz="1000" b="1" dirty="0" smtClean="0"/>
              <a:t> или </a:t>
            </a:r>
            <a:r>
              <a:rPr lang="en-US" sz="1000" b="1" dirty="0">
                <a:hlinkClick r:id="rId26"/>
              </a:rPr>
              <a:t>https://</a:t>
            </a:r>
            <a:r>
              <a:rPr lang="en-US" sz="1000" b="1" dirty="0" smtClean="0">
                <a:hlinkClick r:id="rId26"/>
              </a:rPr>
              <a:t>www.gosuslugi.ru/help/news/2018_11_27_credit_history</a:t>
            </a:r>
            <a:endParaRPr lang="ru-RU" sz="1000" b="1" dirty="0"/>
          </a:p>
          <a:p>
            <a:pPr algn="l"/>
            <a:r>
              <a:rPr lang="ru-RU" sz="1000" b="1" dirty="0" smtClean="0">
                <a:solidFill>
                  <a:srgbClr val="C00000"/>
                </a:solidFill>
              </a:rPr>
              <a:t>Мошенники </a:t>
            </a:r>
            <a:r>
              <a:rPr lang="ru-RU" sz="1000" b="1" dirty="0">
                <a:solidFill>
                  <a:srgbClr val="C00000"/>
                </a:solidFill>
              </a:rPr>
              <a:t>стали использовать технологию «</a:t>
            </a:r>
            <a:r>
              <a:rPr lang="ru-RU" sz="1000" b="1" dirty="0" err="1">
                <a:solidFill>
                  <a:srgbClr val="C00000"/>
                </a:solidFill>
              </a:rPr>
              <a:t>дипфейк</a:t>
            </a:r>
            <a:r>
              <a:rPr lang="ru-RU" sz="1000" b="1" dirty="0">
                <a:solidFill>
                  <a:srgbClr val="C00000"/>
                </a:solidFill>
              </a:rPr>
              <a:t>» в телефонных </a:t>
            </a:r>
            <a:r>
              <a:rPr lang="ru-RU" sz="1000" b="1" dirty="0" smtClean="0">
                <a:solidFill>
                  <a:srgbClr val="C00000"/>
                </a:solidFill>
              </a:rPr>
              <a:t>звонках </a:t>
            </a:r>
            <a:r>
              <a:rPr lang="ru-RU" sz="1000" u="sng" dirty="0" smtClean="0">
                <a:hlinkClick r:id="rId27"/>
              </a:rPr>
              <a:t>https</a:t>
            </a:r>
            <a:r>
              <a:rPr lang="ru-RU" sz="1000" u="sng" dirty="0">
                <a:hlinkClick r:id="rId27"/>
              </a:rPr>
              <a:t>://</a:t>
            </a:r>
            <a:r>
              <a:rPr lang="ru-RU" sz="1000" u="sng" dirty="0" smtClean="0">
                <a:hlinkClick r:id="rId27"/>
              </a:rPr>
              <a:t>mir24.tv/news/16452254/moshenniki-stali-ispolzovat-tehnologiyu-dipfeik-v-telefonnyh-zvonkah-eksklyuziv</a:t>
            </a:r>
            <a:endParaRPr lang="ru-RU" sz="1000" dirty="0"/>
          </a:p>
          <a:p>
            <a:pPr algn="l"/>
            <a:r>
              <a:rPr lang="ru-RU" sz="1000" b="1" dirty="0" smtClean="0">
                <a:solidFill>
                  <a:srgbClr val="C00000"/>
                </a:solidFill>
              </a:rPr>
              <a:t>Человек </a:t>
            </a:r>
            <a:r>
              <a:rPr lang="ru-RU" sz="1000" b="1" dirty="0">
                <a:solidFill>
                  <a:srgbClr val="C00000"/>
                </a:solidFill>
              </a:rPr>
              <a:t>с другим лицом: Что такое </a:t>
            </a:r>
            <a:r>
              <a:rPr lang="ru-RU" sz="1000" b="1" dirty="0" err="1">
                <a:solidFill>
                  <a:srgbClr val="C00000"/>
                </a:solidFill>
              </a:rPr>
              <a:t>дипфейк</a:t>
            </a:r>
            <a:r>
              <a:rPr lang="ru-RU" sz="1000" b="1" dirty="0">
                <a:solidFill>
                  <a:srgbClr val="C00000"/>
                </a:solidFill>
              </a:rPr>
              <a:t> и чем он опасен</a:t>
            </a:r>
            <a:r>
              <a:rPr lang="ru-RU" sz="1000" b="1" dirty="0" smtClean="0">
                <a:solidFill>
                  <a:srgbClr val="C00000"/>
                </a:solidFill>
              </a:rPr>
              <a:t>? </a:t>
            </a:r>
            <a:r>
              <a:rPr lang="ru-RU" sz="1000" u="sng" dirty="0">
                <a:hlinkClick r:id="rId28"/>
              </a:rPr>
              <a:t>https://</a:t>
            </a:r>
            <a:r>
              <a:rPr lang="ru-RU" sz="1000" u="sng" dirty="0" smtClean="0">
                <a:hlinkClick r:id="rId28"/>
              </a:rPr>
              <a:t>www.5-tv.ru/news/306975/dipfejki-cto-eto-kak-rabotaet-icem-opasno/</a:t>
            </a:r>
            <a:endParaRPr lang="ru-RU" sz="1000" u="sng" dirty="0"/>
          </a:p>
          <a:p>
            <a:pPr algn="l"/>
            <a:r>
              <a:rPr lang="ru-RU" sz="1000" b="1" dirty="0" smtClean="0"/>
              <a:t>Подвели </a:t>
            </a:r>
            <a:r>
              <a:rPr lang="ru-RU" sz="1000" b="1" dirty="0"/>
              <a:t>под счет: в России участилась рассылка платежек с мнимыми </a:t>
            </a:r>
            <a:r>
              <a:rPr lang="ru-RU" sz="1000" b="1" dirty="0" smtClean="0"/>
              <a:t>долгами </a:t>
            </a:r>
            <a:r>
              <a:rPr lang="ru-RU" sz="1000" u="sng" dirty="0" smtClean="0">
                <a:hlinkClick r:id="rId29"/>
              </a:rPr>
              <a:t>https</a:t>
            </a:r>
            <a:r>
              <a:rPr lang="ru-RU" sz="1000" u="sng" dirty="0">
                <a:hlinkClick r:id="rId29"/>
              </a:rPr>
              <a:t>://</a:t>
            </a:r>
            <a:r>
              <a:rPr lang="ru-RU" sz="1000" u="sng" dirty="0" smtClean="0">
                <a:hlinkClick r:id="rId29"/>
              </a:rPr>
              <a:t>iz.ru/1188867/mariia-perevoshchikova/podveli-pod-schet-v-rossii-uchastilas-rassylka-platezhek-s-mnimymi-dolgami</a:t>
            </a:r>
            <a:endParaRPr lang="ru-RU" sz="1000" u="sng" dirty="0" smtClean="0"/>
          </a:p>
          <a:p>
            <a:pPr algn="l"/>
            <a:r>
              <a:rPr lang="ru-RU" sz="1000" b="1" dirty="0"/>
              <a:t>Если вы получаете квартиру по наследству, вот что обязательно нужно </a:t>
            </a:r>
            <a:r>
              <a:rPr lang="ru-RU" sz="1000" b="1" dirty="0" smtClean="0"/>
              <a:t>знать </a:t>
            </a:r>
            <a:r>
              <a:rPr lang="ru-RU" sz="1000" u="sng" dirty="0">
                <a:hlinkClick r:id="rId30"/>
              </a:rPr>
              <a:t>https://</a:t>
            </a:r>
            <a:r>
              <a:rPr lang="ru-RU" sz="1000" u="sng" dirty="0" smtClean="0">
                <a:hlinkClick r:id="rId30"/>
              </a:rPr>
              <a:t>zen.yandex.ru/media/pik_broker/esli-vy-poluchaete-kvartiru-po-nasledstvu-vot-chto-obiazatelno-nujno-znat-60daf18029664474154184b5</a:t>
            </a:r>
            <a:endParaRPr lang="ru-RU" sz="1000" u="sng" dirty="0" smtClean="0"/>
          </a:p>
          <a:p>
            <a:pPr algn="l"/>
            <a:r>
              <a:rPr lang="ru-RU" sz="1000" b="1" dirty="0"/>
              <a:t>Что такое солидарная ответственность по долгам за коммунальные услуги в ЖКХ </a:t>
            </a:r>
            <a:r>
              <a:rPr lang="ru-RU" sz="1000" u="sng" dirty="0">
                <a:hlinkClick r:id="rId31"/>
              </a:rPr>
              <a:t>https://pravo.rg.ru/rubrics/question/20471/</a:t>
            </a:r>
            <a:r>
              <a:rPr lang="ru-RU" sz="1000" b="1" dirty="0"/>
              <a:t> или </a:t>
            </a:r>
            <a:r>
              <a:rPr lang="ru-RU" sz="1000" u="sng" dirty="0">
                <a:hlinkClick r:id="rId32"/>
              </a:rPr>
              <a:t>https://journal.tinkoff.ru/ask/solidarnaya-otvetstvennost/</a:t>
            </a:r>
            <a:endParaRPr lang="ru-RU" sz="1000" dirty="0"/>
          </a:p>
          <a:p>
            <a:pPr algn="l"/>
            <a:endParaRPr lang="ru-RU" sz="1000" dirty="0"/>
          </a:p>
        </p:txBody>
      </p:sp>
    </p:spTree>
    <p:extLst>
      <p:ext uri="{BB962C8B-B14F-4D97-AF65-F5344CB8AC3E}">
        <p14:creationId xmlns:p14="http://schemas.microsoft.com/office/powerpoint/2010/main" val="21399702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2535" y="73738"/>
            <a:ext cx="11785667" cy="440203"/>
          </a:xfrm>
        </p:spPr>
        <p:txBody>
          <a:bodyPr>
            <a:noAutofit/>
          </a:bodyPr>
          <a:lstStyle/>
          <a:p>
            <a:pPr algn="l"/>
            <a:r>
              <a:rPr lang="ru-RU" sz="1400" b="1" dirty="0" smtClean="0">
                <a:solidFill>
                  <a:schemeClr val="accent5">
                    <a:lumMod val="75000"/>
                  </a:schemeClr>
                </a:solidFill>
              </a:rPr>
              <a:t>Примеры </a:t>
            </a:r>
            <a:r>
              <a:rPr lang="ru-RU" sz="1400" b="1" dirty="0">
                <a:solidFill>
                  <a:schemeClr val="accent5">
                    <a:lumMod val="75000"/>
                  </a:schemeClr>
                </a:solidFill>
              </a:rPr>
              <a:t>и истории </a:t>
            </a:r>
            <a:r>
              <a:rPr lang="ru-RU" sz="1400" b="1" dirty="0" smtClean="0">
                <a:solidFill>
                  <a:schemeClr val="accent5">
                    <a:lumMod val="75000"/>
                  </a:schemeClr>
                </a:solidFill>
              </a:rPr>
              <a:t>мошенничества</a:t>
            </a:r>
            <a:r>
              <a:rPr lang="en-US" sz="1400" b="1" dirty="0" smtClean="0">
                <a:solidFill>
                  <a:schemeClr val="accent5">
                    <a:lumMod val="75000"/>
                  </a:schemeClr>
                </a:solidFill>
              </a:rPr>
              <a:t/>
            </a:r>
            <a:br>
              <a:rPr lang="en-US" sz="1400" b="1" dirty="0" smtClean="0">
                <a:solidFill>
                  <a:schemeClr val="accent5">
                    <a:lumMod val="75000"/>
                  </a:schemeClr>
                </a:solidFill>
              </a:rPr>
            </a:br>
            <a:endParaRPr lang="ru-RU" sz="1400" b="1" dirty="0">
              <a:solidFill>
                <a:schemeClr val="accent3">
                  <a:lumMod val="75000"/>
                </a:schemeClr>
              </a:solidFill>
              <a:latin typeface="Arial" panose="020B0604020202020204" pitchFamily="34" charset="0"/>
              <a:cs typeface="Arial" panose="020B0604020202020204" pitchFamily="34" charset="0"/>
            </a:endParaRPr>
          </a:p>
        </p:txBody>
      </p:sp>
      <p:sp>
        <p:nvSpPr>
          <p:cNvPr id="3" name="Номер слайда 2"/>
          <p:cNvSpPr>
            <a:spLocks noGrp="1"/>
          </p:cNvSpPr>
          <p:nvPr>
            <p:ph type="sldNum" sz="quarter" idx="12"/>
          </p:nvPr>
        </p:nvSpPr>
        <p:spPr>
          <a:xfrm>
            <a:off x="4203545" y="6594632"/>
            <a:ext cx="2133600" cy="213340"/>
          </a:xfrm>
        </p:spPr>
        <p:txBody>
          <a:bodyPr/>
          <a:lstStyle/>
          <a:p>
            <a:fld id="{86CB4B4D-7CA3-9044-876B-883B54F8677D}" type="slidenum">
              <a:rPr lang="ru-RU" smtClean="0">
                <a:solidFill>
                  <a:schemeClr val="tx1"/>
                </a:solidFill>
              </a:rPr>
              <a:t>59</a:t>
            </a:fld>
            <a:endParaRPr lang="ru-RU" dirty="0">
              <a:solidFill>
                <a:schemeClr val="tx1"/>
              </a:solidFill>
            </a:endParaRPr>
          </a:p>
        </p:txBody>
      </p:sp>
      <p:sp>
        <p:nvSpPr>
          <p:cNvPr id="4" name="Прямоугольник 3"/>
          <p:cNvSpPr/>
          <p:nvPr/>
        </p:nvSpPr>
        <p:spPr>
          <a:xfrm>
            <a:off x="140406" y="576548"/>
            <a:ext cx="11897796" cy="6124754"/>
          </a:xfrm>
          <a:prstGeom prst="rect">
            <a:avLst/>
          </a:prstGeom>
        </p:spPr>
        <p:txBody>
          <a:bodyPr wrap="square">
            <a:spAutoFit/>
          </a:bodyPr>
          <a:lstStyle/>
          <a:p>
            <a:r>
              <a:rPr lang="ru-RU" sz="1200" b="1" dirty="0">
                <a:solidFill>
                  <a:srgbClr val="C00000"/>
                </a:solidFill>
              </a:rPr>
              <a:t>На сайте Министерства внутренних </a:t>
            </a:r>
            <a:r>
              <a:rPr lang="ru-RU" sz="1200" b="1" dirty="0" smtClean="0">
                <a:solidFill>
                  <a:srgbClr val="C00000"/>
                </a:solidFill>
              </a:rPr>
              <a:t>дел в разделе новости  </a:t>
            </a:r>
            <a:r>
              <a:rPr lang="ru-RU" sz="1200" b="1" dirty="0">
                <a:solidFill>
                  <a:srgbClr val="C00000"/>
                </a:solidFill>
              </a:rPr>
              <a:t>(подборка материалов)</a:t>
            </a:r>
            <a:endParaRPr lang="ru-RU" sz="1200" dirty="0">
              <a:solidFill>
                <a:srgbClr val="C00000"/>
              </a:solidFill>
            </a:endParaRPr>
          </a:p>
          <a:p>
            <a:r>
              <a:rPr lang="en-US" sz="1200" b="1" u="sng" dirty="0" smtClean="0">
                <a:hlinkClick r:id="rId3"/>
              </a:rPr>
              <a:t>https</a:t>
            </a:r>
            <a:r>
              <a:rPr lang="en-US" sz="1200" b="1" u="sng" dirty="0">
                <a:hlinkClick r:id="rId3"/>
              </a:rPr>
              <a:t>://</a:t>
            </a:r>
            <a:r>
              <a:rPr lang="ru-RU" sz="1200" b="1" u="sng" dirty="0" err="1">
                <a:hlinkClick r:id="rId3"/>
              </a:rPr>
              <a:t>мвд.рф</a:t>
            </a:r>
            <a:r>
              <a:rPr lang="en-US" sz="1200" b="1" u="sng" dirty="0">
                <a:hlinkClick r:id="rId3"/>
              </a:rPr>
              <a:t>/news/rubric/17/</a:t>
            </a:r>
            <a:r>
              <a:rPr lang="ru-RU" sz="1200" b="1" dirty="0"/>
              <a:t> </a:t>
            </a:r>
            <a:r>
              <a:rPr lang="ru-RU" sz="1200" b="1" dirty="0" smtClean="0">
                <a:solidFill>
                  <a:srgbClr val="00B050"/>
                </a:solidFill>
              </a:rPr>
              <a:t>(Борьба с мошенниками)</a:t>
            </a:r>
          </a:p>
          <a:p>
            <a:r>
              <a:rPr lang="en-US" sz="1200" b="1" u="sng" dirty="0">
                <a:hlinkClick r:id="rId4"/>
              </a:rPr>
              <a:t>https://</a:t>
            </a:r>
            <a:r>
              <a:rPr lang="ru-RU" sz="1200" b="1" u="sng" dirty="0" err="1">
                <a:hlinkClick r:id="rId4"/>
              </a:rPr>
              <a:t>мвд.рф</a:t>
            </a:r>
            <a:r>
              <a:rPr lang="en-US" sz="1200" b="1" u="sng" dirty="0" smtClean="0">
                <a:hlinkClick r:id="rId4"/>
              </a:rPr>
              <a:t>/news/rubric/</a:t>
            </a:r>
            <a:r>
              <a:rPr lang="ru-RU" sz="1200" b="1" u="sng" dirty="0" smtClean="0">
                <a:hlinkClick r:id="rId4"/>
              </a:rPr>
              <a:t>3319</a:t>
            </a:r>
            <a:r>
              <a:rPr lang="en-US" sz="1200" b="1" u="sng" dirty="0" smtClean="0">
                <a:hlinkClick r:id="rId4"/>
              </a:rPr>
              <a:t>/</a:t>
            </a:r>
            <a:r>
              <a:rPr lang="ru-RU" sz="1200" dirty="0" smtClean="0"/>
              <a:t> </a:t>
            </a:r>
            <a:r>
              <a:rPr lang="ru-RU" sz="1200" b="1" dirty="0" smtClean="0">
                <a:solidFill>
                  <a:srgbClr val="00B050"/>
                </a:solidFill>
              </a:rPr>
              <a:t>(Борьба с </a:t>
            </a:r>
            <a:r>
              <a:rPr lang="ru-RU" sz="1200" b="1" dirty="0" err="1" smtClean="0">
                <a:solidFill>
                  <a:srgbClr val="00B050"/>
                </a:solidFill>
              </a:rPr>
              <a:t>киберпреступностью</a:t>
            </a:r>
            <a:r>
              <a:rPr lang="ru-RU" sz="1200" b="1" dirty="0" smtClean="0">
                <a:solidFill>
                  <a:srgbClr val="00B050"/>
                </a:solidFill>
              </a:rPr>
              <a:t>)</a:t>
            </a:r>
          </a:p>
          <a:p>
            <a:endParaRPr lang="ru-RU" sz="1200" b="1" dirty="0">
              <a:solidFill>
                <a:srgbClr val="C00000"/>
              </a:solidFill>
            </a:endParaRPr>
          </a:p>
          <a:p>
            <a:r>
              <a:rPr lang="ru-RU" sz="1200" b="1" dirty="0" smtClean="0">
                <a:solidFill>
                  <a:srgbClr val="C00000"/>
                </a:solidFill>
              </a:rPr>
              <a:t>Журнал «Т—Ж» (Подборки по защите прав)</a:t>
            </a:r>
          </a:p>
          <a:p>
            <a:r>
              <a:rPr lang="en-US" sz="1200" b="1" dirty="0">
                <a:solidFill>
                  <a:srgbClr val="C00000"/>
                </a:solidFill>
                <a:hlinkClick r:id="rId5"/>
              </a:rPr>
              <a:t>https://journal.tinkoff.ru/flows/so-what</a:t>
            </a:r>
            <a:r>
              <a:rPr lang="en-US" sz="1200" b="1" dirty="0" smtClean="0">
                <a:solidFill>
                  <a:srgbClr val="C00000"/>
                </a:solidFill>
                <a:hlinkClick r:id="rId5"/>
              </a:rPr>
              <a:t>/</a:t>
            </a:r>
            <a:r>
              <a:rPr lang="ru-RU" sz="1200" b="1" dirty="0" smtClean="0">
                <a:solidFill>
                  <a:srgbClr val="C00000"/>
                </a:solidFill>
              </a:rPr>
              <a:t> </a:t>
            </a:r>
            <a:r>
              <a:rPr lang="ru-RU" sz="1200" b="1" dirty="0" smtClean="0">
                <a:solidFill>
                  <a:srgbClr val="00B050"/>
                </a:solidFill>
              </a:rPr>
              <a:t>(разбор законов)</a:t>
            </a:r>
          </a:p>
          <a:p>
            <a:endParaRPr lang="ru-RU" sz="1200" b="1" dirty="0">
              <a:solidFill>
                <a:srgbClr val="C00000"/>
              </a:solidFill>
            </a:endParaRPr>
          </a:p>
          <a:p>
            <a:pPr algn="l"/>
            <a:r>
              <a:rPr lang="ru-RU" sz="1100" b="1" dirty="0">
                <a:solidFill>
                  <a:schemeClr val="tx1"/>
                </a:solidFill>
              </a:rPr>
              <a:t>Банк заблокировал счет. Что делать? </a:t>
            </a:r>
            <a:r>
              <a:rPr lang="en-US" sz="1100" b="1" dirty="0">
                <a:hlinkClick r:id="rId6"/>
              </a:rPr>
              <a:t>https://fincult.info/article/bank-zablokiroval-schet-chto-delat/</a:t>
            </a:r>
            <a:endParaRPr lang="ru-RU" sz="1100" b="1" dirty="0"/>
          </a:p>
          <a:p>
            <a:pPr algn="just"/>
            <a:r>
              <a:rPr lang="ru-RU" sz="1100" b="1" dirty="0"/>
              <a:t>#</a:t>
            </a:r>
            <a:r>
              <a:rPr lang="ru-RU" sz="1100" b="1" dirty="0" err="1"/>
              <a:t>оденьгахпросто</a:t>
            </a:r>
            <a:r>
              <a:rPr lang="ru-RU" sz="1100" b="1" dirty="0"/>
              <a:t>: как вернуть «съеденные» банкоматом деньги </a:t>
            </a:r>
            <a:r>
              <a:rPr lang="en-US" sz="1100" b="1" dirty="0">
                <a:solidFill>
                  <a:srgbClr val="C00000"/>
                </a:solidFill>
                <a:hlinkClick r:id="rId7"/>
              </a:rPr>
              <a:t>https://www.banki.ru/news/daytheme/?id=10929603</a:t>
            </a:r>
            <a:endParaRPr lang="ru-RU" sz="1100" b="1" dirty="0">
              <a:solidFill>
                <a:srgbClr val="C00000"/>
              </a:solidFill>
            </a:endParaRPr>
          </a:p>
          <a:p>
            <a:pPr algn="just"/>
            <a:r>
              <a:rPr lang="ru-RU" sz="1100" b="1" dirty="0"/>
              <a:t>Банкомат выдал фальшивые деньги. Что делать? </a:t>
            </a:r>
            <a:r>
              <a:rPr lang="en-US" sz="1100" b="1" dirty="0">
                <a:solidFill>
                  <a:srgbClr val="C00000"/>
                </a:solidFill>
                <a:hlinkClick r:id="rId8"/>
              </a:rPr>
              <a:t>https://www.banki.ru/news/daytheme/?id=10927498</a:t>
            </a:r>
            <a:endParaRPr lang="ru-RU" sz="1100" b="1" dirty="0">
              <a:solidFill>
                <a:srgbClr val="C00000"/>
              </a:solidFill>
            </a:endParaRPr>
          </a:p>
          <a:p>
            <a:pPr algn="just"/>
            <a:r>
              <a:rPr lang="ru-RU" sz="1100" b="1" dirty="0">
                <a:solidFill>
                  <a:schemeClr val="tx1"/>
                </a:solidFill>
              </a:rPr>
              <a:t>Банк приостановил операцию по счету или карте. Почему? Возможные причин  </a:t>
            </a:r>
            <a:r>
              <a:rPr lang="ru-RU" sz="1100" b="1" dirty="0">
                <a:solidFill>
                  <a:srgbClr val="C00000"/>
                </a:solidFill>
                <a:hlinkClick r:id="rId9"/>
              </a:rPr>
              <a:t>https://</a:t>
            </a:r>
            <a:r>
              <a:rPr lang="ru-RU" sz="1100" b="1" dirty="0" smtClean="0">
                <a:solidFill>
                  <a:srgbClr val="C00000"/>
                </a:solidFill>
                <a:hlinkClick r:id="rId9"/>
              </a:rPr>
              <a:t>tass.ru/ekonomika/6546684</a:t>
            </a:r>
            <a:endParaRPr lang="ru-RU" sz="1100" b="1" dirty="0" smtClean="0">
              <a:solidFill>
                <a:srgbClr val="C00000"/>
              </a:solidFill>
            </a:endParaRPr>
          </a:p>
          <a:p>
            <a:pPr algn="just"/>
            <a:endParaRPr lang="ru-RU" sz="1100" b="1" dirty="0">
              <a:solidFill>
                <a:srgbClr val="C00000"/>
              </a:solidFill>
            </a:endParaRPr>
          </a:p>
          <a:p>
            <a:r>
              <a:rPr lang="ru-RU" sz="1100" b="1" dirty="0" smtClean="0">
                <a:solidFill>
                  <a:srgbClr val="C00000"/>
                </a:solidFill>
              </a:rPr>
              <a:t>Финансовая грамотность. Канал Светланы Толкачевой </a:t>
            </a:r>
            <a:r>
              <a:rPr lang="en-US" sz="1100" b="1" dirty="0">
                <a:hlinkClick r:id="rId10"/>
              </a:rPr>
              <a:t>https://</a:t>
            </a:r>
            <a:r>
              <a:rPr lang="en-US" sz="1100" b="1" dirty="0" smtClean="0">
                <a:hlinkClick r:id="rId10"/>
              </a:rPr>
              <a:t>www.youtube.com/channel/UCN5AtnysK4lt7cVYE7ESMOQ</a:t>
            </a:r>
            <a:endParaRPr lang="ru-RU" sz="1100" b="1" dirty="0" smtClean="0"/>
          </a:p>
          <a:p>
            <a:pPr algn="just"/>
            <a:r>
              <a:rPr lang="ru-RU" sz="1100" b="1" dirty="0" smtClean="0"/>
              <a:t>Например:</a:t>
            </a:r>
          </a:p>
          <a:p>
            <a:pPr algn="just"/>
            <a:r>
              <a:rPr lang="ru-RU" sz="1100" b="1" dirty="0" smtClean="0"/>
              <a:t>Мошенничество </a:t>
            </a:r>
            <a:r>
              <a:rPr lang="ru-RU" sz="1100" b="1" dirty="0"/>
              <a:t>через интернет, сообщения и телефон. Как избежать потери денег? Светлана Толкачева 14</a:t>
            </a:r>
            <a:r>
              <a:rPr lang="ru-RU" sz="1100" b="1" dirty="0" smtClean="0"/>
              <a:t>+ </a:t>
            </a:r>
            <a:r>
              <a:rPr lang="en-US" sz="1100" b="1" dirty="0">
                <a:hlinkClick r:id="rId11"/>
              </a:rPr>
              <a:t>https://</a:t>
            </a:r>
            <a:r>
              <a:rPr lang="en-US" sz="1100" b="1" dirty="0" smtClean="0">
                <a:hlinkClick r:id="rId11"/>
              </a:rPr>
              <a:t>www.youtube.com/watch?v=OL5gf022UKM</a:t>
            </a:r>
            <a:endParaRPr lang="ru-RU" sz="1100" b="1" dirty="0" smtClean="0"/>
          </a:p>
          <a:p>
            <a:pPr algn="just"/>
            <a:r>
              <a:rPr lang="ru-RU" sz="1100" b="1" dirty="0"/>
              <a:t>Финансовая пирамида. Признаки того, что вас хотят обмануть // Виды мошенничества 14</a:t>
            </a:r>
            <a:r>
              <a:rPr lang="ru-RU" sz="1100" b="1" dirty="0" smtClean="0"/>
              <a:t>+ </a:t>
            </a:r>
            <a:r>
              <a:rPr lang="en-US" sz="1100" b="1" dirty="0">
                <a:hlinkClick r:id="rId12"/>
              </a:rPr>
              <a:t>https://</a:t>
            </a:r>
            <a:r>
              <a:rPr lang="en-US" sz="1100" b="1" dirty="0" smtClean="0">
                <a:hlinkClick r:id="rId12"/>
              </a:rPr>
              <a:t>www.youtube.com/watch?v=LdQ3LuHmqSo</a:t>
            </a:r>
            <a:endParaRPr lang="ru-RU" sz="1100" b="1" dirty="0"/>
          </a:p>
          <a:p>
            <a:pPr algn="just"/>
            <a:endParaRPr lang="ru-RU" sz="1100" b="1" dirty="0" smtClean="0"/>
          </a:p>
          <a:p>
            <a:pPr algn="just"/>
            <a:r>
              <a:rPr lang="ru-RU" sz="1100" b="1" dirty="0">
                <a:solidFill>
                  <a:srgbClr val="C00000"/>
                </a:solidFill>
              </a:rPr>
              <a:t>Кому нужно было взламывать компьютер пенсионера» или для чего хакерам ваш персональный компьютер </a:t>
            </a:r>
            <a:r>
              <a:rPr lang="en-US" sz="1100" b="1" dirty="0">
                <a:hlinkClick r:id="rId13"/>
              </a:rPr>
              <a:t>https://</a:t>
            </a:r>
            <a:r>
              <a:rPr lang="en-US" sz="1100" b="1" dirty="0" smtClean="0">
                <a:hlinkClick r:id="rId13"/>
              </a:rPr>
              <a:t>zen.yandex.ru/media/engineer/komu-nujno-bylo-vzlamyvat-kompiuter-pensionera-ili-dlia-chego-hakeram-vash-pk-604f29e0126a3d455af1424a</a:t>
            </a:r>
            <a:endParaRPr lang="ru-RU" sz="1100" b="1" dirty="0" smtClean="0"/>
          </a:p>
          <a:p>
            <a:pPr algn="just"/>
            <a:r>
              <a:rPr lang="ru-RU" sz="1100" b="1" dirty="0" smtClean="0"/>
              <a:t>Я</a:t>
            </a:r>
            <a:r>
              <a:rPr lang="ru-RU" sz="1100" b="1" dirty="0"/>
              <a:t> раскрыл массовое </a:t>
            </a:r>
            <a:r>
              <a:rPr lang="ru-RU" sz="1100" b="1" dirty="0" err="1"/>
              <a:t>кибермошенничество</a:t>
            </a:r>
            <a:r>
              <a:rPr lang="ru-RU" sz="1100" b="1" dirty="0"/>
              <a:t> — часть </a:t>
            </a:r>
            <a:r>
              <a:rPr lang="ru-RU" sz="1100" b="1" dirty="0" smtClean="0"/>
              <a:t>1. </a:t>
            </a:r>
            <a:r>
              <a:rPr lang="ru-RU" sz="1100" dirty="0" smtClean="0"/>
              <a:t>Безуспешные </a:t>
            </a:r>
            <a:r>
              <a:rPr lang="ru-RU" sz="1100" dirty="0"/>
              <a:t>обращения в органы, к мобильному оператору и </a:t>
            </a:r>
            <a:r>
              <a:rPr lang="ru-RU" sz="1100" dirty="0" smtClean="0"/>
              <a:t>банку </a:t>
            </a:r>
            <a:r>
              <a:rPr lang="en-US" sz="1100" b="1" dirty="0">
                <a:hlinkClick r:id="rId14"/>
              </a:rPr>
              <a:t>https://</a:t>
            </a:r>
            <a:r>
              <a:rPr lang="en-US" sz="1100" b="1" dirty="0" smtClean="0">
                <a:hlinkClick r:id="rId14"/>
              </a:rPr>
              <a:t>journal.tinkoff.ru/kibermoshennichestvo-zhaloby/</a:t>
            </a:r>
            <a:endParaRPr lang="ru-RU" sz="1100" b="1" dirty="0"/>
          </a:p>
          <a:p>
            <a:pPr algn="just"/>
            <a:r>
              <a:rPr lang="ru-RU" sz="1100" b="1" dirty="0" smtClean="0"/>
              <a:t>Часть </a:t>
            </a:r>
            <a:r>
              <a:rPr lang="ru-RU" sz="1100" b="1" dirty="0"/>
              <a:t>2. Как мы вернули деньги через </a:t>
            </a:r>
            <a:r>
              <a:rPr lang="ru-RU" sz="1100" b="1" dirty="0" smtClean="0"/>
              <a:t>суд:</a:t>
            </a:r>
            <a:r>
              <a:rPr lang="ru-RU" sz="1100" dirty="0"/>
              <a:t> </a:t>
            </a:r>
            <a:r>
              <a:rPr lang="ru-RU" sz="1100" b="1" dirty="0">
                <a:hlinkClick r:id="rId15"/>
              </a:rPr>
              <a:t>https://journal.tinkoff.ru/kibermoshennichestvo-sud</a:t>
            </a:r>
            <a:r>
              <a:rPr lang="ru-RU" sz="1100" b="1" dirty="0" smtClean="0">
                <a:hlinkClick r:id="rId15"/>
              </a:rPr>
              <a:t>/</a:t>
            </a:r>
            <a:endParaRPr lang="ru-RU" sz="1100" b="1" dirty="0" smtClean="0"/>
          </a:p>
          <a:p>
            <a:pPr algn="just"/>
            <a:r>
              <a:rPr lang="ru-RU" sz="1100" b="1" dirty="0"/>
              <a:t>Как устроены SIM-карты. Часть первая: история </a:t>
            </a:r>
            <a:r>
              <a:rPr lang="ru-RU" sz="1100" b="1" dirty="0" smtClean="0"/>
              <a:t>вопроса </a:t>
            </a:r>
            <a:r>
              <a:rPr lang="en-US" sz="1100" b="1" dirty="0">
                <a:hlinkClick r:id="rId16"/>
              </a:rPr>
              <a:t>https://www.kaspersky.ru/blog/sim-card-history/10189</a:t>
            </a:r>
            <a:r>
              <a:rPr lang="en-US" sz="1100" b="1" dirty="0" smtClean="0">
                <a:hlinkClick r:id="rId16"/>
              </a:rPr>
              <a:t>/</a:t>
            </a:r>
            <a:endParaRPr lang="ru-RU" sz="1100" b="1" dirty="0" smtClean="0"/>
          </a:p>
          <a:p>
            <a:pPr algn="just"/>
            <a:r>
              <a:rPr lang="ru-RU" sz="1100" b="1" dirty="0"/>
              <a:t>Как устроены SIM-карты. Часть вторая: атака </a:t>
            </a:r>
            <a:r>
              <a:rPr lang="ru-RU" sz="1100" b="1" dirty="0" smtClean="0"/>
              <a:t>клонов </a:t>
            </a:r>
            <a:r>
              <a:rPr lang="en-US" sz="1100" dirty="0">
                <a:hlinkClick r:id="rId17"/>
              </a:rPr>
              <a:t>https://www.kaspersky.ru/blog/sim-card-history-clone-wars/10529</a:t>
            </a:r>
            <a:r>
              <a:rPr lang="en-US" sz="1100" dirty="0" smtClean="0">
                <a:hlinkClick r:id="rId17"/>
              </a:rPr>
              <a:t>/</a:t>
            </a:r>
            <a:endParaRPr lang="ru-RU" sz="1100" dirty="0" smtClean="0"/>
          </a:p>
          <a:p>
            <a:pPr algn="just"/>
            <a:r>
              <a:rPr lang="ru-RU" sz="1100" b="1" dirty="0"/>
              <a:t>Мошенничество с </a:t>
            </a:r>
            <a:r>
              <a:rPr lang="ru-RU" sz="1100" b="1" dirty="0" err="1"/>
              <a:t>перевыпуском</a:t>
            </a:r>
            <a:r>
              <a:rPr lang="ru-RU" sz="1100" b="1" dirty="0"/>
              <a:t> сим-карт: как не </a:t>
            </a:r>
            <a:r>
              <a:rPr lang="ru-RU" sz="1100" b="1" dirty="0" smtClean="0"/>
              <a:t>попасться </a:t>
            </a:r>
            <a:r>
              <a:rPr lang="en-US" sz="1100" b="1" dirty="0">
                <a:hlinkClick r:id="rId18"/>
              </a:rPr>
              <a:t>https://</a:t>
            </a:r>
            <a:r>
              <a:rPr lang="en-US" sz="1100" b="1" dirty="0" smtClean="0">
                <a:hlinkClick r:id="rId18"/>
              </a:rPr>
              <a:t>zen.yandex.ru/media/id/5db7cc2f9c944600ada3b597/moshennichestvo-s-perevypuskom-simkart-kak-ne-popastsia-6076f5bb1038735d1791f003</a:t>
            </a:r>
            <a:endParaRPr lang="ru-RU" sz="1100" b="1" dirty="0" smtClean="0"/>
          </a:p>
          <a:p>
            <a:pPr algn="just"/>
            <a:r>
              <a:rPr lang="ru-RU" sz="1100" b="1" dirty="0"/>
              <a:t>Мобильное мошенничество: что это и как себя </a:t>
            </a:r>
            <a:r>
              <a:rPr lang="ru-RU" sz="1100" b="1" dirty="0" smtClean="0"/>
              <a:t>защитить </a:t>
            </a:r>
            <a:r>
              <a:rPr lang="en-US" sz="1100" dirty="0" smtClean="0">
                <a:hlinkClick r:id="rId19"/>
              </a:rPr>
              <a:t>https</a:t>
            </a:r>
            <a:r>
              <a:rPr lang="en-US" sz="1100" dirty="0">
                <a:hlinkClick r:id="rId19"/>
              </a:rPr>
              <a:t>://</a:t>
            </a:r>
            <a:r>
              <a:rPr lang="en-US" sz="1100" dirty="0" smtClean="0">
                <a:hlinkClick r:id="rId19"/>
              </a:rPr>
              <a:t>www.kaspersky.ru/resource-center/threats/how-to-avoid-mobile-phone-scams</a:t>
            </a:r>
            <a:endParaRPr lang="ru-RU" sz="1100" dirty="0" smtClean="0"/>
          </a:p>
          <a:p>
            <a:pPr algn="just"/>
            <a:r>
              <a:rPr lang="ru-RU" sz="1100" b="1" dirty="0"/>
              <a:t>Мошенники придумали новую схему обмана россиян через </a:t>
            </a:r>
            <a:r>
              <a:rPr lang="ru-RU" sz="1100" b="1" dirty="0" smtClean="0"/>
              <a:t>вклады </a:t>
            </a:r>
            <a:r>
              <a:rPr lang="en-US" sz="1100" b="1" dirty="0">
                <a:hlinkClick r:id="rId20"/>
              </a:rPr>
              <a:t>https://</a:t>
            </a:r>
            <a:r>
              <a:rPr lang="en-US" sz="1100" b="1" dirty="0" smtClean="0">
                <a:hlinkClick r:id="rId20"/>
              </a:rPr>
              <a:t>iz.ru/1146417/2021-04-04/moshenniki-pridumali-novuiu-skhemu-obmana-rossiian-cherez-vklady</a:t>
            </a:r>
            <a:endParaRPr lang="ru-RU" sz="1100" b="1" dirty="0" smtClean="0"/>
          </a:p>
          <a:p>
            <a:pPr algn="just"/>
            <a:r>
              <a:rPr lang="ru-RU" sz="1100" b="1" dirty="0"/>
              <a:t>Москвич заполнил анкету для оценки банка и лишился </a:t>
            </a:r>
            <a:r>
              <a:rPr lang="ru-RU" sz="1100" b="1" dirty="0" smtClean="0"/>
              <a:t>сбережений </a:t>
            </a:r>
            <a:r>
              <a:rPr lang="en-US" sz="1100" dirty="0">
                <a:hlinkClick r:id="rId21"/>
              </a:rPr>
              <a:t>https://</a:t>
            </a:r>
            <a:r>
              <a:rPr lang="en-US" sz="1100" dirty="0" smtClean="0">
                <a:hlinkClick r:id="rId21"/>
              </a:rPr>
              <a:t>iz.ru/1148376/2021-04-08/moskvich-zapolnil-anketu-dlia-otcenki-banka-i-lishilsia-sberezhenii</a:t>
            </a:r>
            <a:endParaRPr lang="ru-RU" sz="1100" dirty="0"/>
          </a:p>
          <a:p>
            <a:pPr algn="just"/>
            <a:r>
              <a:rPr lang="ru-RU" sz="1100" b="1" dirty="0" smtClean="0"/>
              <a:t>Шито-крипта</a:t>
            </a:r>
            <a:r>
              <a:rPr lang="ru-RU" sz="1100" b="1" dirty="0"/>
              <a:t>: появилась новая схема кражи виртуальной </a:t>
            </a:r>
            <a:r>
              <a:rPr lang="ru-RU" sz="1100" b="1" dirty="0" smtClean="0"/>
              <a:t>валюты </a:t>
            </a:r>
            <a:r>
              <a:rPr lang="ru-RU" sz="1100" b="1" dirty="0">
                <a:hlinkClick r:id="rId22"/>
              </a:rPr>
              <a:t>https://</a:t>
            </a:r>
            <a:r>
              <a:rPr lang="ru-RU" sz="1100" b="1" dirty="0" smtClean="0">
                <a:hlinkClick r:id="rId22"/>
              </a:rPr>
              <a:t>iz.ru/1148402/mariia-kolobova/shito-kripta-poiavilas-novaia-skhema-krazhi-virtualnoi-valiuty</a:t>
            </a:r>
            <a:endParaRPr lang="ru-RU" sz="1100" b="1" dirty="0"/>
          </a:p>
          <a:p>
            <a:pPr algn="just"/>
            <a:r>
              <a:rPr lang="ru-RU" sz="1100" b="1" dirty="0" smtClean="0">
                <a:solidFill>
                  <a:srgbClr val="FF0000"/>
                </a:solidFill>
              </a:rPr>
              <a:t>Как </a:t>
            </a:r>
            <a:r>
              <a:rPr lang="ru-RU" sz="1100" b="1" dirty="0">
                <a:solidFill>
                  <a:srgbClr val="FF0000"/>
                </a:solidFill>
              </a:rPr>
              <a:t>мошенники крадут деньги </a:t>
            </a:r>
            <a:r>
              <a:rPr lang="ru-RU" sz="1100" b="1" dirty="0" smtClean="0">
                <a:solidFill>
                  <a:srgbClr val="FF0000"/>
                </a:solidFill>
              </a:rPr>
              <a:t>пенсионеров. </a:t>
            </a:r>
            <a:r>
              <a:rPr lang="ru-RU" sz="1100" dirty="0" smtClean="0">
                <a:solidFill>
                  <a:srgbClr val="FF0000"/>
                </a:solidFill>
              </a:rPr>
              <a:t>И</a:t>
            </a:r>
            <a:r>
              <a:rPr lang="ru-RU" sz="1100" dirty="0">
                <a:solidFill>
                  <a:srgbClr val="FF0000"/>
                </a:solidFill>
              </a:rPr>
              <a:t> как защититься от </a:t>
            </a:r>
            <a:r>
              <a:rPr lang="ru-RU" sz="1100" dirty="0" smtClean="0">
                <a:solidFill>
                  <a:srgbClr val="FF0000"/>
                </a:solidFill>
              </a:rPr>
              <a:t>обмана </a:t>
            </a:r>
            <a:r>
              <a:rPr lang="en-US" sz="1100" dirty="0">
                <a:hlinkClick r:id="rId23"/>
              </a:rPr>
              <a:t>https://</a:t>
            </a:r>
            <a:r>
              <a:rPr lang="en-US" sz="1100" dirty="0" smtClean="0">
                <a:hlinkClick r:id="rId23"/>
              </a:rPr>
              <a:t>journal.tinkoff.ru/retiree-fraud/</a:t>
            </a:r>
            <a:endParaRPr lang="ru-RU" sz="1100" dirty="0"/>
          </a:p>
          <a:p>
            <a:pPr algn="just"/>
            <a:r>
              <a:rPr lang="ru-RU" sz="1100" b="1" dirty="0" smtClean="0"/>
              <a:t>Россиян </a:t>
            </a:r>
            <a:r>
              <a:rPr lang="ru-RU" sz="1100" b="1" dirty="0"/>
              <a:t>предупредили о необычных схемах обмана на кассе </a:t>
            </a:r>
            <a:r>
              <a:rPr lang="ru-RU" sz="1100" b="1" dirty="0" smtClean="0"/>
              <a:t>супермаркета </a:t>
            </a:r>
            <a:r>
              <a:rPr lang="ru-RU" sz="1100" b="1" dirty="0">
                <a:hlinkClick r:id="rId24"/>
              </a:rPr>
              <a:t>https://news.mail.ru/society/46356205/?</a:t>
            </a:r>
            <a:r>
              <a:rPr lang="ru-RU" sz="1100" b="1" dirty="0" smtClean="0">
                <a:hlinkClick r:id="rId24"/>
              </a:rPr>
              <a:t>frommail=1&amp;exp_id=935</a:t>
            </a:r>
            <a:endParaRPr lang="ru-RU" sz="1100" b="1" dirty="0"/>
          </a:p>
          <a:p>
            <a:pPr algn="just"/>
            <a:r>
              <a:rPr lang="ru-RU" sz="1100" b="1" dirty="0" smtClean="0">
                <a:solidFill>
                  <a:srgbClr val="FF0000"/>
                </a:solidFill>
              </a:rPr>
              <a:t>В </a:t>
            </a:r>
            <a:r>
              <a:rPr lang="ru-RU" sz="1100" b="1" dirty="0">
                <a:solidFill>
                  <a:srgbClr val="FF0000"/>
                </a:solidFill>
              </a:rPr>
              <a:t>каком случае и зачем полицейские могут попросить граждан набрать на телефоне странный набор </a:t>
            </a:r>
            <a:r>
              <a:rPr lang="ru-RU" sz="1100" b="1" dirty="0" smtClean="0">
                <a:solidFill>
                  <a:srgbClr val="FF0000"/>
                </a:solidFill>
              </a:rPr>
              <a:t>символов </a:t>
            </a:r>
            <a:r>
              <a:rPr lang="ru-RU" sz="1100" u="sng" dirty="0" smtClean="0">
                <a:hlinkClick r:id="rId25"/>
              </a:rPr>
              <a:t>https</a:t>
            </a:r>
            <a:r>
              <a:rPr lang="ru-RU" sz="1100" u="sng" dirty="0">
                <a:hlinkClick r:id="rId25"/>
              </a:rPr>
              <a:t>://</a:t>
            </a:r>
            <a:r>
              <a:rPr lang="ru-RU" sz="1100" u="sng" dirty="0" smtClean="0">
                <a:hlinkClick r:id="rId25"/>
              </a:rPr>
              <a:t>meduza.io/cards/politseyskiy-na-ulitse-trebuet-vyvernut-karmany-i-pokazat-perepisku-v-telefone-chto-delat</a:t>
            </a:r>
            <a:r>
              <a:rPr lang="ru-RU" sz="1100" b="1" dirty="0" smtClean="0"/>
              <a:t> и </a:t>
            </a:r>
            <a:r>
              <a:rPr lang="ru-RU" sz="1100" u="sng" dirty="0" smtClean="0">
                <a:hlinkClick r:id="rId26"/>
              </a:rPr>
              <a:t>https</a:t>
            </a:r>
            <a:r>
              <a:rPr lang="ru-RU" sz="1100" u="sng" dirty="0">
                <a:hlinkClick r:id="rId26"/>
              </a:rPr>
              <a:t>://www.adme.ru/svoboda-sdelaj-sam/13-sekretnyh-kodov-dlya-smartfonov-kotorye-stoit-zapomnit-kazhdomu-1173160</a:t>
            </a:r>
            <a:r>
              <a:rPr lang="ru-RU" sz="1100" u="sng" dirty="0" smtClean="0">
                <a:hlinkClick r:id="rId26"/>
              </a:rPr>
              <a:t>/</a:t>
            </a:r>
            <a:endParaRPr lang="ru-RU" sz="1100" u="sng" dirty="0" smtClean="0"/>
          </a:p>
          <a:p>
            <a:pPr algn="just"/>
            <a:r>
              <a:rPr lang="ru-RU" sz="1100" b="1" dirty="0">
                <a:solidFill>
                  <a:srgbClr val="C00000"/>
                </a:solidFill>
              </a:rPr>
              <a:t>Видео: 7 признаков, по которым можно распознать </a:t>
            </a:r>
            <a:r>
              <a:rPr lang="ru-RU" sz="1100" b="1" dirty="0" err="1">
                <a:solidFill>
                  <a:srgbClr val="C00000"/>
                </a:solidFill>
              </a:rPr>
              <a:t>лжегазовщиков</a:t>
            </a:r>
            <a:r>
              <a:rPr lang="ru-RU" sz="1100" b="1" dirty="0"/>
              <a:t> </a:t>
            </a:r>
            <a:r>
              <a:rPr lang="en-US" sz="1100" b="1" dirty="0">
                <a:hlinkClick r:id="rId27"/>
              </a:rPr>
              <a:t>https://</a:t>
            </a:r>
            <a:r>
              <a:rPr lang="en-US" sz="1100" b="1" dirty="0" smtClean="0">
                <a:hlinkClick r:id="rId27"/>
              </a:rPr>
              <a:t>rg.ru/2019/03/05/video-7-priznakov-po-kotorym-mozhno-raspoznat-lzhegazovshchikov.html</a:t>
            </a:r>
            <a:endParaRPr lang="en-US" sz="1100" b="1" dirty="0"/>
          </a:p>
          <a:p>
            <a:pPr algn="just"/>
            <a:r>
              <a:rPr lang="ru-RU" sz="1100" b="1" dirty="0" smtClean="0"/>
              <a:t>Сюрприз </a:t>
            </a:r>
            <a:r>
              <a:rPr lang="ru-RU" sz="1100" b="1" dirty="0"/>
              <a:t>на выходе: какие подвохи чаще всего ожидают россиян у </a:t>
            </a:r>
            <a:r>
              <a:rPr lang="ru-RU" sz="1100" b="1" dirty="0" smtClean="0"/>
              <a:t>кассы</a:t>
            </a:r>
            <a:r>
              <a:rPr lang="en-US" sz="1100" b="1" dirty="0" smtClean="0"/>
              <a:t> </a:t>
            </a:r>
            <a:r>
              <a:rPr lang="ru-RU" sz="1100" u="sng" dirty="0" smtClean="0">
                <a:hlinkClick r:id="rId28"/>
              </a:rPr>
              <a:t>https</a:t>
            </a:r>
            <a:r>
              <a:rPr lang="ru-RU" sz="1100" u="sng" dirty="0">
                <a:hlinkClick r:id="rId28"/>
              </a:rPr>
              <a:t>://iz.ru/1204859/marta-litvinova/siurpriz-na-vykhode-kakie-podvokhi-chashche-vsego-ozhidaiut-rossiian-u-kassy</a:t>
            </a:r>
            <a:endParaRPr lang="ru-RU" sz="1100" dirty="0"/>
          </a:p>
        </p:txBody>
      </p:sp>
      <p:pic>
        <p:nvPicPr>
          <p:cNvPr id="5" name="Рисунок 4"/>
          <p:cNvPicPr>
            <a:picLocks noChangeAspect="1"/>
          </p:cNvPicPr>
          <p:nvPr/>
        </p:nvPicPr>
        <p:blipFill>
          <a:blip r:embed="rId29"/>
          <a:stretch>
            <a:fillRect/>
          </a:stretch>
        </p:blipFill>
        <p:spPr>
          <a:xfrm>
            <a:off x="9997260" y="426720"/>
            <a:ext cx="2040942" cy="2713492"/>
          </a:xfrm>
          <a:prstGeom prst="rect">
            <a:avLst/>
          </a:prstGeom>
        </p:spPr>
      </p:pic>
    </p:spTree>
    <p:extLst>
      <p:ext uri="{BB962C8B-B14F-4D97-AF65-F5344CB8AC3E}">
        <p14:creationId xmlns:p14="http://schemas.microsoft.com/office/powerpoint/2010/main" val="545094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2"/>
          </p:nvPr>
        </p:nvSpPr>
        <p:spPr>
          <a:xfrm>
            <a:off x="6912290" y="6453083"/>
            <a:ext cx="313320" cy="232745"/>
          </a:xfrm>
        </p:spPr>
        <p:txBody>
          <a:bodyPr/>
          <a:lstStyle/>
          <a:p>
            <a:fld id="{86CB4B4D-7CA3-9044-876B-883B54F8677D}" type="slidenum">
              <a:rPr lang="ru-RU" smtClean="0"/>
              <a:t>6</a:t>
            </a:fld>
            <a:endParaRPr lang="ru-RU" dirty="0"/>
          </a:p>
        </p:txBody>
      </p:sp>
      <p:sp>
        <p:nvSpPr>
          <p:cNvPr id="5" name="Прямоугольник 4"/>
          <p:cNvSpPr/>
          <p:nvPr/>
        </p:nvSpPr>
        <p:spPr>
          <a:xfrm>
            <a:off x="3048000" y="-500281"/>
            <a:ext cx="6096000" cy="307777"/>
          </a:xfrm>
          <a:prstGeom prst="rect">
            <a:avLst/>
          </a:prstGeom>
        </p:spPr>
        <p:txBody>
          <a:bodyPr>
            <a:spAutoFit/>
          </a:bodyPr>
          <a:lstStyle/>
          <a:p>
            <a:endParaRPr lang="ru-RU" sz="1400" dirty="0">
              <a:ea typeface="Calibri" panose="020F0502020204030204" pitchFamily="34" charset="0"/>
              <a:cs typeface="Times New Roman" panose="02020603050405020304" pitchFamily="18" charset="0"/>
            </a:endParaRPr>
          </a:p>
        </p:txBody>
      </p:sp>
      <p:sp>
        <p:nvSpPr>
          <p:cNvPr id="7" name="Прямоугольник 6"/>
          <p:cNvSpPr/>
          <p:nvPr/>
        </p:nvSpPr>
        <p:spPr>
          <a:xfrm>
            <a:off x="1111343" y="326221"/>
            <a:ext cx="10273718" cy="400110"/>
          </a:xfrm>
          <a:prstGeom prst="rect">
            <a:avLst/>
          </a:prstGeom>
        </p:spPr>
        <p:txBody>
          <a:bodyPr wrap="square">
            <a:spAutoFit/>
          </a:bodyPr>
          <a:lstStyle/>
          <a:p>
            <a:pPr marL="342900" indent="-342900" algn="just">
              <a:buAutoNum type="arabicPeriod"/>
            </a:pPr>
            <a:r>
              <a:rPr lang="ru-RU" sz="2000" b="1" dirty="0">
                <a:solidFill>
                  <a:srgbClr val="C00000"/>
                </a:solidFill>
              </a:rPr>
              <a:t>Мир вокруг нас: предпосылки для реализации мошенниками своих планов</a:t>
            </a:r>
          </a:p>
        </p:txBody>
      </p:sp>
      <p:sp>
        <p:nvSpPr>
          <p:cNvPr id="2" name="Прямоугольник 1"/>
          <p:cNvSpPr/>
          <p:nvPr/>
        </p:nvSpPr>
        <p:spPr>
          <a:xfrm>
            <a:off x="999688" y="1480375"/>
            <a:ext cx="10192623" cy="4247317"/>
          </a:xfrm>
          <a:prstGeom prst="rect">
            <a:avLst/>
          </a:prstGeom>
        </p:spPr>
        <p:txBody>
          <a:bodyPr wrap="square">
            <a:spAutoFit/>
          </a:bodyPr>
          <a:lstStyle/>
          <a:p>
            <a:pPr algn="just"/>
            <a:r>
              <a:rPr lang="ru-RU" b="1" dirty="0">
                <a:solidFill>
                  <a:srgbClr val="C00000"/>
                </a:solidFill>
              </a:rPr>
              <a:t>Финансовая безопасность </a:t>
            </a:r>
            <a:r>
              <a:rPr lang="ru-RU" dirty="0"/>
              <a:t>—</a:t>
            </a:r>
            <a:r>
              <a:rPr lang="ru-RU" dirty="0" smtClean="0"/>
              <a:t> </a:t>
            </a:r>
            <a:r>
              <a:rPr lang="ru-RU" dirty="0"/>
              <a:t>понятие, включающее комплекс мер, методов и средств </a:t>
            </a:r>
            <a:r>
              <a:rPr lang="ru-RU" dirty="0" smtClean="0"/>
              <a:t>по </a:t>
            </a:r>
            <a:r>
              <a:rPr lang="ru-RU" dirty="0"/>
              <a:t>защите экономических интересов государства на макроуровне,  корпоративных </a:t>
            </a:r>
            <a:r>
              <a:rPr lang="ru-RU" dirty="0" smtClean="0"/>
              <a:t>структур</a:t>
            </a:r>
            <a:r>
              <a:rPr lang="ru-RU" dirty="0"/>
              <a:t>, финансовой деятельности хозяйствующих субъектов на микроуровне. Из </a:t>
            </a:r>
            <a:r>
              <a:rPr lang="ru-RU" dirty="0" smtClean="0"/>
              <a:t>определения  </a:t>
            </a:r>
            <a:r>
              <a:rPr lang="ru-RU" dirty="0"/>
              <a:t>данного  понятия  мы  можем  выделить  уровни  финансовой </a:t>
            </a:r>
            <a:r>
              <a:rPr lang="ru-RU" dirty="0" smtClean="0"/>
              <a:t>безопасности</a:t>
            </a:r>
            <a:r>
              <a:rPr lang="ru-RU" dirty="0"/>
              <a:t>:</a:t>
            </a:r>
          </a:p>
          <a:p>
            <a:pPr marL="285750" indent="-285750" algn="just">
              <a:buFont typeface="Wingdings" panose="05000000000000000000" pitchFamily="2" charset="2"/>
              <a:buChar char="Ø"/>
            </a:pPr>
            <a:r>
              <a:rPr lang="ru-RU" dirty="0" smtClean="0"/>
              <a:t>«Национальный», </a:t>
            </a:r>
            <a:r>
              <a:rPr lang="ru-RU" dirty="0"/>
              <a:t>то есть финансовая безопасность всего государства;</a:t>
            </a:r>
          </a:p>
          <a:p>
            <a:pPr marL="285750" indent="-285750" algn="just">
              <a:buFont typeface="Wingdings" panose="05000000000000000000" pitchFamily="2" charset="2"/>
              <a:buChar char="Ø"/>
            </a:pPr>
            <a:r>
              <a:rPr lang="ru-RU" dirty="0" smtClean="0"/>
              <a:t>«Региональный»  </a:t>
            </a:r>
            <a:r>
              <a:rPr lang="ru-RU" dirty="0"/>
              <a:t>—</a:t>
            </a:r>
            <a:r>
              <a:rPr lang="ru-RU" dirty="0" smtClean="0"/>
              <a:t>  </a:t>
            </a:r>
            <a:r>
              <a:rPr lang="ru-RU" dirty="0"/>
              <a:t>безопасность  отдельных  частей  государства:  республик, </a:t>
            </a:r>
            <a:r>
              <a:rPr lang="ru-RU" dirty="0" smtClean="0"/>
              <a:t>краев</a:t>
            </a:r>
            <a:r>
              <a:rPr lang="ru-RU" dirty="0"/>
              <a:t>, областей, автономных округов </a:t>
            </a:r>
            <a:r>
              <a:rPr lang="ru-RU" dirty="0" smtClean="0"/>
              <a:t>и автономной </a:t>
            </a:r>
            <a:r>
              <a:rPr lang="ru-RU" dirty="0"/>
              <a:t>области;</a:t>
            </a:r>
          </a:p>
          <a:p>
            <a:pPr marL="285750" indent="-285750" algn="just">
              <a:buFont typeface="Wingdings" panose="05000000000000000000" pitchFamily="2" charset="2"/>
              <a:buChar char="Ø"/>
            </a:pPr>
            <a:r>
              <a:rPr lang="ru-RU" dirty="0" smtClean="0"/>
              <a:t>«Корпоративный», </a:t>
            </a:r>
            <a:r>
              <a:rPr lang="ru-RU" dirty="0"/>
              <a:t>то есть финансовая безопасность организаций;</a:t>
            </a:r>
          </a:p>
          <a:p>
            <a:pPr marL="285750" indent="-285750" algn="just">
              <a:buFont typeface="Wingdings" panose="05000000000000000000" pitchFamily="2" charset="2"/>
              <a:buChar char="Ø"/>
            </a:pPr>
            <a:r>
              <a:rPr lang="ru-RU" b="1" dirty="0" smtClean="0">
                <a:solidFill>
                  <a:srgbClr val="C00000"/>
                </a:solidFill>
              </a:rPr>
              <a:t>«Личный» </a:t>
            </a:r>
            <a:r>
              <a:rPr lang="ru-RU" dirty="0"/>
              <a:t>—</a:t>
            </a:r>
            <a:r>
              <a:rPr lang="ru-RU" dirty="0" smtClean="0"/>
              <a:t> </a:t>
            </a:r>
            <a:r>
              <a:rPr lang="ru-RU" dirty="0"/>
              <a:t>финансовая безопасность отдельно взятого индивида, или личная </a:t>
            </a:r>
            <a:r>
              <a:rPr lang="ru-RU" dirty="0" smtClean="0"/>
              <a:t>финансовая </a:t>
            </a:r>
            <a:r>
              <a:rPr lang="ru-RU" dirty="0"/>
              <a:t>безопасность</a:t>
            </a:r>
            <a:r>
              <a:rPr lang="ru-RU" dirty="0" smtClean="0"/>
              <a:t>.</a:t>
            </a:r>
          </a:p>
          <a:p>
            <a:pPr marL="285750" indent="-285750" algn="just">
              <a:buFont typeface="Wingdings" panose="05000000000000000000" pitchFamily="2" charset="2"/>
              <a:buChar char="Ø"/>
            </a:pPr>
            <a:endParaRPr lang="ru-RU" dirty="0"/>
          </a:p>
          <a:p>
            <a:pPr algn="just"/>
            <a:r>
              <a:rPr lang="ru-RU" b="1" dirty="0">
                <a:solidFill>
                  <a:srgbClr val="C00000"/>
                </a:solidFill>
              </a:rPr>
              <a:t>Личная  финансовая  безопасность </a:t>
            </a:r>
            <a:r>
              <a:rPr lang="ru-RU" dirty="0"/>
              <a:t>—</a:t>
            </a:r>
            <a:r>
              <a:rPr lang="ru-RU" dirty="0" smtClean="0"/>
              <a:t>  </a:t>
            </a:r>
            <a:r>
              <a:rPr lang="ru-RU" dirty="0"/>
              <a:t>это  социально-экономическая  возможность </a:t>
            </a:r>
            <a:r>
              <a:rPr lang="ru-RU" dirty="0" smtClean="0"/>
              <a:t>человека</a:t>
            </a:r>
            <a:r>
              <a:rPr lang="ru-RU" dirty="0"/>
              <a:t>,  иметь  финансовую  независимость  для  удовлетворения  своих </a:t>
            </a:r>
            <a:r>
              <a:rPr lang="ru-RU" dirty="0" smtClean="0"/>
              <a:t>материальных  </a:t>
            </a:r>
            <a:r>
              <a:rPr lang="ru-RU" dirty="0"/>
              <a:t>и  духовных  потребностей,  как  индивидуально,  так  и  внутри </a:t>
            </a:r>
            <a:r>
              <a:rPr lang="ru-RU" dirty="0" smtClean="0"/>
              <a:t>общества</a:t>
            </a:r>
            <a:r>
              <a:rPr lang="ru-RU" dirty="0"/>
              <a:t>, а также сохранение этой независимости в перспективе и её дальнейшее </a:t>
            </a:r>
            <a:r>
              <a:rPr lang="ru-RU" dirty="0" smtClean="0"/>
              <a:t>преумножение</a:t>
            </a:r>
            <a:r>
              <a:rPr lang="ru-RU" dirty="0"/>
              <a:t>.</a:t>
            </a:r>
          </a:p>
        </p:txBody>
      </p:sp>
    </p:spTree>
    <p:extLst>
      <p:ext uri="{BB962C8B-B14F-4D97-AF65-F5344CB8AC3E}">
        <p14:creationId xmlns:p14="http://schemas.microsoft.com/office/powerpoint/2010/main" val="1764908428"/>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31990FA-AA3B-644D-8FCA-FA5528098278}"/>
              </a:ext>
            </a:extLst>
          </p:cNvPr>
          <p:cNvSpPr txBox="1"/>
          <p:nvPr/>
        </p:nvSpPr>
        <p:spPr>
          <a:xfrm>
            <a:off x="1678972" y="1391832"/>
            <a:ext cx="8823157"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endParaRPr lang="ru-RU" dirty="0">
              <a:latin typeface="Open Sans"/>
            </a:endParaRPr>
          </a:p>
        </p:txBody>
      </p:sp>
      <p:sp>
        <p:nvSpPr>
          <p:cNvPr id="3" name="TextBox 2"/>
          <p:cNvSpPr txBox="1"/>
          <p:nvPr/>
        </p:nvSpPr>
        <p:spPr>
          <a:xfrm>
            <a:off x="92279" y="95447"/>
            <a:ext cx="11956732" cy="6607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l"/>
            <a:r>
              <a:rPr lang="ru-RU" sz="1000" b="1" dirty="0" smtClean="0">
                <a:solidFill>
                  <a:srgbClr val="C00000"/>
                </a:solidFill>
              </a:rPr>
              <a:t>Сайт </a:t>
            </a:r>
            <a:r>
              <a:rPr lang="ru-RU" sz="1000" b="1" dirty="0">
                <a:solidFill>
                  <a:srgbClr val="C00000"/>
                </a:solidFill>
              </a:rPr>
              <a:t>Н</a:t>
            </a:r>
            <a:r>
              <a:rPr lang="ru-RU" sz="1000" b="1" dirty="0" smtClean="0">
                <a:solidFill>
                  <a:srgbClr val="C00000"/>
                </a:solidFill>
              </a:rPr>
              <a:t>ациональных </a:t>
            </a:r>
            <a:r>
              <a:rPr lang="ru-RU" sz="1000" b="1" dirty="0">
                <a:solidFill>
                  <a:srgbClr val="C00000"/>
                </a:solidFill>
              </a:rPr>
              <a:t>проектов Российской </a:t>
            </a:r>
            <a:r>
              <a:rPr lang="ru-RU" sz="1000" b="1" dirty="0" smtClean="0">
                <a:solidFill>
                  <a:srgbClr val="C00000"/>
                </a:solidFill>
              </a:rPr>
              <a:t>Федерации </a:t>
            </a:r>
            <a:r>
              <a:rPr lang="en-US" sz="1000" b="1" dirty="0" smtClean="0">
                <a:hlinkClick r:id="rId3"/>
              </a:rPr>
              <a:t>https://</a:t>
            </a:r>
            <a:r>
              <a:rPr lang="ru-RU" sz="1000" b="1" dirty="0" err="1" smtClean="0">
                <a:hlinkClick r:id="rId3"/>
              </a:rPr>
              <a:t>национальныепроекты.рф</a:t>
            </a:r>
            <a:r>
              <a:rPr lang="en-US" sz="1000" b="1" dirty="0" smtClean="0">
                <a:hlinkClick r:id="rId3"/>
              </a:rPr>
              <a:t>/</a:t>
            </a:r>
            <a:endParaRPr lang="ru-RU" sz="1000" b="1" dirty="0" smtClean="0">
              <a:solidFill>
                <a:schemeClr val="accent5">
                  <a:lumMod val="75000"/>
                </a:schemeClr>
              </a:solidFill>
            </a:endParaRPr>
          </a:p>
          <a:p>
            <a:pPr algn="l"/>
            <a:r>
              <a:rPr lang="ru-RU" sz="1000" b="1" dirty="0" smtClean="0">
                <a:solidFill>
                  <a:schemeClr val="tx1"/>
                </a:solidFill>
              </a:rPr>
              <a:t>Сайт </a:t>
            </a:r>
            <a:r>
              <a:rPr lang="ru-RU" sz="1000" b="1" dirty="0">
                <a:solidFill>
                  <a:schemeClr val="tx1"/>
                </a:solidFill>
              </a:rPr>
              <a:t>Министерства финансов Российской </a:t>
            </a:r>
            <a:r>
              <a:rPr lang="ru-RU" sz="1000" b="1" dirty="0" smtClean="0">
                <a:solidFill>
                  <a:schemeClr val="tx1"/>
                </a:solidFill>
              </a:rPr>
              <a:t>Федерации</a:t>
            </a:r>
            <a:r>
              <a:rPr lang="ru-RU" sz="1000" dirty="0" smtClean="0">
                <a:solidFill>
                  <a:schemeClr val="tx1"/>
                </a:solidFill>
              </a:rPr>
              <a:t> </a:t>
            </a:r>
            <a:r>
              <a:rPr lang="en-US" sz="1000" b="1" dirty="0">
                <a:solidFill>
                  <a:schemeClr val="accent3">
                    <a:lumMod val="75000"/>
                  </a:schemeClr>
                </a:solidFill>
                <a:hlinkClick r:id="rId4"/>
              </a:rPr>
              <a:t>https://www.minfin.ru/ru/om/fingram/directions/programs</a:t>
            </a:r>
            <a:r>
              <a:rPr lang="en-US" sz="1000" b="1" dirty="0" smtClean="0">
                <a:solidFill>
                  <a:schemeClr val="accent3">
                    <a:lumMod val="75000"/>
                  </a:schemeClr>
                </a:solidFill>
                <a:hlinkClick r:id="rId4"/>
              </a:rPr>
              <a:t>/#</a:t>
            </a:r>
            <a:endParaRPr lang="ru-RU" sz="1000" b="1" dirty="0" smtClean="0">
              <a:solidFill>
                <a:schemeClr val="accent3">
                  <a:lumMod val="75000"/>
                </a:schemeClr>
              </a:solidFill>
            </a:endParaRPr>
          </a:p>
          <a:p>
            <a:pPr algn="l"/>
            <a:r>
              <a:rPr lang="ru-RU" sz="1000" b="1" dirty="0" smtClean="0"/>
              <a:t>Сайт Центра </a:t>
            </a:r>
            <a:r>
              <a:rPr lang="ru-RU" sz="1000" b="1" dirty="0"/>
              <a:t>финансовой грамотности НИФИ Минфина </a:t>
            </a:r>
            <a:r>
              <a:rPr lang="ru-RU" sz="1000" b="1" dirty="0" smtClean="0"/>
              <a:t>России </a:t>
            </a:r>
            <a:r>
              <a:rPr lang="en-US" sz="1000" b="1" dirty="0">
                <a:hlinkClick r:id="rId5"/>
              </a:rPr>
              <a:t>https://</a:t>
            </a:r>
            <a:r>
              <a:rPr lang="en-US" sz="1000" b="1" dirty="0" smtClean="0">
                <a:hlinkClick r:id="rId5"/>
              </a:rPr>
              <a:t>nifi.ru/ru/finansovaya-gramotnost</a:t>
            </a:r>
            <a:endParaRPr lang="ru-RU" sz="1000" b="1" dirty="0" smtClean="0"/>
          </a:p>
          <a:p>
            <a:pPr algn="just"/>
            <a:r>
              <a:rPr lang="ru-RU" sz="1000" b="1" dirty="0" smtClean="0">
                <a:solidFill>
                  <a:srgbClr val="00B050"/>
                </a:solidFill>
              </a:rPr>
              <a:t>Сайт</a:t>
            </a:r>
            <a:r>
              <a:rPr lang="ru-RU" sz="1000" b="1" dirty="0" smtClean="0">
                <a:solidFill>
                  <a:schemeClr val="accent3">
                    <a:lumMod val="50000"/>
                  </a:schemeClr>
                </a:solidFill>
              </a:rPr>
              <a:t>: </a:t>
            </a:r>
            <a:r>
              <a:rPr lang="en-US" sz="1000" b="1" dirty="0">
                <a:solidFill>
                  <a:srgbClr val="0070C0"/>
                </a:solidFill>
                <a:hlinkClick r:id="rId6"/>
              </a:rPr>
              <a:t>https://vashifinancy.ru</a:t>
            </a:r>
            <a:r>
              <a:rPr lang="en-US" sz="1000" b="1" dirty="0" smtClean="0">
                <a:solidFill>
                  <a:srgbClr val="0070C0"/>
                </a:solidFill>
                <a:hlinkClick r:id="rId6"/>
              </a:rPr>
              <a:t>/</a:t>
            </a:r>
            <a:r>
              <a:rPr lang="ru-RU" sz="1000" b="1" dirty="0">
                <a:solidFill>
                  <a:srgbClr val="00B050"/>
                </a:solidFill>
              </a:rPr>
              <a:t>,</a:t>
            </a:r>
            <a:r>
              <a:rPr lang="ru-RU" sz="1000" b="1" dirty="0"/>
              <a:t> </a:t>
            </a:r>
            <a:r>
              <a:rPr lang="ru-RU" sz="1000" b="1" dirty="0">
                <a:solidFill>
                  <a:srgbClr val="00B050"/>
                </a:solidFill>
              </a:rPr>
              <a:t>в том числе </a:t>
            </a:r>
            <a:r>
              <a:rPr lang="ru-RU" sz="1000" b="1" u="sng" dirty="0">
                <a:hlinkClick r:id="rId7"/>
              </a:rPr>
              <a:t>https://vashifinancy.ru/materials</a:t>
            </a:r>
            <a:r>
              <a:rPr lang="ru-RU" sz="1000" b="1" u="sng" dirty="0" smtClean="0">
                <a:hlinkClick r:id="rId7"/>
              </a:rPr>
              <a:t>/</a:t>
            </a:r>
            <a:r>
              <a:rPr lang="ru-RU" sz="1000" b="1" dirty="0" smtClean="0"/>
              <a:t> </a:t>
            </a:r>
            <a:r>
              <a:rPr lang="ru-RU" sz="1000" b="1" dirty="0">
                <a:solidFill>
                  <a:srgbClr val="00B050"/>
                </a:solidFill>
              </a:rPr>
              <a:t>и учебник </a:t>
            </a:r>
            <a:r>
              <a:rPr lang="ru-RU" sz="1000" b="1" dirty="0">
                <a:hlinkClick r:id="rId8"/>
              </a:rPr>
              <a:t>https://</a:t>
            </a:r>
            <a:r>
              <a:rPr lang="ru-RU" sz="1000" b="1" dirty="0" smtClean="0">
                <a:hlinkClick r:id="rId8"/>
              </a:rPr>
              <a:t>школа.вашифинансы.рф</a:t>
            </a:r>
            <a:r>
              <a:rPr lang="ru-RU" sz="1000" b="1" dirty="0"/>
              <a:t> </a:t>
            </a:r>
            <a:r>
              <a:rPr lang="ru-RU" sz="1000" b="1" dirty="0" smtClean="0">
                <a:solidFill>
                  <a:srgbClr val="00B050"/>
                </a:solidFill>
              </a:rPr>
              <a:t>разработан </a:t>
            </a:r>
            <a:r>
              <a:rPr lang="ru-RU" sz="1000" b="1" dirty="0">
                <a:solidFill>
                  <a:srgbClr val="00B050"/>
                </a:solidFill>
              </a:rPr>
              <a:t>в рамках Проекта </a:t>
            </a:r>
            <a:r>
              <a:rPr lang="ru-RU" sz="1000" b="1" dirty="0" smtClean="0">
                <a:solidFill>
                  <a:srgbClr val="00B050"/>
                </a:solidFill>
              </a:rPr>
              <a:t>Минфина России «Содействие </a:t>
            </a:r>
            <a:r>
              <a:rPr lang="ru-RU" sz="1000" b="1" dirty="0">
                <a:solidFill>
                  <a:srgbClr val="00B050"/>
                </a:solidFill>
              </a:rPr>
              <a:t>повышению уровня финансовой грамотности населения и развитию финансового образования в Российской Федерации</a:t>
            </a:r>
            <a:r>
              <a:rPr lang="ru-RU" sz="1000" b="1" dirty="0" smtClean="0">
                <a:solidFill>
                  <a:srgbClr val="00B050"/>
                </a:solidFill>
              </a:rPr>
              <a:t>», поддержка со стороны </a:t>
            </a:r>
            <a:r>
              <a:rPr lang="ru-RU" sz="1000" b="1" dirty="0">
                <a:solidFill>
                  <a:srgbClr val="00B050"/>
                </a:solidFill>
              </a:rPr>
              <a:t>Центра финансовой грамотности НИФИ Минфина </a:t>
            </a:r>
            <a:r>
              <a:rPr lang="ru-RU" sz="1000" b="1" dirty="0" smtClean="0">
                <a:solidFill>
                  <a:srgbClr val="00B050"/>
                </a:solidFill>
              </a:rPr>
              <a:t>России С 01 октября 2021 г. </a:t>
            </a:r>
            <a:r>
              <a:rPr lang="ru-RU" sz="1000" b="1" dirty="0" err="1" smtClean="0">
                <a:solidFill>
                  <a:srgbClr val="00B050"/>
                </a:solidFill>
              </a:rPr>
              <a:t>Вашифинансы</a:t>
            </a:r>
            <a:r>
              <a:rPr lang="ru-RU" sz="1000" b="1" dirty="0" smtClean="0">
                <a:solidFill>
                  <a:srgbClr val="00B050"/>
                </a:solidFill>
              </a:rPr>
              <a:t> будут на новом ресурсе </a:t>
            </a:r>
            <a:r>
              <a:rPr lang="en-US" sz="1000" b="1" dirty="0">
                <a:solidFill>
                  <a:srgbClr val="00B050"/>
                </a:solidFill>
                <a:hlinkClick r:id="rId9"/>
              </a:rPr>
              <a:t>https</a:t>
            </a:r>
            <a:r>
              <a:rPr lang="en-US" sz="1000" b="1" dirty="0" smtClean="0">
                <a:solidFill>
                  <a:srgbClr val="00B050"/>
                </a:solidFill>
                <a:hlinkClick r:id="rId9"/>
              </a:rPr>
              <a:t>://</a:t>
            </a:r>
            <a:r>
              <a:rPr lang="ru-RU" sz="1000" b="1" dirty="0" err="1" smtClean="0">
                <a:solidFill>
                  <a:srgbClr val="00B050"/>
                </a:solidFill>
                <a:hlinkClick r:id="rId9"/>
              </a:rPr>
              <a:t>моифинансы.рф</a:t>
            </a:r>
            <a:r>
              <a:rPr lang="en-US" sz="1000" b="1" dirty="0" smtClean="0">
                <a:solidFill>
                  <a:srgbClr val="00B050"/>
                </a:solidFill>
                <a:hlinkClick r:id="rId9"/>
              </a:rPr>
              <a:t>/</a:t>
            </a:r>
            <a:r>
              <a:rPr lang="ru-RU" sz="1000" b="1" dirty="0" smtClean="0">
                <a:solidFill>
                  <a:srgbClr val="00B050"/>
                </a:solidFill>
              </a:rPr>
              <a:t>  и  уже </a:t>
            </a:r>
            <a:r>
              <a:rPr lang="en-US" sz="1000" b="1" dirty="0" smtClean="0">
                <a:solidFill>
                  <a:srgbClr val="00B050"/>
                </a:solidFill>
                <a:hlinkClick r:id="rId10"/>
              </a:rPr>
              <a:t>https</a:t>
            </a:r>
            <a:r>
              <a:rPr lang="en-US" sz="1000" b="1" dirty="0">
                <a:solidFill>
                  <a:srgbClr val="00B050"/>
                </a:solidFill>
                <a:hlinkClick r:id="rId10"/>
              </a:rPr>
              <a:t>://www.instagram.com/moifinanci</a:t>
            </a:r>
            <a:r>
              <a:rPr lang="en-US" sz="1000" b="1" dirty="0" smtClean="0">
                <a:solidFill>
                  <a:srgbClr val="00B050"/>
                </a:solidFill>
                <a:hlinkClick r:id="rId10"/>
              </a:rPr>
              <a:t>/</a:t>
            </a:r>
            <a:endParaRPr lang="ru-RU" sz="1000" b="1" u="sng" dirty="0" smtClean="0"/>
          </a:p>
          <a:p>
            <a:pPr algn="just"/>
            <a:r>
              <a:rPr lang="ru-RU" sz="1000" b="1" dirty="0" smtClean="0">
                <a:solidFill>
                  <a:schemeClr val="tx1"/>
                </a:solidFill>
              </a:rPr>
              <a:t>Сайт журнала </a:t>
            </a:r>
            <a:r>
              <a:rPr lang="ru-RU" sz="1000" b="1" dirty="0">
                <a:solidFill>
                  <a:schemeClr val="tx1"/>
                </a:solidFill>
              </a:rPr>
              <a:t>«Дружи с </a:t>
            </a:r>
            <a:r>
              <a:rPr lang="ru-RU" sz="1000" b="1" dirty="0" smtClean="0">
                <a:solidFill>
                  <a:schemeClr val="tx1"/>
                </a:solidFill>
              </a:rPr>
              <a:t>финансами» </a:t>
            </a:r>
            <a:r>
              <a:rPr lang="en-US" sz="1000" b="1" dirty="0" smtClean="0">
                <a:hlinkClick r:id="rId11"/>
              </a:rPr>
              <a:t>https</a:t>
            </a:r>
            <a:r>
              <a:rPr lang="en-US" sz="1000" b="1" dirty="0">
                <a:hlinkClick r:id="rId11"/>
              </a:rPr>
              <a:t>://vashifinancy.ru/dlya-uchastnikov-proekta/zhurnal-druzhi-s-finansami</a:t>
            </a:r>
            <a:r>
              <a:rPr lang="en-US" sz="1000" b="1" dirty="0" smtClean="0">
                <a:hlinkClick r:id="rId11"/>
              </a:rPr>
              <a:t>/</a:t>
            </a:r>
            <a:r>
              <a:rPr lang="ru-RU" sz="1000" b="1" dirty="0" smtClean="0"/>
              <a:t> </a:t>
            </a:r>
            <a:r>
              <a:rPr lang="ru-RU" sz="1000" b="1" dirty="0" smtClean="0">
                <a:solidFill>
                  <a:srgbClr val="00B050"/>
                </a:solidFill>
              </a:rPr>
              <a:t>разработан </a:t>
            </a:r>
            <a:r>
              <a:rPr lang="ru-RU" sz="1000" b="1" dirty="0">
                <a:solidFill>
                  <a:srgbClr val="00B050"/>
                </a:solidFill>
              </a:rPr>
              <a:t>в рамках Проекта Минфина </a:t>
            </a:r>
            <a:r>
              <a:rPr lang="ru-RU" sz="1000" b="1" dirty="0" smtClean="0">
                <a:solidFill>
                  <a:srgbClr val="00B050"/>
                </a:solidFill>
              </a:rPr>
              <a:t>России (на </a:t>
            </a:r>
            <a:r>
              <a:rPr lang="ru-RU" sz="1000" b="1" dirty="0">
                <a:solidFill>
                  <a:srgbClr val="00B050"/>
                </a:solidFill>
              </a:rPr>
              <a:t>апрель 21 г. </a:t>
            </a:r>
            <a:r>
              <a:rPr lang="ru-RU" sz="1000" b="1" dirty="0" smtClean="0">
                <a:solidFill>
                  <a:srgbClr val="00B050"/>
                </a:solidFill>
              </a:rPr>
              <a:t>проект закрыт, но возможно продолжение. По ссылке полезные материал</a:t>
            </a:r>
            <a:endParaRPr lang="ru-RU" sz="1000" b="1" dirty="0"/>
          </a:p>
          <a:p>
            <a:pPr algn="just"/>
            <a:r>
              <a:rPr lang="ru-RU" sz="1000" b="1" dirty="0" smtClean="0">
                <a:solidFill>
                  <a:schemeClr val="tx1"/>
                </a:solidFill>
              </a:rPr>
              <a:t>Сайт</a:t>
            </a:r>
            <a:r>
              <a:rPr lang="ru-RU" sz="1000" b="1" dirty="0">
                <a:solidFill>
                  <a:schemeClr val="tx1"/>
                </a:solidFill>
              </a:rPr>
              <a:t>: </a:t>
            </a:r>
            <a:r>
              <a:rPr lang="en-US" sz="1000" b="1" dirty="0" smtClean="0">
                <a:solidFill>
                  <a:srgbClr val="0070C0"/>
                </a:solidFill>
                <a:hlinkClick r:id="rId12"/>
              </a:rPr>
              <a:t>https://</a:t>
            </a:r>
            <a:r>
              <a:rPr lang="ru-RU" sz="1000" b="1" dirty="0" err="1" smtClean="0">
                <a:solidFill>
                  <a:srgbClr val="0070C0"/>
                </a:solidFill>
                <a:hlinkClick r:id="rId12"/>
              </a:rPr>
              <a:t>хочумогузнаю.рф</a:t>
            </a:r>
            <a:r>
              <a:rPr lang="en-US" sz="1000" b="1" dirty="0" smtClean="0">
                <a:solidFill>
                  <a:srgbClr val="0070C0"/>
                </a:solidFill>
                <a:hlinkClick r:id="rId12"/>
              </a:rPr>
              <a:t>/</a:t>
            </a:r>
            <a:r>
              <a:rPr lang="ru-RU" sz="1000" b="1" dirty="0" smtClean="0">
                <a:solidFill>
                  <a:srgbClr val="0070C0"/>
                </a:solidFill>
              </a:rPr>
              <a:t> </a:t>
            </a:r>
            <a:r>
              <a:rPr lang="ru-RU" sz="1000" b="1" dirty="0" smtClean="0">
                <a:solidFill>
                  <a:srgbClr val="00B050"/>
                </a:solidFill>
              </a:rPr>
              <a:t>разработан </a:t>
            </a:r>
            <a:r>
              <a:rPr lang="ru-RU" sz="1000" b="1" dirty="0">
                <a:solidFill>
                  <a:srgbClr val="00B050"/>
                </a:solidFill>
              </a:rPr>
              <a:t>в рамках Проекта Минфина России и Всемирного банка «Содействие повышению уровня финансовой грамотности населения и развитию финансового образования в Российской Федерации» при поддержке </a:t>
            </a:r>
            <a:r>
              <a:rPr lang="ru-RU" sz="1000" b="1" dirty="0" err="1" smtClean="0">
                <a:solidFill>
                  <a:srgbClr val="00B050"/>
                </a:solidFill>
              </a:rPr>
              <a:t>Роспотребнадзора</a:t>
            </a:r>
            <a:endParaRPr lang="ru-RU" sz="1000" b="1" dirty="0" smtClean="0">
              <a:solidFill>
                <a:srgbClr val="00B050"/>
              </a:solidFill>
            </a:endParaRPr>
          </a:p>
          <a:p>
            <a:pPr algn="just"/>
            <a:r>
              <a:rPr lang="ru-RU" sz="1000" b="1" dirty="0">
                <a:solidFill>
                  <a:schemeClr val="tx1"/>
                </a:solidFill>
              </a:rPr>
              <a:t>Всероссийская неделя финансовой грамотности 2020 г. Отчеты по неделям </a:t>
            </a:r>
            <a:r>
              <a:rPr lang="ru-RU" sz="1000" b="1" dirty="0" smtClean="0">
                <a:solidFill>
                  <a:schemeClr val="tx1"/>
                </a:solidFill>
              </a:rPr>
              <a:t>2013</a:t>
            </a:r>
            <a:r>
              <a:rPr lang="ru-RU" sz="1000" b="1" dirty="0">
                <a:solidFill>
                  <a:schemeClr val="tx1"/>
                </a:solidFill>
              </a:rPr>
              <a:t>–</a:t>
            </a:r>
            <a:r>
              <a:rPr lang="ru-RU" sz="1000" b="1" dirty="0" smtClean="0">
                <a:solidFill>
                  <a:schemeClr val="tx1"/>
                </a:solidFill>
              </a:rPr>
              <a:t>2020 Сайт</a:t>
            </a:r>
            <a:r>
              <a:rPr lang="ru-RU" sz="1000" b="1" dirty="0">
                <a:solidFill>
                  <a:schemeClr val="tx1"/>
                </a:solidFill>
              </a:rPr>
              <a:t>:</a:t>
            </a:r>
            <a:r>
              <a:rPr lang="en-US" sz="1000" b="1" dirty="0">
                <a:solidFill>
                  <a:schemeClr val="tx1"/>
                </a:solidFill>
              </a:rPr>
              <a:t> </a:t>
            </a:r>
            <a:r>
              <a:rPr lang="ru-RU" sz="1000" b="1" u="sng" dirty="0">
                <a:hlinkClick r:id="rId13"/>
              </a:rPr>
              <a:t>http://</a:t>
            </a:r>
            <a:r>
              <a:rPr lang="ru-RU" sz="1000" b="1" u="sng" dirty="0" smtClean="0">
                <a:hlinkClick r:id="rId13"/>
              </a:rPr>
              <a:t>ncfg.ru/otchety-po-nedelyam</a:t>
            </a:r>
          </a:p>
          <a:p>
            <a:pPr algn="just"/>
            <a:r>
              <a:rPr lang="ru-RU" sz="1000" b="1" dirty="0" smtClean="0">
                <a:solidFill>
                  <a:schemeClr val="tx1"/>
                </a:solidFill>
              </a:rPr>
              <a:t>Сайт</a:t>
            </a:r>
            <a:r>
              <a:rPr lang="ru-RU" sz="1000" b="1" dirty="0">
                <a:solidFill>
                  <a:schemeClr val="tx1"/>
                </a:solidFill>
              </a:rPr>
              <a:t>: </a:t>
            </a:r>
            <a:r>
              <a:rPr lang="en-US" sz="1000" b="1" dirty="0">
                <a:solidFill>
                  <a:srgbClr val="0070C0"/>
                </a:solidFill>
                <a:hlinkClick r:id="rId14"/>
              </a:rPr>
              <a:t>https://zhilfin.ru/</a:t>
            </a:r>
            <a:r>
              <a:rPr lang="en-US" sz="1000" b="1" dirty="0">
                <a:solidFill>
                  <a:srgbClr val="0070C0"/>
                </a:solidFill>
              </a:rPr>
              <a:t> </a:t>
            </a:r>
            <a:r>
              <a:rPr lang="ru-RU" sz="1000" b="1" dirty="0">
                <a:solidFill>
                  <a:schemeClr val="tx1"/>
                </a:solidFill>
              </a:rPr>
              <a:t>проект МГУ и АНСЭП в области </a:t>
            </a:r>
            <a:r>
              <a:rPr lang="ru-RU" sz="1000" b="1" dirty="0" smtClean="0">
                <a:solidFill>
                  <a:schemeClr val="tx1"/>
                </a:solidFill>
              </a:rPr>
              <a:t>ЖКХ </a:t>
            </a:r>
            <a:r>
              <a:rPr lang="ru-RU" sz="1000" b="1" dirty="0">
                <a:solidFill>
                  <a:srgbClr val="00B050"/>
                </a:solidFill>
              </a:rPr>
              <a:t>разработан в рамках Проекта Минфина России (на апрель 21 г. проект </a:t>
            </a:r>
            <a:r>
              <a:rPr lang="ru-RU" sz="1000" b="1" dirty="0" smtClean="0">
                <a:solidFill>
                  <a:srgbClr val="00B050"/>
                </a:solidFill>
              </a:rPr>
              <a:t>закрыт. </a:t>
            </a:r>
            <a:r>
              <a:rPr lang="ru-RU" sz="1000" b="1" dirty="0">
                <a:solidFill>
                  <a:srgbClr val="00B050"/>
                </a:solidFill>
              </a:rPr>
              <a:t>По ссылке полезные материалы) </a:t>
            </a:r>
            <a:endParaRPr lang="ru-RU" sz="1000" b="1" dirty="0" smtClean="0">
              <a:solidFill>
                <a:srgbClr val="00B050"/>
              </a:solidFill>
            </a:endParaRPr>
          </a:p>
          <a:p>
            <a:pPr algn="just"/>
            <a:r>
              <a:rPr lang="ru-RU" sz="1000" b="1" dirty="0"/>
              <a:t>Сайт: </a:t>
            </a:r>
            <a:r>
              <a:rPr lang="en-US" sz="1000" b="1" dirty="0">
                <a:hlinkClick r:id="rId15"/>
              </a:rPr>
              <a:t>https://finsovet.me/</a:t>
            </a:r>
            <a:r>
              <a:rPr lang="ru-RU" sz="1000" b="1" dirty="0"/>
              <a:t> </a:t>
            </a:r>
            <a:r>
              <a:rPr lang="ru-RU" sz="1000" b="1" dirty="0">
                <a:solidFill>
                  <a:srgbClr val="00B050"/>
                </a:solidFill>
              </a:rPr>
              <a:t>создан в рамках Проекта Минфина России «Содействие повышению уровня финансовой грамотности населения и развитию финансового образования в Российской Федерации</a:t>
            </a:r>
            <a:r>
              <a:rPr lang="ru-RU" sz="1000" b="1" dirty="0" smtClean="0">
                <a:solidFill>
                  <a:srgbClr val="00B050"/>
                </a:solidFill>
              </a:rPr>
              <a:t>»</a:t>
            </a:r>
          </a:p>
          <a:p>
            <a:pPr algn="just"/>
            <a:r>
              <a:rPr lang="ru-RU" sz="1000" b="1" dirty="0" smtClean="0">
                <a:solidFill>
                  <a:srgbClr val="FF0000"/>
                </a:solidFill>
              </a:rPr>
              <a:t>Проект компании ПАКК видеоролики, анимированные презентации и серия «</a:t>
            </a:r>
            <a:r>
              <a:rPr lang="ru-RU" sz="1000" b="1" dirty="0" err="1" smtClean="0">
                <a:solidFill>
                  <a:srgbClr val="FF0000"/>
                </a:solidFill>
              </a:rPr>
              <a:t>Смешарики</a:t>
            </a:r>
            <a:r>
              <a:rPr lang="ru-RU" sz="1000" b="1" dirty="0" smtClean="0">
                <a:solidFill>
                  <a:srgbClr val="FF0000"/>
                </a:solidFill>
              </a:rPr>
              <a:t>» по финансовой грамотности (плюс к каждому ролику – под роликом метод. рекомендации, как использовать на уроке) для разных классов </a:t>
            </a:r>
            <a:r>
              <a:rPr lang="ru-RU" sz="1000" b="1" u="sng" dirty="0">
                <a:hlinkClick r:id="rId16"/>
              </a:rPr>
              <a:t>https://edu.pacc.ru/kinopacc</a:t>
            </a:r>
            <a:r>
              <a:rPr lang="ru-RU" sz="1000" b="1" u="sng" dirty="0" smtClean="0">
                <a:hlinkClick r:id="rId16"/>
              </a:rPr>
              <a:t>/</a:t>
            </a:r>
            <a:r>
              <a:rPr lang="ru-RU" sz="1000" b="1" dirty="0" smtClean="0">
                <a:solidFill>
                  <a:srgbClr val="FF0000"/>
                </a:solidFill>
              </a:rPr>
              <a:t> и  </a:t>
            </a:r>
            <a:r>
              <a:rPr lang="en-US" sz="1000" b="1" u="sng" dirty="0" smtClean="0">
                <a:hlinkClick r:id="rId17"/>
              </a:rPr>
              <a:t>https</a:t>
            </a:r>
            <a:r>
              <a:rPr lang="en-US" sz="1000" b="1" u="sng" dirty="0">
                <a:hlinkClick r:id="rId17"/>
              </a:rPr>
              <a:t>://</a:t>
            </a:r>
            <a:r>
              <a:rPr lang="en-US" sz="1000" b="1" u="sng" dirty="0" smtClean="0">
                <a:hlinkClick r:id="rId17"/>
              </a:rPr>
              <a:t>edu.pacc.ru/informmaterialy/articles/presenations/</a:t>
            </a:r>
            <a:r>
              <a:rPr lang="ru-RU" sz="1000" b="1" dirty="0" smtClean="0"/>
              <a:t> </a:t>
            </a:r>
            <a:r>
              <a:rPr lang="ru-RU" sz="1000" b="1" dirty="0" smtClean="0">
                <a:solidFill>
                  <a:srgbClr val="FF0000"/>
                </a:solidFill>
              </a:rPr>
              <a:t>и </a:t>
            </a:r>
            <a:r>
              <a:rPr lang="ru-RU" sz="1000" b="1" u="sng" dirty="0">
                <a:hlinkClick r:id="rId18"/>
              </a:rPr>
              <a:t>https://</a:t>
            </a:r>
            <a:r>
              <a:rPr lang="ru-RU" sz="1000" b="1" u="sng" dirty="0" smtClean="0">
                <a:hlinkClick r:id="rId18"/>
              </a:rPr>
              <a:t>edu.pacc.ru/informmaterialy/articles/smeshariki/</a:t>
            </a:r>
            <a:r>
              <a:rPr lang="ru-RU" sz="1000" b="1" dirty="0"/>
              <a:t> </a:t>
            </a:r>
            <a:r>
              <a:rPr lang="ru-RU" sz="1000" b="1" dirty="0" smtClean="0">
                <a:solidFill>
                  <a:srgbClr val="FF0000"/>
                </a:solidFill>
              </a:rPr>
              <a:t>Сценарии образовательных мероприятий для школьников </a:t>
            </a:r>
            <a:r>
              <a:rPr lang="ru-RU" sz="1000" b="1" u="sng" dirty="0">
                <a:hlinkClick r:id="rId19"/>
              </a:rPr>
              <a:t>https://edu.pacc.ru/shkolniki/</a:t>
            </a:r>
            <a:endParaRPr lang="ru-RU" sz="1000" b="1" u="sng" dirty="0"/>
          </a:p>
          <a:p>
            <a:pPr algn="l"/>
            <a:r>
              <a:rPr lang="ru-RU" sz="1000" b="1" dirty="0" smtClean="0">
                <a:solidFill>
                  <a:srgbClr val="C00000"/>
                </a:solidFill>
              </a:rPr>
              <a:t>Онлайн-ресурсы </a:t>
            </a:r>
            <a:r>
              <a:rPr lang="ru-RU" sz="1000" b="1" dirty="0">
                <a:solidFill>
                  <a:srgbClr val="C00000"/>
                </a:solidFill>
              </a:rPr>
              <a:t>в Интернете по финансовой </a:t>
            </a:r>
            <a:r>
              <a:rPr lang="ru-RU" sz="1000" b="1" dirty="0" smtClean="0">
                <a:solidFill>
                  <a:srgbClr val="C00000"/>
                </a:solidFill>
              </a:rPr>
              <a:t>грамотности по версии проекта </a:t>
            </a:r>
            <a:r>
              <a:rPr lang="ru-RU" sz="1000" b="1" dirty="0" err="1" smtClean="0">
                <a:solidFill>
                  <a:srgbClr val="C00000"/>
                </a:solidFill>
              </a:rPr>
              <a:t>Вашифинансы</a:t>
            </a:r>
            <a:r>
              <a:rPr lang="ru-RU" sz="1000" b="1" dirty="0" smtClean="0">
                <a:solidFill>
                  <a:srgbClr val="C00000"/>
                </a:solidFill>
              </a:rPr>
              <a:t> и полезные материалы (внутри статей есть ссылки на сами </a:t>
            </a:r>
            <a:r>
              <a:rPr lang="ru-RU" sz="1000" b="1" dirty="0" err="1" smtClean="0">
                <a:solidFill>
                  <a:srgbClr val="C00000"/>
                </a:solidFill>
              </a:rPr>
              <a:t>матеиалы</a:t>
            </a:r>
            <a:r>
              <a:rPr lang="ru-RU" sz="1000" b="1" dirty="0" smtClean="0">
                <a:solidFill>
                  <a:srgbClr val="C00000"/>
                </a:solidFill>
              </a:rPr>
              <a:t>):</a:t>
            </a:r>
            <a:endParaRPr lang="ru-RU" sz="1000" b="1" dirty="0">
              <a:solidFill>
                <a:srgbClr val="C00000"/>
              </a:solidFill>
            </a:endParaRPr>
          </a:p>
          <a:p>
            <a:pPr marL="171450" indent="-171450" algn="just">
              <a:buFont typeface="Arial" panose="020B0604020202020204" pitchFamily="34" charset="0"/>
              <a:buChar char="•"/>
            </a:pPr>
            <a:r>
              <a:rPr lang="ru-RU" sz="1000" b="1" dirty="0"/>
              <a:t>7 лучших каналов о финансовой грамотности на </a:t>
            </a:r>
            <a:r>
              <a:rPr lang="ru-RU" sz="1000" b="1" dirty="0" err="1"/>
              <a:t>Яндекс.Дзен</a:t>
            </a:r>
            <a:r>
              <a:rPr lang="ru-RU" sz="1000" dirty="0"/>
              <a:t> </a:t>
            </a:r>
            <a:r>
              <a:rPr lang="en-US" sz="1000" b="1" u="sng" dirty="0">
                <a:hlinkClick r:id="rId20"/>
              </a:rPr>
              <a:t>https://vashifinancy.ru/for-smi/press/news/7-luchshikh-kanalov-o-finansovoy-gramotnosti-na-yandeks-dzen</a:t>
            </a:r>
            <a:r>
              <a:rPr lang="en-US" sz="1000" b="1" u="sng" dirty="0" smtClean="0">
                <a:hlinkClick r:id="rId20"/>
              </a:rPr>
              <a:t>/</a:t>
            </a:r>
            <a:endParaRPr lang="ru-RU" sz="1000" dirty="0"/>
          </a:p>
          <a:p>
            <a:pPr marL="171450" indent="-171450" algn="just">
              <a:buFont typeface="Arial" panose="020B0604020202020204" pitchFamily="34" charset="0"/>
              <a:buChar char="•"/>
            </a:pPr>
            <a:r>
              <a:rPr lang="ru-RU" sz="1000" b="1" dirty="0" smtClean="0"/>
              <a:t>финансовая </a:t>
            </a:r>
            <a:r>
              <a:rPr lang="ru-RU" sz="1000" b="1" dirty="0"/>
              <a:t>грамотность для школ приемных родителей</a:t>
            </a:r>
            <a:r>
              <a:rPr lang="ru-RU" sz="1000" dirty="0"/>
              <a:t> </a:t>
            </a:r>
            <a:r>
              <a:rPr lang="ru-RU" sz="1000" b="1" u="sng" dirty="0">
                <a:hlinkClick r:id="rId21"/>
              </a:rPr>
              <a:t>https://vashifinancy.ru/for-smi/press/news/finansovaya-gramotnost-dlya-shkol-priemnykh-roditeley</a:t>
            </a:r>
            <a:r>
              <a:rPr lang="ru-RU" sz="1000" b="1" u="sng" dirty="0" smtClean="0">
                <a:hlinkClick r:id="rId21"/>
              </a:rPr>
              <a:t>/</a:t>
            </a:r>
            <a:r>
              <a:rPr lang="ru-RU" sz="1000" b="1" u="sng" dirty="0" smtClean="0"/>
              <a:t> </a:t>
            </a:r>
            <a:r>
              <a:rPr lang="ru-RU" sz="1000" b="1" dirty="0" smtClean="0"/>
              <a:t>комплекс </a:t>
            </a:r>
            <a:r>
              <a:rPr lang="ru-RU" sz="1000" b="1" dirty="0"/>
              <a:t>подвижных игр для школьников по финансовой грамотности</a:t>
            </a:r>
            <a:r>
              <a:rPr lang="ru-RU" sz="1000" dirty="0"/>
              <a:t> </a:t>
            </a:r>
            <a:r>
              <a:rPr lang="ru-RU" sz="1000" b="1" u="sng" dirty="0">
                <a:hlinkClick r:id="rId22"/>
              </a:rPr>
              <a:t>https://vashifinancy.ru/for-smi/press/news/razrabotan-kompleks-podvizhnykh-igr-dlya-shkolnikov-na-temu-finansovoy-gramotnosti-</a:t>
            </a:r>
            <a:r>
              <a:rPr lang="ru-RU" sz="1000" b="1" u="sng" dirty="0" smtClean="0">
                <a:hlinkClick r:id="rId22"/>
              </a:rPr>
              <a:t>/</a:t>
            </a:r>
            <a:r>
              <a:rPr lang="ru-RU" sz="1000" b="1" dirty="0" smtClean="0"/>
              <a:t> </a:t>
            </a:r>
            <a:r>
              <a:rPr lang="ru-RU" sz="1000" b="1" dirty="0" smtClean="0">
                <a:solidFill>
                  <a:srgbClr val="00B050"/>
                </a:solidFill>
              </a:rPr>
              <a:t>внутри статьи есть ссылка на скачивание игр </a:t>
            </a:r>
            <a:r>
              <a:rPr lang="en-US" sz="1000" b="1" u="sng" dirty="0">
                <a:hlinkClick r:id="rId23"/>
              </a:rPr>
              <a:t>https://</a:t>
            </a:r>
            <a:r>
              <a:rPr lang="en-US" sz="1000" b="1" u="sng" dirty="0" smtClean="0">
                <a:hlinkClick r:id="rId23"/>
              </a:rPr>
              <a:t>disk.yandex.ru/d/j7KegyyM61SdpA</a:t>
            </a:r>
            <a:endParaRPr lang="ru-RU" sz="1000" dirty="0"/>
          </a:p>
          <a:p>
            <a:pPr marL="171450" indent="-171450" algn="just">
              <a:buFont typeface="Arial" panose="020B0604020202020204" pitchFamily="34" charset="0"/>
              <a:buChar char="•"/>
            </a:pPr>
            <a:r>
              <a:rPr lang="ru-RU" sz="1000" b="1" dirty="0"/>
              <a:t>т</a:t>
            </a:r>
            <a:r>
              <a:rPr lang="ru-RU" sz="1000" b="1" dirty="0" smtClean="0"/>
              <a:t>ри ролика </a:t>
            </a:r>
            <a:r>
              <a:rPr lang="ru-RU" sz="1000" b="1" dirty="0"/>
              <a:t>серии «Финансовые истории»</a:t>
            </a:r>
            <a:r>
              <a:rPr lang="ru-RU" sz="1000" dirty="0"/>
              <a:t> </a:t>
            </a:r>
            <a:r>
              <a:rPr lang="en-US" sz="1000" b="1" dirty="0">
                <a:hlinkClick r:id="rId24"/>
              </a:rPr>
              <a:t>https://www.youtube.com/watch?v=JouUp2laelg&amp;feature=youtu.be</a:t>
            </a:r>
            <a:r>
              <a:rPr lang="ru-RU" sz="1000" b="1" dirty="0" smtClean="0"/>
              <a:t>, </a:t>
            </a:r>
            <a:r>
              <a:rPr lang="en-US" sz="1000" b="1" dirty="0" smtClean="0">
                <a:hlinkClick r:id="rId25"/>
              </a:rPr>
              <a:t>https</a:t>
            </a:r>
            <a:r>
              <a:rPr lang="en-US" sz="1000" b="1" dirty="0">
                <a:hlinkClick r:id="rId25"/>
              </a:rPr>
              <a:t>://www.youtube.com/watch?v=a1P94C4hqS4</a:t>
            </a:r>
            <a:r>
              <a:rPr lang="ru-RU" sz="1000" b="1" dirty="0"/>
              <a:t>,</a:t>
            </a:r>
          </a:p>
          <a:p>
            <a:pPr algn="just"/>
            <a:r>
              <a:rPr lang="en-US" sz="1000" b="1" dirty="0">
                <a:hlinkClick r:id="rId26"/>
              </a:rPr>
              <a:t>https://</a:t>
            </a:r>
            <a:r>
              <a:rPr lang="en-US" sz="1000" b="1" dirty="0" smtClean="0">
                <a:hlinkClick r:id="rId26"/>
              </a:rPr>
              <a:t>www.youtube.com/watch?v=Xk3Rvycn3-w&amp;list=PLHZxCnBPhUSDjFdkX54q8VvIBUqkICXy9</a:t>
            </a:r>
            <a:endParaRPr lang="ru-RU" sz="1000" b="1" dirty="0"/>
          </a:p>
          <a:p>
            <a:pPr marL="171450" indent="-171450" algn="just">
              <a:buFont typeface="Arial" panose="020B0604020202020204" pitchFamily="34" charset="0"/>
              <a:buChar char="•"/>
            </a:pPr>
            <a:r>
              <a:rPr lang="ru-RU" sz="1000" b="1" dirty="0" smtClean="0"/>
              <a:t>интервью </a:t>
            </a:r>
            <a:r>
              <a:rPr lang="ru-RU" sz="1000" b="1" dirty="0"/>
              <a:t>на канале «Звезда» </a:t>
            </a:r>
            <a:r>
              <a:rPr lang="en-US" sz="1000" b="1" dirty="0">
                <a:hlinkClick r:id="rId27"/>
              </a:rPr>
              <a:t>https://www.youtube.com/watch?v=rkjRY-plzls&amp;feature=youtu.be</a:t>
            </a:r>
            <a:r>
              <a:rPr lang="ru-RU" sz="1000" b="1" dirty="0"/>
              <a:t> и </a:t>
            </a:r>
            <a:r>
              <a:rPr lang="en-US" sz="1000" b="1" dirty="0">
                <a:hlinkClick r:id="rId28"/>
              </a:rPr>
              <a:t>https://www.youtube.com/watch?v=l49bCsedO-Y&amp;feature=youtu.be</a:t>
            </a:r>
            <a:endParaRPr lang="ru-RU" sz="1000" b="1" dirty="0"/>
          </a:p>
          <a:p>
            <a:pPr marL="171450" indent="-171450" algn="just">
              <a:buFont typeface="Arial" panose="020B0604020202020204" pitchFamily="34" charset="0"/>
              <a:buChar char="•"/>
            </a:pPr>
            <a:r>
              <a:rPr lang="ru-RU" sz="1000" b="1" dirty="0" smtClean="0"/>
              <a:t>методические </a:t>
            </a:r>
            <a:r>
              <a:rPr lang="ru-RU" sz="1000" b="1" dirty="0"/>
              <a:t>материалы по пенсионной грамотности </a:t>
            </a:r>
            <a:r>
              <a:rPr lang="ru-RU" sz="1000" b="1" u="sng" dirty="0">
                <a:hlinkClick r:id="rId29"/>
              </a:rPr>
              <a:t>https://vashifinancy.ru/for-smi/press/news/opublikovany-metodicheskie-materialy-po-pensionnoy-gramotnosti</a:t>
            </a:r>
            <a:r>
              <a:rPr lang="ru-RU" sz="1000" b="1" u="sng" dirty="0" smtClean="0">
                <a:hlinkClick r:id="rId29"/>
              </a:rPr>
              <a:t>/</a:t>
            </a:r>
            <a:r>
              <a:rPr lang="ru-RU" sz="1000" b="1" dirty="0" smtClean="0"/>
              <a:t> ролики</a:t>
            </a:r>
            <a:r>
              <a:rPr lang="ru-RU" sz="1000" b="1" dirty="0"/>
              <a:t>, которые научат детей-сирот правильно обращаться с деньгами и разбираться в банковских финансовых продуктах </a:t>
            </a:r>
            <a:r>
              <a:rPr lang="ru-RU" sz="1000" b="1" u="sng" dirty="0">
                <a:hlinkClick r:id="rId30"/>
              </a:rPr>
              <a:t>https://</a:t>
            </a:r>
            <a:r>
              <a:rPr lang="ru-RU" sz="1000" b="1" u="sng" dirty="0" smtClean="0">
                <a:hlinkClick r:id="rId30"/>
              </a:rPr>
              <a:t>www.youtube.com/playlist?list=PLFIeIWMW3o4C3Hg8T3V2JUblKcYkuiqax</a:t>
            </a:r>
            <a:endParaRPr lang="ru-RU" sz="1000" b="1" u="sng" dirty="0" smtClean="0"/>
          </a:p>
          <a:p>
            <a:pPr marL="171450" indent="-171450" algn="just">
              <a:buFont typeface="Arial" panose="020B0604020202020204" pitchFamily="34" charset="0"/>
              <a:buChar char="•"/>
            </a:pPr>
            <a:r>
              <a:rPr lang="ru-RU" sz="1000" b="1" u="sng" dirty="0">
                <a:hlinkClick r:id="rId31"/>
              </a:rPr>
              <a:t>https://vashifinancy.ru/for-smi/press/news/onlayn-resursy-po-teme-finansovoy-gramotnosti-</a:t>
            </a:r>
            <a:r>
              <a:rPr lang="ru-RU" sz="1000" b="1" u="sng" dirty="0" smtClean="0">
                <a:hlinkClick r:id="rId31"/>
              </a:rPr>
              <a:t>/</a:t>
            </a:r>
            <a:r>
              <a:rPr lang="ru-RU" sz="1000" b="1" dirty="0" smtClean="0"/>
              <a:t> и </a:t>
            </a:r>
            <a:r>
              <a:rPr lang="ru-RU" sz="1000" b="1" u="sng" dirty="0">
                <a:hlinkClick r:id="rId32"/>
              </a:rPr>
              <a:t>https://vashifinancy.ru/for-smi/press/news/opublikovany-videozapisi-vebinarov-po-primeneniyu-materialov-interaktivnogo-kursa-po-fingramotnosti-</a:t>
            </a:r>
            <a:r>
              <a:rPr lang="ru-RU" sz="1000" b="1" u="sng" dirty="0" smtClean="0">
                <a:hlinkClick r:id="rId32"/>
              </a:rPr>
              <a:t>/</a:t>
            </a:r>
            <a:endParaRPr lang="ru-RU" sz="1000" b="1" u="sng" dirty="0" smtClean="0"/>
          </a:p>
          <a:p>
            <a:pPr marL="171450" indent="-171450" algn="just">
              <a:buFont typeface="Arial" panose="020B0604020202020204" pitchFamily="34" charset="0"/>
              <a:buChar char="•"/>
            </a:pPr>
            <a:r>
              <a:rPr lang="ru-RU" sz="1000" b="1" dirty="0"/>
              <a:t>Развиваем финансовую грамотность у детей. Реальные примеры </a:t>
            </a:r>
            <a:r>
              <a:rPr lang="en-US" sz="1000" b="1" u="sng" dirty="0">
                <a:hlinkClick r:id="rId33"/>
              </a:rPr>
              <a:t>https://</a:t>
            </a:r>
            <a:r>
              <a:rPr lang="en-US" sz="1000" b="1" u="sng" dirty="0" smtClean="0">
                <a:hlinkClick r:id="rId33"/>
              </a:rPr>
              <a:t>vc.ru/u/885733-emotional-egghead/273419-razvivaem-finansovuyu-gramotnost-u-detey-realnye-primery</a:t>
            </a:r>
            <a:endParaRPr lang="ru-RU" sz="1000" b="1" dirty="0">
              <a:solidFill>
                <a:srgbClr val="00B050"/>
              </a:solidFill>
            </a:endParaRPr>
          </a:p>
          <a:p>
            <a:pPr algn="just"/>
            <a:r>
              <a:rPr lang="ru-RU" sz="1000" b="1" dirty="0">
                <a:solidFill>
                  <a:srgbClr val="C00000"/>
                </a:solidFill>
              </a:rPr>
              <a:t>Федеральные сетевые </a:t>
            </a:r>
            <a:r>
              <a:rPr lang="ru-RU" sz="1000" b="1" dirty="0" smtClean="0">
                <a:solidFill>
                  <a:srgbClr val="C00000"/>
                </a:solidFill>
              </a:rPr>
              <a:t>методические центры по финансовой </a:t>
            </a:r>
            <a:r>
              <a:rPr lang="ru-RU" sz="1000" b="1" dirty="0">
                <a:solidFill>
                  <a:srgbClr val="C00000"/>
                </a:solidFill>
              </a:rPr>
              <a:t>грамотности:</a:t>
            </a:r>
          </a:p>
          <a:p>
            <a:pPr marL="171450" indent="-171450" algn="just">
              <a:buFont typeface="Wingdings" panose="05000000000000000000" pitchFamily="2" charset="2"/>
              <a:buChar char="Ø"/>
            </a:pPr>
            <a:r>
              <a:rPr lang="ru-RU" sz="1000" b="1" dirty="0">
                <a:solidFill>
                  <a:schemeClr val="tx1"/>
                </a:solidFill>
              </a:rPr>
              <a:t>Федеральный сетевой методический центр для повышения квалификации преподавателей вузов и развития программ повышения финансовой грамотности студентов </a:t>
            </a:r>
            <a:r>
              <a:rPr lang="ru-RU" sz="1000" b="1" dirty="0" smtClean="0">
                <a:solidFill>
                  <a:schemeClr val="tx1"/>
                </a:solidFill>
              </a:rPr>
              <a:t>при экономическом факультете МГУ им. М.В. Ломоносова </a:t>
            </a:r>
            <a:r>
              <a:rPr lang="en-US" sz="1000" b="1" dirty="0" smtClean="0">
                <a:solidFill>
                  <a:schemeClr val="tx1"/>
                </a:solidFill>
                <a:hlinkClick r:id="rId34"/>
              </a:rPr>
              <a:t>https</a:t>
            </a:r>
            <a:r>
              <a:rPr lang="en-US" sz="1000" b="1" dirty="0">
                <a:solidFill>
                  <a:schemeClr val="tx1"/>
                </a:solidFill>
                <a:hlinkClick r:id="rId34"/>
              </a:rPr>
              <a:t>://</a:t>
            </a:r>
            <a:r>
              <a:rPr lang="en-US" sz="1000" b="1" dirty="0" smtClean="0">
                <a:solidFill>
                  <a:schemeClr val="tx1"/>
                </a:solidFill>
                <a:hlinkClick r:id="rId34"/>
              </a:rPr>
              <a:t>fingramota.econ.msu.ru</a:t>
            </a:r>
            <a:r>
              <a:rPr lang="ru-RU" sz="1000" b="1" dirty="0">
                <a:solidFill>
                  <a:schemeClr val="tx1"/>
                </a:solidFill>
              </a:rPr>
              <a:t> </a:t>
            </a:r>
            <a:r>
              <a:rPr lang="ru-RU" sz="1000" b="1" dirty="0" smtClean="0">
                <a:solidFill>
                  <a:schemeClr val="tx1"/>
                </a:solidFill>
              </a:rPr>
              <a:t>Один из проектов Учебное пособие </a:t>
            </a:r>
            <a:r>
              <a:rPr lang="ru-RU" sz="1000" b="1" dirty="0">
                <a:solidFill>
                  <a:schemeClr val="tx1"/>
                </a:solidFill>
              </a:rPr>
              <a:t>по фин. </a:t>
            </a:r>
            <a:r>
              <a:rPr lang="ru-RU" sz="1000" b="1" dirty="0" smtClean="0">
                <a:solidFill>
                  <a:schemeClr val="tx1"/>
                </a:solidFill>
              </a:rPr>
              <a:t>грамотности, созданное на экономическом </a:t>
            </a:r>
            <a:r>
              <a:rPr lang="ru-RU" sz="1000" b="1" dirty="0">
                <a:solidFill>
                  <a:schemeClr val="tx1"/>
                </a:solidFill>
              </a:rPr>
              <a:t>факультете МГУ им. М.В. Ломоносова</a:t>
            </a:r>
            <a:r>
              <a:rPr lang="ru-RU" sz="1000" dirty="0" smtClean="0">
                <a:solidFill>
                  <a:schemeClr val="tx1"/>
                </a:solidFill>
              </a:rPr>
              <a:t> </a:t>
            </a:r>
            <a:r>
              <a:rPr lang="en-US" sz="1000" b="1" dirty="0" smtClean="0">
                <a:solidFill>
                  <a:schemeClr val="tx1"/>
                </a:solidFill>
                <a:hlinkClick r:id="rId35"/>
              </a:rPr>
              <a:t>www.finuch.ru</a:t>
            </a:r>
            <a:r>
              <a:rPr lang="ru-RU" sz="1000" b="1" dirty="0" smtClean="0">
                <a:solidFill>
                  <a:schemeClr val="tx1"/>
                </a:solidFill>
              </a:rPr>
              <a:t> </a:t>
            </a:r>
            <a:r>
              <a:rPr lang="ru-RU" sz="1000" b="1" dirty="0">
                <a:solidFill>
                  <a:srgbClr val="00B050"/>
                </a:solidFill>
              </a:rPr>
              <a:t>разработан в рамках Проекта Минфина России </a:t>
            </a:r>
            <a:r>
              <a:rPr lang="ru-RU" sz="1000" b="1" dirty="0" smtClean="0">
                <a:solidFill>
                  <a:srgbClr val="00B050"/>
                </a:solidFill>
              </a:rPr>
              <a:t>(по </a:t>
            </a:r>
            <a:r>
              <a:rPr lang="ru-RU" sz="1000" b="1" dirty="0">
                <a:solidFill>
                  <a:srgbClr val="00B050"/>
                </a:solidFill>
              </a:rPr>
              <a:t>ссылке </a:t>
            </a:r>
            <a:r>
              <a:rPr lang="ru-RU" sz="1000" b="1" dirty="0" smtClean="0">
                <a:solidFill>
                  <a:srgbClr val="00B050"/>
                </a:solidFill>
              </a:rPr>
              <a:t>учебник, обновленный по состоянию на 2020 г.) </a:t>
            </a:r>
            <a:endParaRPr lang="ru-RU" sz="1000" b="1" dirty="0">
              <a:solidFill>
                <a:srgbClr val="00B050"/>
              </a:solidFill>
            </a:endParaRPr>
          </a:p>
          <a:p>
            <a:pPr marL="171450" indent="-171450" algn="just">
              <a:buFont typeface="Wingdings" panose="05000000000000000000" pitchFamily="2" charset="2"/>
              <a:buChar char="Ø"/>
            </a:pPr>
            <a:r>
              <a:rPr lang="ru-RU" sz="1000" b="1" dirty="0"/>
              <a:t>Ф</a:t>
            </a:r>
            <a:r>
              <a:rPr lang="ru-RU" sz="1000" b="1" dirty="0" smtClean="0"/>
              <a:t>едеральный </a:t>
            </a:r>
            <a:r>
              <a:rPr lang="ru-RU" sz="1000" b="1" dirty="0"/>
              <a:t>методический центр по финансовой грамотности системы общего и среднего профессионального образования (ФМЦ) создан в 2016 году как структурное подразделение Национального исследовательского университета «Высшая школа экономики» (НИУ ВШЭ</a:t>
            </a:r>
            <a:r>
              <a:rPr lang="ru-RU" sz="1000" b="1" dirty="0" smtClean="0"/>
              <a:t>) </a:t>
            </a:r>
            <a:r>
              <a:rPr lang="en-US" sz="1000" b="1" dirty="0">
                <a:hlinkClick r:id="rId36"/>
              </a:rPr>
              <a:t>https://fmc.hse.ru</a:t>
            </a:r>
            <a:r>
              <a:rPr lang="en-US" sz="1000" b="1" dirty="0" smtClean="0">
                <a:hlinkClick r:id="rId36"/>
              </a:rPr>
              <a:t>/</a:t>
            </a:r>
            <a:r>
              <a:rPr lang="ru-RU" sz="1000" b="1" dirty="0" smtClean="0"/>
              <a:t> </a:t>
            </a:r>
            <a:r>
              <a:rPr lang="ru-RU" sz="1000" b="1" dirty="0" smtClean="0">
                <a:solidFill>
                  <a:srgbClr val="00B050"/>
                </a:solidFill>
              </a:rPr>
              <a:t>обратите внимание</a:t>
            </a:r>
            <a:r>
              <a:rPr lang="ru-RU" sz="1000" b="1" dirty="0" smtClean="0"/>
              <a:t> </a:t>
            </a:r>
            <a:r>
              <a:rPr lang="en-US" sz="1000" b="1" dirty="0">
                <a:hlinkClick r:id="rId37"/>
              </a:rPr>
              <a:t>https://</a:t>
            </a:r>
            <a:r>
              <a:rPr lang="en-US" sz="1000" b="1" dirty="0" smtClean="0">
                <a:hlinkClick r:id="rId37"/>
              </a:rPr>
              <a:t>fmc.hse.ru/methodology</a:t>
            </a:r>
            <a:r>
              <a:rPr lang="ru-RU" sz="1000" b="1" dirty="0" smtClean="0"/>
              <a:t> </a:t>
            </a:r>
            <a:r>
              <a:rPr lang="ru-RU" sz="1000" b="1" dirty="0" smtClean="0">
                <a:solidFill>
                  <a:srgbClr val="00B050"/>
                </a:solidFill>
              </a:rPr>
              <a:t>и</a:t>
            </a:r>
            <a:r>
              <a:rPr lang="ru-RU" sz="1000" b="1" dirty="0" smtClean="0"/>
              <a:t> </a:t>
            </a:r>
            <a:r>
              <a:rPr lang="en-US" sz="1000" b="1" dirty="0">
                <a:hlinkClick r:id="rId38"/>
              </a:rPr>
              <a:t>https://</a:t>
            </a:r>
            <a:r>
              <a:rPr lang="en-US" sz="1000" b="1" dirty="0" smtClean="0">
                <a:hlinkClick r:id="rId38"/>
              </a:rPr>
              <a:t>fmc.hse.ru/methbank</a:t>
            </a:r>
            <a:r>
              <a:rPr lang="ru-RU" sz="1000" b="1" dirty="0" smtClean="0"/>
              <a:t> </a:t>
            </a:r>
            <a:r>
              <a:rPr lang="ru-RU" sz="1000" b="1" dirty="0">
                <a:solidFill>
                  <a:srgbClr val="00B050"/>
                </a:solidFill>
              </a:rPr>
              <a:t>и</a:t>
            </a:r>
            <a:r>
              <a:rPr lang="ru-RU" sz="1000" b="1" dirty="0" smtClean="0"/>
              <a:t> </a:t>
            </a:r>
            <a:r>
              <a:rPr lang="ru-RU" sz="1000" b="1" dirty="0">
                <a:hlinkClick r:id="rId39"/>
              </a:rPr>
              <a:t>https://</a:t>
            </a:r>
            <a:r>
              <a:rPr lang="ru-RU" sz="1000" b="1" dirty="0" smtClean="0">
                <a:hlinkClick r:id="rId39"/>
              </a:rPr>
              <a:t>fmc.hse.ru/mmspo</a:t>
            </a:r>
            <a:r>
              <a:rPr lang="ru-RU" sz="1000" b="1" dirty="0" smtClean="0"/>
              <a:t> и </a:t>
            </a:r>
            <a:r>
              <a:rPr lang="ru-RU" sz="1000" b="1" u="sng" dirty="0">
                <a:hlinkClick r:id="rId40"/>
              </a:rPr>
              <a:t>https://</a:t>
            </a:r>
            <a:r>
              <a:rPr lang="ru-RU" sz="1000" b="1" u="sng" dirty="0" smtClean="0">
                <a:hlinkClick r:id="rId40"/>
              </a:rPr>
              <a:t>fmc.hse.ru/data/2020/07/15/1597297482/МР%20для%20ПЕДАГОГОВ.pdf</a:t>
            </a:r>
            <a:r>
              <a:rPr lang="ru-RU" sz="1000" b="1" dirty="0" smtClean="0">
                <a:solidFill>
                  <a:srgbClr val="00B050"/>
                </a:solidFill>
              </a:rPr>
              <a:t> и </a:t>
            </a:r>
            <a:r>
              <a:rPr lang="ru-RU" sz="1000" b="1" u="sng" dirty="0">
                <a:hlinkClick r:id="rId41"/>
              </a:rPr>
              <a:t>https://fmc.hse.ru/special</a:t>
            </a:r>
            <a:r>
              <a:rPr lang="ru-RU" sz="1000" b="1" dirty="0"/>
              <a:t> </a:t>
            </a:r>
            <a:r>
              <a:rPr lang="ru-RU" sz="1000" b="1" dirty="0">
                <a:solidFill>
                  <a:srgbClr val="00B050"/>
                </a:solidFill>
              </a:rPr>
              <a:t>и </a:t>
            </a:r>
            <a:r>
              <a:rPr lang="ru-RU" sz="1000" b="1" u="sng" dirty="0">
                <a:hlinkClick r:id="rId42"/>
              </a:rPr>
              <a:t>https://</a:t>
            </a:r>
            <a:r>
              <a:rPr lang="ru-RU" sz="1000" b="1" u="sng" dirty="0" smtClean="0">
                <a:hlinkClick r:id="rId42"/>
              </a:rPr>
              <a:t>fmc.hse.ru/vebinar</a:t>
            </a:r>
            <a:endParaRPr lang="ru-RU" sz="1000" b="1" u="sng" dirty="0" smtClean="0"/>
          </a:p>
          <a:p>
            <a:pPr marL="171450" indent="-171450" algn="just">
              <a:buFont typeface="Wingdings" panose="05000000000000000000" pitchFamily="2" charset="2"/>
              <a:buChar char="Ø"/>
            </a:pPr>
            <a:r>
              <a:rPr lang="ru-RU" sz="1000" b="1" dirty="0"/>
              <a:t>Сайт НИУ </a:t>
            </a:r>
            <a:r>
              <a:rPr lang="ru-RU" sz="1000" b="1" dirty="0" smtClean="0"/>
              <a:t>ВШЭ про </a:t>
            </a:r>
            <a:r>
              <a:rPr lang="ru-RU" sz="1000" b="1" dirty="0"/>
              <a:t>олимпиады, в том числе «Высшая проба» профиль финансовая грамотность </a:t>
            </a:r>
            <a:r>
              <a:rPr lang="ru-RU" sz="1000" b="1" u="sng" dirty="0">
                <a:hlinkClick r:id="rId43"/>
              </a:rPr>
              <a:t>https://</a:t>
            </a:r>
            <a:r>
              <a:rPr lang="ru-RU" sz="1000" b="1" u="sng" dirty="0" smtClean="0">
                <a:hlinkClick r:id="rId43"/>
              </a:rPr>
              <a:t>olymp.hse.ru</a:t>
            </a:r>
            <a:endParaRPr lang="ru-RU" sz="1000" b="1" u="sng" dirty="0" smtClean="0"/>
          </a:p>
          <a:p>
            <a:pPr marL="171450" indent="-171450" algn="just">
              <a:buFont typeface="Wingdings" panose="05000000000000000000" pitchFamily="2" charset="2"/>
              <a:buChar char="Ø"/>
            </a:pPr>
            <a:r>
              <a:rPr lang="ru-RU" sz="1000" b="1" dirty="0"/>
              <a:t>Журнал «Экономика в школе» с вкладкой «Школьный экономический журнал» и финансовым приложением </a:t>
            </a:r>
            <a:r>
              <a:rPr lang="ru-RU" sz="1000" b="1" u="sng" dirty="0">
                <a:hlinkClick r:id="rId44"/>
              </a:rPr>
              <a:t>http://</a:t>
            </a:r>
            <a:r>
              <a:rPr lang="ru-RU" sz="1000" b="1" u="sng" dirty="0" smtClean="0">
                <a:hlinkClick r:id="rId44"/>
              </a:rPr>
              <a:t>ecschool.hse.ru</a:t>
            </a:r>
            <a:endParaRPr lang="ru-RU" sz="1000" b="1" u="sng" dirty="0" smtClean="0"/>
          </a:p>
          <a:p>
            <a:pPr marL="171450" indent="-171450" algn="just">
              <a:buFont typeface="Wingdings" panose="05000000000000000000" pitchFamily="2" charset="2"/>
              <a:buChar char="Ø"/>
            </a:pPr>
            <a:r>
              <a:rPr lang="ru-RU" sz="1000" b="1" dirty="0" smtClean="0"/>
              <a:t>Федеральный </a:t>
            </a:r>
            <a:r>
              <a:rPr lang="ru-RU" sz="1000" b="1" dirty="0"/>
              <a:t>консультационно-методический центр по повышению финансовой грамотности взрослого населения создан в Финансовом университете при Правительстве Российской </a:t>
            </a:r>
            <a:r>
              <a:rPr lang="ru-RU" sz="1000" b="1" dirty="0" smtClean="0"/>
              <a:t>Федерации </a:t>
            </a:r>
            <a:r>
              <a:rPr lang="en-US" sz="1000" b="1" dirty="0" smtClean="0">
                <a:hlinkClick r:id="rId45"/>
              </a:rPr>
              <a:t>http</a:t>
            </a:r>
            <a:r>
              <a:rPr lang="en-US" sz="1000" b="1" dirty="0">
                <a:hlinkClick r:id="rId45"/>
              </a:rPr>
              <a:t>://portal-kmfg.ru</a:t>
            </a:r>
            <a:r>
              <a:rPr lang="en-US" sz="1000" b="1" dirty="0" smtClean="0">
                <a:hlinkClick r:id="rId45"/>
              </a:rPr>
              <a:t>/</a:t>
            </a:r>
            <a:r>
              <a:rPr lang="ru-RU" sz="1000" b="1" dirty="0"/>
              <a:t> </a:t>
            </a:r>
            <a:r>
              <a:rPr lang="ru-RU" sz="1000" b="1" dirty="0" smtClean="0"/>
              <a:t>и </a:t>
            </a:r>
            <a:r>
              <a:rPr lang="en-US" sz="1000" b="1" dirty="0">
                <a:hlinkClick r:id="rId46"/>
              </a:rPr>
              <a:t>http://</a:t>
            </a:r>
            <a:r>
              <a:rPr lang="en-US" sz="1000" b="1" dirty="0" smtClean="0">
                <a:hlinkClick r:id="rId46"/>
              </a:rPr>
              <a:t>www.fa.ru/dpo/dpo_vsgu/finansovaya-gramotnost-prakticheskie-instrumenty-raboty-s-raznymi-vozrastnymi-kategoriyami-naseleniya.html</a:t>
            </a:r>
            <a:endParaRPr lang="ru-RU" sz="1000" b="1" dirty="0" smtClean="0"/>
          </a:p>
          <a:p>
            <a:pPr marL="171450" indent="-171450" algn="just">
              <a:buFont typeface="Wingdings" panose="05000000000000000000" pitchFamily="2" charset="2"/>
              <a:buChar char="Ø"/>
            </a:pPr>
            <a:r>
              <a:rPr lang="ru-RU" sz="1000" b="1" dirty="0" smtClean="0"/>
              <a:t>Федеральный методический центр </a:t>
            </a:r>
            <a:r>
              <a:rPr lang="ru-RU" sz="1000" b="1" dirty="0"/>
              <a:t>повышения финансовой </a:t>
            </a:r>
            <a:r>
              <a:rPr lang="ru-RU" sz="1000" b="1" dirty="0" smtClean="0"/>
              <a:t>грамотности при </a:t>
            </a:r>
            <a:r>
              <a:rPr lang="ru-RU" sz="1000" b="1" dirty="0" err="1" smtClean="0"/>
              <a:t>РАНХиГС</a:t>
            </a:r>
            <a:r>
              <a:rPr lang="ru-RU" sz="1000" b="1" dirty="0" smtClean="0"/>
              <a:t>. </a:t>
            </a:r>
            <a:r>
              <a:rPr lang="ru-RU" sz="1000" b="1" dirty="0" smtClean="0">
                <a:solidFill>
                  <a:srgbClr val="00B050"/>
                </a:solidFill>
              </a:rPr>
              <a:t>Сайт проекта находится на странице </a:t>
            </a:r>
            <a:r>
              <a:rPr lang="en-US" sz="1000" b="1" dirty="0">
                <a:solidFill>
                  <a:srgbClr val="00B050"/>
                </a:solidFill>
                <a:hlinkClick r:id="rId36"/>
              </a:rPr>
              <a:t>https://fmc.hse.ru</a:t>
            </a:r>
            <a:r>
              <a:rPr lang="en-US" sz="1000" b="1" dirty="0" smtClean="0">
                <a:solidFill>
                  <a:srgbClr val="00B050"/>
                </a:solidFill>
                <a:hlinkClick r:id="rId36"/>
              </a:rPr>
              <a:t>/</a:t>
            </a:r>
            <a:r>
              <a:rPr lang="ru-RU" sz="1000" b="1" dirty="0" smtClean="0">
                <a:solidFill>
                  <a:srgbClr val="00B050"/>
                </a:solidFill>
              </a:rPr>
              <a:t> поскольку </a:t>
            </a:r>
            <a:r>
              <a:rPr lang="ru-RU" sz="1000" b="1" dirty="0" err="1" smtClean="0">
                <a:solidFill>
                  <a:srgbClr val="00B050"/>
                </a:solidFill>
              </a:rPr>
              <a:t>РАНХиГС</a:t>
            </a:r>
            <a:r>
              <a:rPr lang="ru-RU" sz="1000" b="1" dirty="0" smtClean="0">
                <a:solidFill>
                  <a:srgbClr val="00B050"/>
                </a:solidFill>
              </a:rPr>
              <a:t> является партнером ВШЭ по этому направлению (по состоянию на апрель 21 г.) Дополнительно, на сайте </a:t>
            </a:r>
            <a:r>
              <a:rPr lang="ru-RU" sz="1000" b="1" dirty="0" err="1" smtClean="0">
                <a:solidFill>
                  <a:srgbClr val="00B050"/>
                </a:solidFill>
              </a:rPr>
              <a:t>РАНХиГС</a:t>
            </a:r>
            <a:r>
              <a:rPr lang="ru-RU" sz="1000" b="1" dirty="0" smtClean="0">
                <a:solidFill>
                  <a:srgbClr val="00B050"/>
                </a:solidFill>
              </a:rPr>
              <a:t> есть программа дополнительного образования</a:t>
            </a:r>
            <a:r>
              <a:rPr lang="ru-RU" sz="1000" b="1" dirty="0" smtClean="0"/>
              <a:t> </a:t>
            </a:r>
            <a:r>
              <a:rPr lang="en-US" sz="1000" b="1" dirty="0">
                <a:hlinkClick r:id="rId47"/>
              </a:rPr>
              <a:t>https://piu.ranepa.ru/dopolnitelnoe-obrazovanie/finansovaya-gramotnost</a:t>
            </a:r>
            <a:r>
              <a:rPr lang="en-US" sz="1000" b="1" dirty="0" smtClean="0">
                <a:hlinkClick r:id="rId47"/>
              </a:rPr>
              <a:t>/</a:t>
            </a:r>
            <a:endParaRPr lang="ru-RU" sz="1000" b="1" dirty="0" smtClean="0"/>
          </a:p>
        </p:txBody>
      </p:sp>
      <p:sp>
        <p:nvSpPr>
          <p:cNvPr id="6" name="Номер слайда 2"/>
          <p:cNvSpPr txBox="1">
            <a:spLocks/>
          </p:cNvSpPr>
          <p:nvPr/>
        </p:nvSpPr>
        <p:spPr>
          <a:xfrm>
            <a:off x="11430407" y="6598383"/>
            <a:ext cx="761593" cy="259617"/>
          </a:xfrm>
          <a:prstGeom prst="rect">
            <a:avLst/>
          </a:prstGeom>
        </p:spPr>
        <p:txBody>
          <a:bodyPr/>
          <a:lstStyle>
            <a:defPPr marL="0" marR="0" indent="0" algn="l" defTabSz="402239" rtl="0" fontAlgn="auto" latinLnBrk="1" hangingPunct="0">
              <a:lnSpc>
                <a:spcPct val="100000"/>
              </a:lnSpc>
              <a:spcBef>
                <a:spcPts val="0"/>
              </a:spcBef>
              <a:spcAft>
                <a:spcPts val="0"/>
              </a:spcAft>
              <a:buClrTx/>
              <a:buSzTx/>
              <a:buFontTx/>
              <a:buNone/>
              <a:tabLst/>
              <a:defRPr kumimoji="0" sz="800" b="0" i="0" u="none" strike="noStrike" cap="none" spc="0" normalizeH="0" baseline="0">
                <a:ln>
                  <a:noFill/>
                </a:ln>
                <a:solidFill>
                  <a:srgbClr val="000000"/>
                </a:solidFill>
                <a:effectLst/>
                <a:uFillTx/>
              </a:defRPr>
            </a:defPPr>
            <a:lvl1pPr marL="0" marR="0" indent="0"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1pPr>
            <a:lvl2pPr marL="0" marR="0" indent="100560"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2pPr>
            <a:lvl3pPr marL="0" marR="0" indent="201119"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3pPr>
            <a:lvl4pPr marL="0" marR="0" indent="301679"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4pPr>
            <a:lvl5pPr marL="0" marR="0" indent="402239"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5pPr>
            <a:lvl6pPr marL="0" marR="0" indent="502797"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6pPr>
            <a:lvl7pPr marL="0" marR="0" indent="603354"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7pPr>
            <a:lvl8pPr marL="0" marR="0" indent="703914"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8pPr>
            <a:lvl9pPr marL="0" marR="0" indent="804473"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9pPr>
          </a:lstStyle>
          <a:p>
            <a:fld id="{D2262854-76B3-4C12-B0EA-DC0BF3BEA880}" type="slidenum">
              <a:rPr lang="ru-RU" sz="1200">
                <a:solidFill>
                  <a:schemeClr val="tx1"/>
                </a:solidFill>
              </a:rPr>
              <a:pPr/>
              <a:t>60</a:t>
            </a:fld>
            <a:endParaRPr lang="ru-RU" sz="1200" dirty="0">
              <a:solidFill>
                <a:schemeClr val="tx1"/>
              </a:solidFill>
            </a:endParaRPr>
          </a:p>
        </p:txBody>
      </p:sp>
      <p:sp>
        <p:nvSpPr>
          <p:cNvPr id="2" name="TextBox 1"/>
          <p:cNvSpPr txBox="1"/>
          <p:nvPr/>
        </p:nvSpPr>
        <p:spPr>
          <a:xfrm>
            <a:off x="10123496" y="73719"/>
            <a:ext cx="1925515" cy="523220"/>
          </a:xfrm>
          <a:prstGeom prst="rect">
            <a:avLst/>
          </a:prstGeom>
          <a:noFill/>
        </p:spPr>
        <p:txBody>
          <a:bodyPr wrap="square" rtlCol="0">
            <a:spAutoFit/>
          </a:bodyPr>
          <a:lstStyle/>
          <a:p>
            <a:r>
              <a:rPr lang="ru-RU" sz="1400" b="1" dirty="0">
                <a:solidFill>
                  <a:schemeClr val="accent5">
                    <a:lumMod val="75000"/>
                  </a:schemeClr>
                </a:solidFill>
              </a:rPr>
              <a:t>Дополнительные материалы </a:t>
            </a:r>
            <a:r>
              <a:rPr lang="ru-RU" sz="1400" b="1" dirty="0" smtClean="0">
                <a:solidFill>
                  <a:schemeClr val="accent5">
                    <a:lumMod val="75000"/>
                  </a:schemeClr>
                </a:solidFill>
              </a:rPr>
              <a:t>партнеров</a:t>
            </a:r>
            <a:endParaRPr lang="ru-RU" sz="1400" b="1" dirty="0">
              <a:solidFill>
                <a:schemeClr val="accent5">
                  <a:lumMod val="75000"/>
                </a:schemeClr>
              </a:solidFill>
            </a:endParaRPr>
          </a:p>
        </p:txBody>
      </p:sp>
    </p:spTree>
    <p:extLst>
      <p:ext uri="{BB962C8B-B14F-4D97-AF65-F5344CB8AC3E}">
        <p14:creationId xmlns:p14="http://schemas.microsoft.com/office/powerpoint/2010/main" val="2401396284"/>
      </p:ext>
    </p:extLst>
  </p:cSld>
  <p:clrMapOvr>
    <a:masterClrMapping/>
  </p:clrMapOvr>
  <p:transition advClick="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31990FA-AA3B-644D-8FCA-FA5528098278}"/>
              </a:ext>
            </a:extLst>
          </p:cNvPr>
          <p:cNvSpPr txBox="1"/>
          <p:nvPr/>
        </p:nvSpPr>
        <p:spPr>
          <a:xfrm>
            <a:off x="1678972" y="1391832"/>
            <a:ext cx="8823157"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endParaRPr lang="ru-RU" dirty="0">
              <a:latin typeface="Open Sans"/>
            </a:endParaRPr>
          </a:p>
        </p:txBody>
      </p:sp>
      <p:sp>
        <p:nvSpPr>
          <p:cNvPr id="6" name="Номер слайда 2"/>
          <p:cNvSpPr txBox="1">
            <a:spLocks/>
          </p:cNvSpPr>
          <p:nvPr/>
        </p:nvSpPr>
        <p:spPr>
          <a:xfrm>
            <a:off x="11430407" y="6598383"/>
            <a:ext cx="761593" cy="259617"/>
          </a:xfrm>
          <a:prstGeom prst="rect">
            <a:avLst/>
          </a:prstGeom>
        </p:spPr>
        <p:txBody>
          <a:bodyPr/>
          <a:lstStyle>
            <a:defPPr marL="0" marR="0" indent="0" algn="l" defTabSz="402239" rtl="0" fontAlgn="auto" latinLnBrk="1" hangingPunct="0">
              <a:lnSpc>
                <a:spcPct val="100000"/>
              </a:lnSpc>
              <a:spcBef>
                <a:spcPts val="0"/>
              </a:spcBef>
              <a:spcAft>
                <a:spcPts val="0"/>
              </a:spcAft>
              <a:buClrTx/>
              <a:buSzTx/>
              <a:buFontTx/>
              <a:buNone/>
              <a:tabLst/>
              <a:defRPr kumimoji="0" sz="800" b="0" i="0" u="none" strike="noStrike" cap="none" spc="0" normalizeH="0" baseline="0">
                <a:ln>
                  <a:noFill/>
                </a:ln>
                <a:solidFill>
                  <a:srgbClr val="000000"/>
                </a:solidFill>
                <a:effectLst/>
                <a:uFillTx/>
              </a:defRPr>
            </a:defPPr>
            <a:lvl1pPr marL="0" marR="0" indent="0"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1pPr>
            <a:lvl2pPr marL="0" marR="0" indent="100560"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2pPr>
            <a:lvl3pPr marL="0" marR="0" indent="201119"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3pPr>
            <a:lvl4pPr marL="0" marR="0" indent="301679"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4pPr>
            <a:lvl5pPr marL="0" marR="0" indent="402239"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5pPr>
            <a:lvl6pPr marL="0" marR="0" indent="502797"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6pPr>
            <a:lvl7pPr marL="0" marR="0" indent="603354"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7pPr>
            <a:lvl8pPr marL="0" marR="0" indent="703914"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8pPr>
            <a:lvl9pPr marL="0" marR="0" indent="804473"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9pPr>
          </a:lstStyle>
          <a:p>
            <a:fld id="{D2262854-76B3-4C12-B0EA-DC0BF3BEA880}" type="slidenum">
              <a:rPr lang="ru-RU" sz="1200">
                <a:solidFill>
                  <a:schemeClr val="tx1"/>
                </a:solidFill>
              </a:rPr>
              <a:pPr/>
              <a:t>61</a:t>
            </a:fld>
            <a:endParaRPr lang="ru-RU" sz="1200" dirty="0">
              <a:solidFill>
                <a:schemeClr val="tx1"/>
              </a:solidFill>
            </a:endParaRPr>
          </a:p>
        </p:txBody>
      </p:sp>
      <p:sp>
        <p:nvSpPr>
          <p:cNvPr id="2" name="TextBox 1"/>
          <p:cNvSpPr txBox="1"/>
          <p:nvPr/>
        </p:nvSpPr>
        <p:spPr>
          <a:xfrm>
            <a:off x="10118439" y="39823"/>
            <a:ext cx="1925515" cy="492443"/>
          </a:xfrm>
          <a:prstGeom prst="rect">
            <a:avLst/>
          </a:prstGeom>
          <a:noFill/>
        </p:spPr>
        <p:txBody>
          <a:bodyPr wrap="square" rtlCol="0">
            <a:spAutoFit/>
          </a:bodyPr>
          <a:lstStyle/>
          <a:p>
            <a:r>
              <a:rPr lang="ru-RU" sz="1300" b="1" dirty="0">
                <a:solidFill>
                  <a:schemeClr val="accent5">
                    <a:lumMod val="75000"/>
                  </a:schemeClr>
                </a:solidFill>
              </a:rPr>
              <a:t>Дополнительные материалы </a:t>
            </a:r>
            <a:r>
              <a:rPr lang="ru-RU" sz="1300" b="1" dirty="0" smtClean="0">
                <a:solidFill>
                  <a:schemeClr val="accent5">
                    <a:lumMod val="75000"/>
                  </a:schemeClr>
                </a:solidFill>
              </a:rPr>
              <a:t>партнеров</a:t>
            </a:r>
            <a:endParaRPr lang="ru-RU" sz="1300" b="1" dirty="0">
              <a:solidFill>
                <a:schemeClr val="accent5">
                  <a:lumMod val="75000"/>
                </a:schemeClr>
              </a:solidFill>
            </a:endParaRPr>
          </a:p>
        </p:txBody>
      </p:sp>
      <p:sp>
        <p:nvSpPr>
          <p:cNvPr id="8" name="TextBox 7"/>
          <p:cNvSpPr txBox="1"/>
          <p:nvPr/>
        </p:nvSpPr>
        <p:spPr>
          <a:xfrm>
            <a:off x="68573" y="108019"/>
            <a:ext cx="12043954" cy="66537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l" defTabSz="821531"/>
            <a:r>
              <a:rPr lang="ru-RU" sz="900" b="1" dirty="0" smtClean="0">
                <a:solidFill>
                  <a:schemeClr val="tx1"/>
                </a:solidFill>
              </a:rPr>
              <a:t>Сайт Банка России. Финансовая грамотность </a:t>
            </a:r>
            <a:r>
              <a:rPr lang="en-US" sz="900" b="1" dirty="0" smtClean="0">
                <a:solidFill>
                  <a:srgbClr val="FF0000"/>
                </a:solidFill>
                <a:hlinkClick r:id="rId3"/>
              </a:rPr>
              <a:t>https://cbr.ru/protection_rights/finprosvet/</a:t>
            </a:r>
            <a:endParaRPr lang="ru-RU" sz="900" b="1" dirty="0" smtClean="0"/>
          </a:p>
          <a:p>
            <a:pPr algn="just"/>
            <a:r>
              <a:rPr lang="ru-RU" sz="900" b="1" dirty="0" smtClean="0">
                <a:solidFill>
                  <a:srgbClr val="C00000"/>
                </a:solidFill>
              </a:rPr>
              <a:t>Сайт: Университет Банка России </a:t>
            </a:r>
            <a:r>
              <a:rPr lang="en-US" sz="900" b="1" dirty="0" smtClean="0">
                <a:hlinkClick r:id="rId4"/>
              </a:rPr>
              <a:t>https://university.cbr.ru/view_doc.html?mode=start_page</a:t>
            </a:r>
            <a:r>
              <a:rPr lang="ru-RU" sz="900" b="1" dirty="0" smtClean="0"/>
              <a:t> </a:t>
            </a:r>
            <a:r>
              <a:rPr lang="ru-RU" sz="900" b="1" dirty="0" smtClean="0">
                <a:solidFill>
                  <a:srgbClr val="00B050"/>
                </a:solidFill>
              </a:rPr>
              <a:t>(можно бесплатно пройти курс по финансовой грамотности)</a:t>
            </a:r>
          </a:p>
          <a:p>
            <a:pPr algn="l" defTabSz="821531"/>
            <a:r>
              <a:rPr lang="ru-RU" sz="900" b="1" dirty="0" smtClean="0">
                <a:solidFill>
                  <a:schemeClr val="tx1"/>
                </a:solidFill>
              </a:rPr>
              <a:t>Сайт: «Финансовая культура» </a:t>
            </a:r>
            <a:r>
              <a:rPr lang="en-US" sz="900" b="1" dirty="0" smtClean="0">
                <a:solidFill>
                  <a:srgbClr val="FF0000"/>
                </a:solidFill>
                <a:hlinkClick r:id="rId5"/>
              </a:rPr>
              <a:t>https://fincult.info</a:t>
            </a:r>
            <a:r>
              <a:rPr lang="ru-RU" sz="900" b="1" dirty="0" smtClean="0">
                <a:solidFill>
                  <a:schemeClr val="tx1"/>
                </a:solidFill>
              </a:rPr>
              <a:t> </a:t>
            </a:r>
            <a:r>
              <a:rPr lang="ru-RU" sz="900" b="1" dirty="0" smtClean="0">
                <a:solidFill>
                  <a:srgbClr val="00B050"/>
                </a:solidFill>
              </a:rPr>
              <a:t>и</a:t>
            </a:r>
            <a:r>
              <a:rPr lang="ru-RU" sz="900" b="1" dirty="0" smtClean="0">
                <a:solidFill>
                  <a:schemeClr val="tx1"/>
                </a:solidFill>
              </a:rPr>
              <a:t> </a:t>
            </a:r>
            <a:r>
              <a:rPr lang="en-US" sz="900" b="1" dirty="0" smtClean="0">
                <a:solidFill>
                  <a:srgbClr val="FF0000"/>
                </a:solidFill>
                <a:hlinkClick r:id="rId6"/>
              </a:rPr>
              <a:t>https://fincult.info/prepodavanie/</a:t>
            </a:r>
            <a:r>
              <a:rPr lang="ru-RU" sz="900" b="1" dirty="0" smtClean="0">
                <a:solidFill>
                  <a:srgbClr val="FF0000"/>
                </a:solidFill>
              </a:rPr>
              <a:t> </a:t>
            </a:r>
            <a:r>
              <a:rPr lang="ru-RU" sz="900" b="1" dirty="0" smtClean="0">
                <a:solidFill>
                  <a:srgbClr val="00B050"/>
                </a:solidFill>
              </a:rPr>
              <a:t>и </a:t>
            </a:r>
            <a:r>
              <a:rPr lang="ru-RU" sz="900" b="1" dirty="0" smtClean="0">
                <a:solidFill>
                  <a:srgbClr val="00B050"/>
                </a:solidFill>
                <a:hlinkClick r:id="rId7"/>
              </a:rPr>
              <a:t>https://fincult.info/prepodavanie/base/nachalnoe-osnovnoe-i-srednee-obshchee-obrazovanie/10743/</a:t>
            </a:r>
            <a:r>
              <a:rPr lang="ru-RU" sz="900" b="1" dirty="0" smtClean="0">
                <a:solidFill>
                  <a:srgbClr val="00B050"/>
                </a:solidFill>
              </a:rPr>
              <a:t> и </a:t>
            </a:r>
            <a:r>
              <a:rPr lang="ru-RU" sz="900" b="1" u="sng" dirty="0">
                <a:hlinkClick r:id="rId8"/>
              </a:rPr>
              <a:t>https://fincult.info/articles/?limit=20&amp;tags=1524%2C65</a:t>
            </a:r>
            <a:r>
              <a:rPr lang="ru-RU" sz="900" b="1" dirty="0"/>
              <a:t> </a:t>
            </a:r>
            <a:r>
              <a:rPr lang="ru-RU" sz="900" b="1" dirty="0">
                <a:solidFill>
                  <a:srgbClr val="00B050"/>
                </a:solidFill>
              </a:rPr>
              <a:t>и</a:t>
            </a:r>
            <a:r>
              <a:rPr lang="ru-RU" sz="900" b="1" dirty="0"/>
              <a:t> </a:t>
            </a:r>
            <a:r>
              <a:rPr lang="ru-RU" sz="900" b="1" u="sng" dirty="0">
                <a:hlinkClick r:id="rId9"/>
              </a:rPr>
              <a:t>https://</a:t>
            </a:r>
            <a:r>
              <a:rPr lang="ru-RU" sz="900" b="1" u="sng" dirty="0" smtClean="0">
                <a:hlinkClick r:id="rId9"/>
              </a:rPr>
              <a:t>fincult.info/news/</a:t>
            </a:r>
            <a:r>
              <a:rPr lang="ru-RU" sz="900" b="1" dirty="0"/>
              <a:t> </a:t>
            </a:r>
            <a:r>
              <a:rPr lang="ru-RU" sz="900" b="1" dirty="0">
                <a:solidFill>
                  <a:srgbClr val="00B050"/>
                </a:solidFill>
              </a:rPr>
              <a:t>раз</a:t>
            </a:r>
            <a:r>
              <a:rPr lang="ru-RU" sz="900" b="1" dirty="0" smtClean="0">
                <a:solidFill>
                  <a:srgbClr val="00B050"/>
                </a:solidFill>
              </a:rPr>
              <a:t>работан Банком России в рамках Проекта «Содействие повышению уровня финансовой грамотности населения и развитию финансового образования в Российской Федерации» </a:t>
            </a:r>
          </a:p>
          <a:p>
            <a:pPr algn="l"/>
            <a:r>
              <a:rPr lang="ru-RU" sz="900" b="1" dirty="0" smtClean="0">
                <a:solidFill>
                  <a:schemeClr val="tx1"/>
                </a:solidFill>
              </a:rPr>
              <a:t>Сайт проекта Ассоциации развития финансовой грамотности (АРФГ) </a:t>
            </a:r>
            <a:r>
              <a:rPr lang="en-US" sz="900" b="1" dirty="0" smtClean="0">
                <a:solidFill>
                  <a:srgbClr val="C00000"/>
                </a:solidFill>
                <a:hlinkClick r:id="rId10"/>
              </a:rPr>
              <a:t>https://fincubator.ru/</a:t>
            </a:r>
            <a:r>
              <a:rPr lang="ru-RU" sz="900" b="1" dirty="0" smtClean="0">
                <a:solidFill>
                  <a:srgbClr val="00B050"/>
                </a:solidFill>
              </a:rPr>
              <a:t> при поддержке Банка России в рамках Проекта «Содействие повышению уровня финансовой грамотности населения и развитию финансового образования в Российской Федерации»</a:t>
            </a:r>
            <a:endParaRPr lang="ru-RU" sz="900" b="1" dirty="0" smtClean="0">
              <a:solidFill>
                <a:srgbClr val="C00000"/>
              </a:solidFill>
            </a:endParaRPr>
          </a:p>
          <a:p>
            <a:pPr algn="l"/>
            <a:r>
              <a:rPr lang="en-US" sz="900" b="1" dirty="0" smtClean="0">
                <a:hlinkClick r:id="rId11"/>
              </a:rPr>
              <a:t>https://fincubator.ru/lk/#</a:t>
            </a:r>
            <a:r>
              <a:rPr lang="ru-RU" sz="900" b="1" dirty="0" smtClean="0"/>
              <a:t> </a:t>
            </a:r>
            <a:r>
              <a:rPr lang="ru-RU" sz="900" b="1" dirty="0" smtClean="0">
                <a:solidFill>
                  <a:schemeClr val="tx1"/>
                </a:solidFill>
              </a:rPr>
              <a:t>регистрация волонтеров финансового просвещения. Подробнее </a:t>
            </a:r>
            <a:r>
              <a:rPr lang="en-US" sz="900" b="1" dirty="0" smtClean="0">
                <a:hlinkClick r:id="rId12"/>
              </a:rPr>
              <a:t>https://fincubator.ru/volontery.php</a:t>
            </a:r>
            <a:endParaRPr lang="ru-RU" sz="900" b="1" dirty="0" smtClean="0"/>
          </a:p>
          <a:p>
            <a:pPr algn="l"/>
            <a:r>
              <a:rPr lang="ru-RU" sz="900" b="1" dirty="0" smtClean="0">
                <a:hlinkClick r:id="rId13"/>
              </a:rPr>
              <a:t>https://fincubator.ru/projects/</a:t>
            </a:r>
            <a:r>
              <a:rPr lang="ru-RU" sz="900" b="1" dirty="0" smtClean="0"/>
              <a:t> </a:t>
            </a:r>
            <a:r>
              <a:rPr lang="ru-RU" sz="900" b="1" dirty="0" smtClean="0">
                <a:solidFill>
                  <a:schemeClr val="tx1"/>
                </a:solidFill>
              </a:rPr>
              <a:t>содействие развитию и реализации проектов и инициатив финансового просвещения на территории России</a:t>
            </a:r>
          </a:p>
          <a:p>
            <a:pPr algn="l"/>
            <a:r>
              <a:rPr lang="ru-RU" sz="900" b="1" dirty="0" smtClean="0">
                <a:solidFill>
                  <a:schemeClr val="tx1"/>
                </a:solidFill>
              </a:rPr>
              <a:t>Сайт</a:t>
            </a:r>
            <a:r>
              <a:rPr lang="ru-RU" sz="900" b="1" dirty="0" smtClean="0"/>
              <a:t>: онлайн-уроки финансовой грамотности </a:t>
            </a:r>
            <a:r>
              <a:rPr lang="en-US" sz="900" b="1" dirty="0" smtClean="0">
                <a:hlinkClick r:id="rId14"/>
              </a:rPr>
              <a:t>https://dni-fg.ru/</a:t>
            </a:r>
            <a:r>
              <a:rPr lang="ru-RU" sz="900" b="1" dirty="0" smtClean="0"/>
              <a:t>  </a:t>
            </a:r>
            <a:r>
              <a:rPr lang="ru-RU" sz="900" b="1" dirty="0" smtClean="0">
                <a:solidFill>
                  <a:srgbClr val="00B050"/>
                </a:solidFill>
              </a:rPr>
              <a:t>(поддержка со стороны Банка России)</a:t>
            </a:r>
            <a:endParaRPr lang="ru-RU" sz="900" b="1" dirty="0" smtClean="0">
              <a:solidFill>
                <a:schemeClr val="tx1"/>
              </a:solidFill>
            </a:endParaRPr>
          </a:p>
          <a:p>
            <a:pPr algn="l"/>
            <a:r>
              <a:rPr lang="ru-RU" sz="900" b="1" dirty="0" smtClean="0"/>
              <a:t>Сайт: Всероссийская программа «Дни финансовой грамотности в учебных заведениях» </a:t>
            </a:r>
            <a:r>
              <a:rPr lang="en-US" sz="900" b="1" dirty="0" smtClean="0">
                <a:solidFill>
                  <a:schemeClr val="tx1"/>
                </a:solidFill>
                <a:hlinkClick r:id="rId15"/>
              </a:rPr>
              <a:t>http://dnifg.ru/</a:t>
            </a:r>
            <a:r>
              <a:rPr lang="ru-RU" sz="900" b="1" dirty="0" smtClean="0">
                <a:solidFill>
                  <a:schemeClr val="tx1"/>
                </a:solidFill>
              </a:rPr>
              <a:t> </a:t>
            </a:r>
            <a:r>
              <a:rPr lang="ru-RU" sz="900" b="1" dirty="0" smtClean="0">
                <a:solidFill>
                  <a:srgbClr val="00B050"/>
                </a:solidFill>
              </a:rPr>
              <a:t>при поддержке АРФГ</a:t>
            </a:r>
          </a:p>
          <a:p>
            <a:pPr algn="just"/>
            <a:r>
              <a:rPr lang="ru-RU" sz="900" b="1" dirty="0" smtClean="0">
                <a:solidFill>
                  <a:schemeClr val="tx1"/>
                </a:solidFill>
              </a:rPr>
              <a:t>Уроки по финансовой грамотности в МЭШ </a:t>
            </a:r>
            <a:r>
              <a:rPr lang="ru-RU" sz="900" b="1" u="sng" dirty="0" smtClean="0">
                <a:hlinkClick r:id="rId16"/>
              </a:rPr>
              <a:t>https://uchebnik.mos.ru/catalogue</a:t>
            </a:r>
            <a:r>
              <a:rPr lang="ru-RU" sz="900" b="1" dirty="0" smtClean="0"/>
              <a:t> и </a:t>
            </a:r>
            <a:r>
              <a:rPr lang="ru-RU" sz="900" b="1" u="sng" dirty="0" smtClean="0">
                <a:hlinkClick r:id="rId17"/>
              </a:rPr>
              <a:t>https://fgprofi.ru/news/uroki-po-finansovoy-gramotnosti-v-moskovskoy-elektronnoy-shkole/</a:t>
            </a:r>
            <a:endParaRPr lang="ru-RU" sz="900" b="1" u="sng" dirty="0" smtClean="0"/>
          </a:p>
          <a:p>
            <a:pPr algn="just"/>
            <a:r>
              <a:rPr lang="ru-RU" sz="900" b="1" dirty="0" smtClean="0">
                <a:solidFill>
                  <a:srgbClr val="FF0000"/>
                </a:solidFill>
              </a:rPr>
              <a:t>Интерактивный игровой практикум, который научит вас уверенно обращаться с личными финансами и отстаивать свои права </a:t>
            </a:r>
            <a:r>
              <a:rPr lang="en-US" sz="900" b="1" dirty="0" smtClean="0">
                <a:hlinkClick r:id="rId18"/>
              </a:rPr>
              <a:t>https://fingrabli.inp.ru/</a:t>
            </a:r>
            <a:endParaRPr lang="ru-RU" sz="900" b="1" dirty="0" smtClean="0"/>
          </a:p>
          <a:p>
            <a:pPr algn="just"/>
            <a:r>
              <a:rPr lang="ru-RU" sz="900" b="1" dirty="0" smtClean="0">
                <a:solidFill>
                  <a:srgbClr val="C00000"/>
                </a:solidFill>
              </a:rPr>
              <a:t>Открытый онлайн-урок по финансовой грамотности</a:t>
            </a:r>
            <a:r>
              <a:rPr lang="ru-RU" sz="900" dirty="0" smtClean="0"/>
              <a:t> </a:t>
            </a:r>
            <a:r>
              <a:rPr lang="ru-RU" sz="900" b="1" dirty="0" smtClean="0">
                <a:solidFill>
                  <a:srgbClr val="00B050"/>
                </a:solidFill>
              </a:rPr>
              <a:t>(Ведущий — Иван Ященко, директор Московского центра непрерывного математического образования, руководитель федеральной группы разработчиков ЕГЭ по математике) </a:t>
            </a:r>
            <a:r>
              <a:rPr lang="en-US" sz="900" b="1" dirty="0" smtClean="0">
                <a:solidFill>
                  <a:srgbClr val="00B050"/>
                </a:solidFill>
                <a:hlinkClick r:id="rId19"/>
              </a:rPr>
              <a:t>https://vashifinancy.ru/mymoneyfest/calendar/events/335788/</a:t>
            </a:r>
            <a:endParaRPr lang="ru-RU" sz="900" b="1" dirty="0" smtClean="0">
              <a:solidFill>
                <a:srgbClr val="00B050"/>
              </a:solidFill>
            </a:endParaRPr>
          </a:p>
          <a:p>
            <a:pPr algn="just"/>
            <a:r>
              <a:rPr lang="ru-RU" sz="900" b="1" dirty="0" smtClean="0">
                <a:solidFill>
                  <a:srgbClr val="C00000"/>
                </a:solidFill>
              </a:rPr>
              <a:t>Открытые уроки по финансовой грамотности издательства Просвещение </a:t>
            </a:r>
            <a:r>
              <a:rPr lang="ru-RU" sz="900" b="1" u="sng" dirty="0" smtClean="0">
                <a:hlinkClick r:id="rId20"/>
              </a:rPr>
              <a:t>https://prosv.ru/umk/page/financial-competence.569.html</a:t>
            </a:r>
            <a:r>
              <a:rPr lang="ru-RU" sz="900" b="1" dirty="0" smtClean="0"/>
              <a:t> </a:t>
            </a:r>
          </a:p>
          <a:p>
            <a:pPr algn="just"/>
            <a:r>
              <a:rPr lang="ru-RU" sz="900" b="1" dirty="0" smtClean="0">
                <a:solidFill>
                  <a:srgbClr val="C00000"/>
                </a:solidFill>
              </a:rPr>
              <a:t>Сборник математических задач «Основы финансовой грамотности» для обучающихся 1-11 классов </a:t>
            </a:r>
            <a:r>
              <a:rPr lang="en-US" sz="900" b="1" dirty="0" smtClean="0">
                <a:solidFill>
                  <a:srgbClr val="C00000"/>
                </a:solidFill>
                <a:hlinkClick r:id="rId21"/>
              </a:rPr>
              <a:t>https://fincult.info/prepodavanie/base/nachalnoe-osnovnoe-i-srednee-obshchee-obrazovanie/10744/</a:t>
            </a:r>
            <a:r>
              <a:rPr lang="ru-RU" sz="900" b="1" dirty="0" smtClean="0">
                <a:solidFill>
                  <a:srgbClr val="C00000"/>
                </a:solidFill>
              </a:rPr>
              <a:t> и </a:t>
            </a:r>
            <a:r>
              <a:rPr lang="ru-RU" sz="900" b="1" u="sng" dirty="0" smtClean="0">
                <a:hlinkClick r:id="rId22"/>
              </a:rPr>
              <a:t>https://fincult.info/prepodavanie/base/novyy-razdel2733/9297/</a:t>
            </a:r>
            <a:r>
              <a:rPr lang="ru-RU" sz="900" b="1" u="sng" dirty="0" smtClean="0"/>
              <a:t> </a:t>
            </a:r>
            <a:r>
              <a:rPr lang="ru-RU" sz="900" b="1" dirty="0" smtClean="0">
                <a:solidFill>
                  <a:srgbClr val="C00000"/>
                </a:solidFill>
              </a:rPr>
              <a:t>и</a:t>
            </a:r>
            <a:r>
              <a:rPr lang="ru-RU" sz="900" dirty="0" smtClean="0"/>
              <a:t> </a:t>
            </a:r>
            <a:r>
              <a:rPr lang="ru-RU" sz="900" b="1" u="sng" dirty="0" smtClean="0">
                <a:hlinkClick r:id="rId23"/>
              </a:rPr>
              <a:t>https://fincult.info/prepodavanie/base/obuchayushchie-materialy/</a:t>
            </a:r>
            <a:endParaRPr lang="ru-RU" sz="900" b="1" u="sng" dirty="0" smtClean="0"/>
          </a:p>
          <a:p>
            <a:pPr algn="just"/>
            <a:r>
              <a:rPr lang="ru-RU" sz="900" b="1" dirty="0" smtClean="0"/>
              <a:t>Изучение финансовой грамотности на уроках математики </a:t>
            </a:r>
            <a:r>
              <a:rPr lang="ru-RU" sz="900" b="1" u="sng" dirty="0" smtClean="0">
                <a:hlinkClick r:id="rId24"/>
              </a:rPr>
              <a:t>https://edu.pacc.ru/finmat/</a:t>
            </a:r>
            <a:endParaRPr lang="ru-RU" sz="900" b="1" u="sng" dirty="0" smtClean="0"/>
          </a:p>
          <a:p>
            <a:pPr algn="l"/>
            <a:r>
              <a:rPr lang="ru-RU" sz="900" b="1" dirty="0" smtClean="0"/>
              <a:t>Финансовая грамотность на уроках истории и Всеобщей истории» </a:t>
            </a:r>
            <a:r>
              <a:rPr lang="ru-RU" sz="900" b="1" u="sng" dirty="0" smtClean="0">
                <a:hlinkClick r:id="rId25"/>
              </a:rPr>
              <a:t>https://fingram-history.oc3.ru/</a:t>
            </a:r>
            <a:r>
              <a:rPr lang="ru-RU" sz="900" b="1" dirty="0" smtClean="0"/>
              <a:t> </a:t>
            </a:r>
          </a:p>
          <a:p>
            <a:pPr algn="l"/>
            <a:r>
              <a:rPr lang="ru-RU" sz="900" b="1" dirty="0" smtClean="0"/>
              <a:t>Финансы и информатика» </a:t>
            </a:r>
            <a:r>
              <a:rPr lang="ru-RU" sz="900" b="1" u="sng" dirty="0" smtClean="0">
                <a:hlinkClick r:id="rId26"/>
              </a:rPr>
              <a:t>https://edu.pacc.ru/finformatika/</a:t>
            </a:r>
            <a:endParaRPr lang="ru-RU" sz="900" b="1" u="sng" dirty="0" smtClean="0"/>
          </a:p>
          <a:p>
            <a:pPr algn="just"/>
            <a:r>
              <a:rPr lang="ru-RU" sz="900" b="1" dirty="0" smtClean="0">
                <a:solidFill>
                  <a:srgbClr val="C00000"/>
                </a:solidFill>
              </a:rPr>
              <a:t>Интерактивный развлекательно-просветительский мультсериал по финансовой грамотности</a:t>
            </a:r>
            <a:r>
              <a:rPr lang="ru-RU" sz="900" b="1" dirty="0" smtClean="0"/>
              <a:t> </a:t>
            </a:r>
            <a:r>
              <a:rPr lang="ru-RU" sz="900" b="1" u="sng" dirty="0" smtClean="0">
                <a:hlinkClick r:id="rId27"/>
              </a:rPr>
              <a:t>https://bobrenok.oc3.ru/</a:t>
            </a:r>
            <a:r>
              <a:rPr lang="ru-RU" sz="900" b="1" dirty="0" smtClean="0">
                <a:solidFill>
                  <a:srgbClr val="C00000"/>
                </a:solidFill>
              </a:rPr>
              <a:t> </a:t>
            </a:r>
          </a:p>
          <a:p>
            <a:pPr algn="just"/>
            <a:r>
              <a:rPr lang="ru-RU" sz="900" b="1" dirty="0" smtClean="0">
                <a:solidFill>
                  <a:srgbClr val="C00000"/>
                </a:solidFill>
              </a:rPr>
              <a:t>Мобильное приложение по финансовой грамотности для детей (6+) «</a:t>
            </a:r>
            <a:r>
              <a:rPr lang="ru-RU" sz="900" b="1" dirty="0" err="1" smtClean="0">
                <a:solidFill>
                  <a:srgbClr val="C00000"/>
                </a:solidFill>
              </a:rPr>
              <a:t>Финзнайка</a:t>
            </a:r>
            <a:r>
              <a:rPr lang="ru-RU" sz="900" b="1" dirty="0" smtClean="0">
                <a:solidFill>
                  <a:srgbClr val="C00000"/>
                </a:solidFill>
              </a:rPr>
              <a:t>» </a:t>
            </a:r>
            <a:r>
              <a:rPr lang="ru-RU" sz="900" b="1" u="sng" dirty="0" smtClean="0">
                <a:hlinkClick r:id="rId28"/>
              </a:rPr>
              <a:t>https://финзнайка.рф</a:t>
            </a:r>
            <a:r>
              <a:rPr lang="ru-RU" sz="900" b="1" u="sng" dirty="0" smtClean="0"/>
              <a:t> </a:t>
            </a:r>
            <a:r>
              <a:rPr lang="ru-RU" sz="900" b="1" dirty="0" smtClean="0">
                <a:solidFill>
                  <a:srgbClr val="C00000"/>
                </a:solidFill>
              </a:rPr>
              <a:t>или </a:t>
            </a:r>
            <a:r>
              <a:rPr lang="ru-RU" sz="900" b="1" u="sng" dirty="0" smtClean="0">
                <a:hlinkClick r:id="rId29"/>
              </a:rPr>
              <a:t>https://монеткины.рф</a:t>
            </a:r>
            <a:endParaRPr lang="ru-RU" sz="900" b="1" u="sng" dirty="0" smtClean="0"/>
          </a:p>
          <a:p>
            <a:pPr algn="just"/>
            <a:r>
              <a:rPr lang="ru-RU" sz="900" b="1" dirty="0" smtClean="0">
                <a:solidFill>
                  <a:srgbClr val="C00000"/>
                </a:solidFill>
              </a:rPr>
              <a:t>Онлайн-игры «Интерактивные финансы» </a:t>
            </a:r>
            <a:r>
              <a:rPr lang="en-US" sz="900" b="1" u="sng" dirty="0" smtClean="0">
                <a:hlinkClick r:id="rId30"/>
              </a:rPr>
              <a:t>https</a:t>
            </a:r>
            <a:r>
              <a:rPr lang="ru-RU" sz="900" b="1" u="sng" dirty="0" smtClean="0">
                <a:hlinkClick r:id="rId30"/>
              </a:rPr>
              <a:t>://</a:t>
            </a:r>
            <a:r>
              <a:rPr lang="en-US" sz="900" b="1" u="sng" dirty="0" err="1" smtClean="0">
                <a:hlinkClick r:id="rId30"/>
              </a:rPr>
              <a:t>fingram</a:t>
            </a:r>
            <a:r>
              <a:rPr lang="ru-RU" sz="900" b="1" u="sng" dirty="0" smtClean="0">
                <a:hlinkClick r:id="rId30"/>
              </a:rPr>
              <a:t>.</a:t>
            </a:r>
            <a:r>
              <a:rPr lang="en-US" sz="900" b="1" u="sng" dirty="0" err="1" smtClean="0">
                <a:hlinkClick r:id="rId30"/>
              </a:rPr>
              <a:t>lenta</a:t>
            </a:r>
            <a:r>
              <a:rPr lang="ru-RU" sz="900" b="1" u="sng" dirty="0" smtClean="0">
                <a:hlinkClick r:id="rId30"/>
              </a:rPr>
              <a:t>.</a:t>
            </a:r>
            <a:r>
              <a:rPr lang="en-US" sz="900" b="1" u="sng" dirty="0" err="1" smtClean="0">
                <a:hlinkClick r:id="rId30"/>
              </a:rPr>
              <a:t>ru</a:t>
            </a:r>
            <a:r>
              <a:rPr lang="ru-RU" sz="900" b="1" u="sng" dirty="0" smtClean="0">
                <a:hlinkClick r:id="rId30"/>
              </a:rPr>
              <a:t>/</a:t>
            </a:r>
            <a:r>
              <a:rPr lang="en-US" sz="900" b="1" dirty="0" smtClean="0"/>
              <a:t> </a:t>
            </a:r>
            <a:endParaRPr lang="ru-RU" sz="900" b="1" dirty="0" smtClean="0"/>
          </a:p>
          <a:p>
            <a:pPr algn="just"/>
            <a:r>
              <a:rPr lang="ru-RU" sz="900" b="1" dirty="0" smtClean="0">
                <a:solidFill>
                  <a:srgbClr val="C00000"/>
                </a:solidFill>
              </a:rPr>
              <a:t>Командная игра на интерактивном полу «Умное счастье» </a:t>
            </a:r>
            <a:r>
              <a:rPr lang="ru-RU" sz="900" b="1" u="sng" dirty="0" smtClean="0">
                <a:hlinkClick r:id="rId31"/>
              </a:rPr>
              <a:t>https://happy-finance.ru/clever/</a:t>
            </a:r>
            <a:endParaRPr lang="ru-RU" sz="900" b="1" dirty="0" smtClean="0"/>
          </a:p>
          <a:p>
            <a:pPr algn="just"/>
            <a:r>
              <a:rPr lang="ru-RU" sz="900" b="1" dirty="0" smtClean="0">
                <a:solidFill>
                  <a:srgbClr val="C00000"/>
                </a:solidFill>
              </a:rPr>
              <a:t>Серия образовательных программ и проектов «Сбербанк для детей и родителей» </a:t>
            </a:r>
            <a:r>
              <a:rPr lang="ru-RU" sz="900" b="1" u="sng" dirty="0" smtClean="0">
                <a:hlinkClick r:id="rId32"/>
              </a:rPr>
              <a:t>https://vbudushee.ru/library/seriya-obrazovatelnykh-programm-i-proektov-sberbank-dlya-detey-i-roditeley-2/</a:t>
            </a:r>
          </a:p>
          <a:p>
            <a:pPr algn="just"/>
            <a:r>
              <a:rPr lang="ru-RU" sz="900" b="1" dirty="0" smtClean="0">
                <a:solidFill>
                  <a:srgbClr val="C00000"/>
                </a:solidFill>
              </a:rPr>
              <a:t>Финансовая игра-симулятор «Вклад» Благотворительного фонда «Вклад в будущее» Сбербанка </a:t>
            </a:r>
            <a:r>
              <a:rPr lang="ru-RU" sz="900" b="1" u="sng" dirty="0" smtClean="0">
                <a:hlinkClick r:id="rId33"/>
              </a:rPr>
              <a:t>https://fingame.vbudushee.ru/</a:t>
            </a:r>
            <a:r>
              <a:rPr lang="ru-RU" sz="900" b="1" u="sng" dirty="0" smtClean="0"/>
              <a:t> </a:t>
            </a:r>
            <a:endParaRPr lang="ru-RU" sz="900" b="1" dirty="0" smtClean="0">
              <a:solidFill>
                <a:srgbClr val="00B050"/>
              </a:solidFill>
            </a:endParaRPr>
          </a:p>
          <a:p>
            <a:pPr algn="l"/>
            <a:r>
              <a:rPr lang="ru-RU" sz="900" b="1" dirty="0" smtClean="0">
                <a:solidFill>
                  <a:schemeClr val="tx1"/>
                </a:solidFill>
              </a:rPr>
              <a:t>Сайт: Музей Банка России </a:t>
            </a:r>
            <a:r>
              <a:rPr lang="en-US" sz="900" b="1" dirty="0" smtClean="0">
                <a:hlinkClick r:id="rId34"/>
              </a:rPr>
              <a:t>http://www.cbr.ru/museum/?fbclid=IwAR1_-A8FjbIOu5Bjf4VVOPSkPDt-kkG-Q4ebgXbtNEyumDYfMtr9gToJe4M</a:t>
            </a:r>
            <a:endParaRPr lang="ru-RU" sz="900" b="1" dirty="0" smtClean="0"/>
          </a:p>
          <a:p>
            <a:pPr algn="l"/>
            <a:r>
              <a:rPr lang="ru-RU" sz="900" b="1" dirty="0" smtClean="0">
                <a:solidFill>
                  <a:schemeClr val="tx1"/>
                </a:solidFill>
              </a:rPr>
              <a:t>Сайт: газета «Российская газета» про экономику (цены, пенсии, тенденции) </a:t>
            </a:r>
            <a:r>
              <a:rPr lang="en-US" sz="900" b="1" dirty="0" smtClean="0">
                <a:solidFill>
                  <a:schemeClr val="tx1"/>
                </a:solidFill>
                <a:hlinkClick r:id="rId35"/>
              </a:rPr>
              <a:t>https://rg.ru/tema/ekonomika/</a:t>
            </a:r>
            <a:r>
              <a:rPr lang="ru-RU" sz="900" b="1" dirty="0" smtClean="0">
                <a:solidFill>
                  <a:schemeClr val="tx1"/>
                </a:solidFill>
              </a:rPr>
              <a:t> или </a:t>
            </a:r>
            <a:r>
              <a:rPr lang="en-US" sz="900" b="1" dirty="0" smtClean="0">
                <a:solidFill>
                  <a:schemeClr val="tx1"/>
                </a:solidFill>
                <a:hlinkClick r:id="rId36"/>
              </a:rPr>
              <a:t>https://rg.ru/bankvoprosov/</a:t>
            </a:r>
            <a:r>
              <a:rPr lang="ru-RU" sz="900" b="1" dirty="0" smtClean="0">
                <a:solidFill>
                  <a:schemeClr val="tx1"/>
                </a:solidFill>
              </a:rPr>
              <a:t> (про пенсии) или </a:t>
            </a:r>
            <a:r>
              <a:rPr lang="en-US" sz="900" b="1" dirty="0" smtClean="0">
                <a:solidFill>
                  <a:schemeClr val="tx1"/>
                </a:solidFill>
                <a:hlinkClick r:id="rId37"/>
              </a:rPr>
              <a:t>https://rg.ru/rgdigital/</a:t>
            </a:r>
            <a:r>
              <a:rPr lang="ru-RU" sz="900" b="1" dirty="0" smtClean="0">
                <a:solidFill>
                  <a:schemeClr val="tx1"/>
                </a:solidFill>
              </a:rPr>
              <a:t> (про </a:t>
            </a:r>
            <a:r>
              <a:rPr lang="ru-RU" sz="900" b="1" dirty="0" err="1" smtClean="0">
                <a:solidFill>
                  <a:schemeClr val="tx1"/>
                </a:solidFill>
              </a:rPr>
              <a:t>цифровизацию</a:t>
            </a:r>
            <a:r>
              <a:rPr lang="ru-RU" sz="900" b="1" dirty="0" smtClean="0">
                <a:solidFill>
                  <a:schemeClr val="tx1"/>
                </a:solidFill>
              </a:rPr>
              <a:t>)</a:t>
            </a:r>
          </a:p>
          <a:p>
            <a:pPr algn="l"/>
            <a:r>
              <a:rPr lang="ru-RU" sz="900" b="1" dirty="0" smtClean="0">
                <a:solidFill>
                  <a:schemeClr val="tx1"/>
                </a:solidFill>
              </a:rPr>
              <a:t>Сайт: газета «Известия» про финансы </a:t>
            </a:r>
            <a:r>
              <a:rPr lang="en-US" sz="900" b="1" dirty="0" smtClean="0">
                <a:solidFill>
                  <a:schemeClr val="tx1"/>
                </a:solidFill>
                <a:hlinkClick r:id="rId38"/>
              </a:rPr>
              <a:t>https://iz.ru/tag/finansy</a:t>
            </a:r>
            <a:endParaRPr lang="ru-RU" sz="900" b="1" dirty="0" smtClean="0">
              <a:solidFill>
                <a:schemeClr val="tx1"/>
              </a:solidFill>
            </a:endParaRPr>
          </a:p>
          <a:p>
            <a:pPr algn="l"/>
            <a:r>
              <a:rPr lang="ru-RU" sz="900" b="1" dirty="0" smtClean="0">
                <a:solidFill>
                  <a:schemeClr val="tx1"/>
                </a:solidFill>
              </a:rPr>
              <a:t>Сайт: газета «Коммерсантъ» про финансы </a:t>
            </a:r>
            <a:r>
              <a:rPr lang="en-US" sz="900" b="1" dirty="0" smtClean="0">
                <a:solidFill>
                  <a:schemeClr val="tx1"/>
                </a:solidFill>
                <a:hlinkClick r:id="rId39"/>
              </a:rPr>
              <a:t>https://www.kommersant.ru/finance</a:t>
            </a:r>
            <a:endParaRPr lang="ru-RU" sz="900" b="1" dirty="0" smtClean="0">
              <a:solidFill>
                <a:schemeClr val="tx1"/>
              </a:solidFill>
            </a:endParaRPr>
          </a:p>
          <a:p>
            <a:pPr algn="l"/>
            <a:r>
              <a:rPr lang="ru-RU" sz="900" b="1" dirty="0" smtClean="0">
                <a:solidFill>
                  <a:schemeClr val="tx1"/>
                </a:solidFill>
              </a:rPr>
              <a:t>Сайт: газета «Комсомольская правда» про финансовую грамотность </a:t>
            </a:r>
            <a:r>
              <a:rPr lang="en-US" sz="900" b="1" dirty="0" smtClean="0">
                <a:solidFill>
                  <a:schemeClr val="tx1"/>
                </a:solidFill>
                <a:hlinkClick r:id="rId40"/>
              </a:rPr>
              <a:t>https://www.kp.ru/daily/rubric/financial-literacy/</a:t>
            </a:r>
            <a:r>
              <a:rPr lang="ru-RU" sz="900" b="1" dirty="0" smtClean="0">
                <a:solidFill>
                  <a:schemeClr val="tx1"/>
                </a:solidFill>
              </a:rPr>
              <a:t> и </a:t>
            </a:r>
            <a:r>
              <a:rPr lang="en-US" sz="900" b="1" dirty="0" smtClean="0">
                <a:solidFill>
                  <a:schemeClr val="tx1"/>
                </a:solidFill>
                <a:hlinkClick r:id="rId41"/>
              </a:rPr>
              <a:t>https://www.kp.ru/putevoditel/lichnye-finansy/</a:t>
            </a:r>
            <a:r>
              <a:rPr lang="ru-RU" sz="900" b="1" dirty="0" smtClean="0">
                <a:solidFill>
                  <a:schemeClr val="tx1"/>
                </a:solidFill>
              </a:rPr>
              <a:t> и </a:t>
            </a:r>
            <a:r>
              <a:rPr lang="en-US" sz="900" b="1" dirty="0" smtClean="0">
                <a:hlinkClick r:id="rId42"/>
              </a:rPr>
              <a:t>https://www.kp.ru/daily/right-benefits/</a:t>
            </a:r>
            <a:endParaRPr lang="ru-RU" sz="900" b="1" dirty="0" smtClean="0">
              <a:solidFill>
                <a:schemeClr val="tx1"/>
              </a:solidFill>
            </a:endParaRPr>
          </a:p>
          <a:p>
            <a:pPr algn="l"/>
            <a:r>
              <a:rPr lang="ru-RU" sz="900" b="1" dirty="0" smtClean="0">
                <a:solidFill>
                  <a:schemeClr val="tx1"/>
                </a:solidFill>
              </a:rPr>
              <a:t>Сайт: газета «Аргументы и факты» про деньги </a:t>
            </a:r>
            <a:r>
              <a:rPr lang="en-US" sz="900" b="1" dirty="0" smtClean="0">
                <a:solidFill>
                  <a:schemeClr val="tx1"/>
                </a:solidFill>
                <a:hlinkClick r:id="rId43"/>
              </a:rPr>
              <a:t>https://aif.ru/money</a:t>
            </a:r>
            <a:endParaRPr lang="ru-RU" sz="900" b="1" dirty="0" smtClean="0">
              <a:solidFill>
                <a:schemeClr val="tx1"/>
              </a:solidFill>
            </a:endParaRPr>
          </a:p>
          <a:p>
            <a:pPr algn="l"/>
            <a:r>
              <a:rPr lang="ru-RU" sz="900" b="1" dirty="0" smtClean="0">
                <a:solidFill>
                  <a:schemeClr val="tx1"/>
                </a:solidFill>
              </a:rPr>
              <a:t>Сайт: газета ТАСС про экономику </a:t>
            </a:r>
            <a:r>
              <a:rPr lang="en-US" sz="900" b="1" dirty="0" smtClean="0">
                <a:solidFill>
                  <a:schemeClr val="tx1"/>
                </a:solidFill>
                <a:hlinkClick r:id="rId44"/>
              </a:rPr>
              <a:t>https://tass.ru/ekonomika</a:t>
            </a:r>
            <a:endParaRPr lang="ru-RU" sz="900" b="1" dirty="0" smtClean="0">
              <a:solidFill>
                <a:srgbClr val="00B050"/>
              </a:solidFill>
            </a:endParaRPr>
          </a:p>
          <a:p>
            <a:pPr algn="just"/>
            <a:r>
              <a:rPr lang="ru-RU" sz="900" b="1" dirty="0" smtClean="0">
                <a:solidFill>
                  <a:srgbClr val="C00000"/>
                </a:solidFill>
              </a:rPr>
              <a:t>Общий информационный ресурс </a:t>
            </a:r>
            <a:r>
              <a:rPr lang="ru-RU" sz="900" b="1" dirty="0" err="1" smtClean="0">
                <a:solidFill>
                  <a:srgbClr val="C00000"/>
                </a:solidFill>
              </a:rPr>
              <a:t>Роспотребнадзора</a:t>
            </a:r>
            <a:r>
              <a:rPr lang="ru-RU" sz="900" b="1" dirty="0" smtClean="0">
                <a:solidFill>
                  <a:srgbClr val="C00000"/>
                </a:solidFill>
              </a:rPr>
              <a:t> </a:t>
            </a:r>
            <a:r>
              <a:rPr lang="en-US" sz="900" b="1" dirty="0" smtClean="0">
                <a:hlinkClick r:id="rId45"/>
              </a:rPr>
              <a:t>http://zpp.rospotrebnadzor.ru</a:t>
            </a:r>
            <a:r>
              <a:rPr lang="ru-RU" sz="900" b="1" dirty="0" smtClean="0"/>
              <a:t> </a:t>
            </a:r>
          </a:p>
          <a:p>
            <a:pPr algn="just"/>
            <a:r>
              <a:rPr lang="ru-RU" sz="900" b="1" dirty="0" smtClean="0">
                <a:solidFill>
                  <a:srgbClr val="C00000"/>
                </a:solidFill>
              </a:rPr>
              <a:t>Горячая линия по фин. услугам </a:t>
            </a:r>
            <a:r>
              <a:rPr lang="ru-RU" sz="900" b="1" dirty="0" err="1" smtClean="0">
                <a:solidFill>
                  <a:srgbClr val="C00000"/>
                </a:solidFill>
              </a:rPr>
              <a:t>Роспотребнадзора</a:t>
            </a:r>
            <a:r>
              <a:rPr lang="ru-RU" sz="900" b="1" dirty="0" smtClean="0">
                <a:solidFill>
                  <a:srgbClr val="C00000"/>
                </a:solidFill>
              </a:rPr>
              <a:t> </a:t>
            </a:r>
            <a:r>
              <a:rPr lang="en-US" sz="900" b="1" dirty="0" smtClean="0">
                <a:hlinkClick r:id="rId46"/>
              </a:rPr>
              <a:t>http://rospotrebnadzor.ru/feedback/hotline.php</a:t>
            </a:r>
            <a:r>
              <a:rPr lang="ru-RU" sz="900" b="1" dirty="0" smtClean="0"/>
              <a:t> </a:t>
            </a:r>
          </a:p>
          <a:p>
            <a:pPr algn="just"/>
            <a:r>
              <a:rPr lang="ru-RU" sz="900" b="1" dirty="0" smtClean="0">
                <a:solidFill>
                  <a:srgbClr val="C00000"/>
                </a:solidFill>
              </a:rPr>
              <a:t>Электронная приемная (общая) </a:t>
            </a:r>
            <a:r>
              <a:rPr lang="ru-RU" sz="900" b="1" dirty="0" err="1" smtClean="0">
                <a:solidFill>
                  <a:srgbClr val="C00000"/>
                </a:solidFill>
              </a:rPr>
              <a:t>Роспотребнадзора</a:t>
            </a:r>
            <a:r>
              <a:rPr lang="ru-RU" sz="900" b="1" dirty="0" smtClean="0">
                <a:solidFill>
                  <a:srgbClr val="C00000"/>
                </a:solidFill>
              </a:rPr>
              <a:t> </a:t>
            </a:r>
            <a:r>
              <a:rPr lang="en-US" sz="900" b="1" dirty="0" smtClean="0">
                <a:hlinkClick r:id="rId47"/>
              </a:rPr>
              <a:t>https://rospotrebnabzor.ru/formrpn</a:t>
            </a:r>
            <a:endParaRPr lang="ru-RU" sz="900" b="1" dirty="0" smtClean="0"/>
          </a:p>
          <a:p>
            <a:pPr algn="just"/>
            <a:r>
              <a:rPr lang="ru-RU" sz="900" b="1" dirty="0" smtClean="0">
                <a:solidFill>
                  <a:srgbClr val="C00000"/>
                </a:solidFill>
              </a:rPr>
              <a:t>Приемная </a:t>
            </a:r>
            <a:r>
              <a:rPr lang="ru-RU" sz="900" b="1" dirty="0" err="1" smtClean="0">
                <a:solidFill>
                  <a:srgbClr val="C00000"/>
                </a:solidFill>
              </a:rPr>
              <a:t>Роспотребнадзора</a:t>
            </a:r>
            <a:r>
              <a:rPr lang="ru-RU" sz="900" b="1" dirty="0" smtClean="0">
                <a:solidFill>
                  <a:srgbClr val="C00000"/>
                </a:solidFill>
              </a:rPr>
              <a:t> для потребителей </a:t>
            </a:r>
            <a:r>
              <a:rPr lang="ru-RU" sz="900" b="1" dirty="0" err="1" smtClean="0">
                <a:solidFill>
                  <a:srgbClr val="C00000"/>
                </a:solidFill>
              </a:rPr>
              <a:t>финаносвых</a:t>
            </a:r>
            <a:r>
              <a:rPr lang="ru-RU" sz="900" b="1" dirty="0" smtClean="0">
                <a:solidFill>
                  <a:srgbClr val="C00000"/>
                </a:solidFill>
              </a:rPr>
              <a:t> услуг </a:t>
            </a:r>
            <a:r>
              <a:rPr lang="ru-RU" sz="900" b="1" dirty="0" smtClean="0">
                <a:hlinkClick r:id="rId48"/>
              </a:rPr>
              <a:t>https://sdv.rospotrebnadzor.ru/</a:t>
            </a:r>
            <a:r>
              <a:rPr lang="ru-RU" sz="900" b="1" dirty="0" smtClean="0">
                <a:solidFill>
                  <a:srgbClr val="00B050"/>
                </a:solidFill>
              </a:rPr>
              <a:t> (на апрель 21 г. при загрузке этой страницы </a:t>
            </a:r>
            <a:r>
              <a:rPr lang="en-US" sz="900" b="1" dirty="0" smtClean="0">
                <a:solidFill>
                  <a:srgbClr val="00B050"/>
                </a:solidFill>
              </a:rPr>
              <a:t>Google Chrome </a:t>
            </a:r>
            <a:r>
              <a:rPr lang="ru-RU" sz="900" b="1" dirty="0" smtClean="0">
                <a:solidFill>
                  <a:srgbClr val="00B050"/>
                </a:solidFill>
              </a:rPr>
              <a:t>сообщает, что это небезопасное подключение. Это излишняя перестраховка или недружеское действие </a:t>
            </a:r>
            <a:r>
              <a:rPr lang="en-US" sz="900" b="1" dirty="0" smtClean="0">
                <a:solidFill>
                  <a:srgbClr val="00B050"/>
                </a:solidFill>
              </a:rPr>
              <a:t>Google. </a:t>
            </a:r>
            <a:r>
              <a:rPr lang="ru-RU" sz="900" b="1" dirty="0" smtClean="0">
                <a:solidFill>
                  <a:srgbClr val="00B050"/>
                </a:solidFill>
              </a:rPr>
              <a:t> Перейти на страницу нужно кликнув кнопку «Дополнительные», а далее «Перейти на сайт …»)</a:t>
            </a:r>
          </a:p>
          <a:p>
            <a:pPr algn="just"/>
            <a:r>
              <a:rPr lang="ru-RU" sz="900" b="1" dirty="0" smtClean="0">
                <a:solidFill>
                  <a:srgbClr val="C00000"/>
                </a:solidFill>
              </a:rPr>
              <a:t>Виртуальная приемная (общая) </a:t>
            </a:r>
            <a:r>
              <a:rPr lang="ru-RU" sz="900" b="1" dirty="0" err="1" smtClean="0">
                <a:solidFill>
                  <a:srgbClr val="C00000"/>
                </a:solidFill>
              </a:rPr>
              <a:t>Роспотребнадзора</a:t>
            </a:r>
            <a:r>
              <a:rPr lang="ru-RU" sz="900" b="1" dirty="0" smtClean="0">
                <a:solidFill>
                  <a:srgbClr val="C00000"/>
                </a:solidFill>
              </a:rPr>
              <a:t> </a:t>
            </a:r>
            <a:r>
              <a:rPr lang="en-US" sz="900" b="1" dirty="0" smtClean="0">
                <a:hlinkClick r:id="rId49"/>
              </a:rPr>
              <a:t>https://zpp.rospotrebnadzor.ru/Forum/Appeals/</a:t>
            </a:r>
            <a:r>
              <a:rPr lang="en-US" sz="900" b="1" dirty="0" smtClean="0"/>
              <a:t> </a:t>
            </a:r>
            <a:endParaRPr lang="ru-RU" sz="900" b="1" dirty="0" smtClean="0"/>
          </a:p>
          <a:p>
            <a:pPr algn="just"/>
            <a:r>
              <a:rPr lang="ru-RU" sz="900" b="1" dirty="0" smtClean="0">
                <a:solidFill>
                  <a:srgbClr val="C00000"/>
                </a:solidFill>
              </a:rPr>
              <a:t>Теги на сайте </a:t>
            </a:r>
            <a:r>
              <a:rPr lang="ru-RU" sz="900" b="1" dirty="0" err="1" smtClean="0">
                <a:solidFill>
                  <a:srgbClr val="C00000"/>
                </a:solidFill>
              </a:rPr>
              <a:t>Роспотребнадзора</a:t>
            </a:r>
            <a:r>
              <a:rPr lang="ru-RU" sz="900" b="1" dirty="0" smtClean="0">
                <a:solidFill>
                  <a:srgbClr val="C00000"/>
                </a:solidFill>
              </a:rPr>
              <a:t> по тегу «Финансовые услуги» </a:t>
            </a:r>
            <a:r>
              <a:rPr lang="en-US" sz="900" b="1" dirty="0" smtClean="0">
                <a:hlinkClick r:id="rId50"/>
              </a:rPr>
              <a:t>http://zpp.rospotrebnadzor.ru/Search/Tags?Tag=</a:t>
            </a:r>
            <a:r>
              <a:rPr lang="ru-RU" sz="900" b="1" dirty="0" smtClean="0">
                <a:hlinkClick r:id="rId50"/>
              </a:rPr>
              <a:t>Финаносвые%20услуги</a:t>
            </a:r>
            <a:endParaRPr lang="ru-RU" sz="900" b="1" dirty="0" smtClean="0">
              <a:solidFill>
                <a:srgbClr val="C00000"/>
              </a:solidFill>
            </a:endParaRPr>
          </a:p>
          <a:p>
            <a:pPr algn="l"/>
            <a:r>
              <a:rPr lang="ru-RU" sz="900" b="1" dirty="0" smtClean="0">
                <a:solidFill>
                  <a:srgbClr val="C00000"/>
                </a:solidFill>
              </a:rPr>
              <a:t>Сайт АНО «Института дополнительного профессионального образования МФЦ», страницы по финансовой грамотности: </a:t>
            </a:r>
          </a:p>
          <a:p>
            <a:pPr algn="l"/>
            <a:r>
              <a:rPr lang="en-US" sz="900" b="1" dirty="0" smtClean="0">
                <a:hlinkClick r:id="rId51"/>
              </a:rPr>
              <a:t>https://www.educenter.ru/course-series/course-series_8.html</a:t>
            </a:r>
            <a:r>
              <a:rPr lang="ru-RU" sz="900" b="1" dirty="0" smtClean="0"/>
              <a:t> </a:t>
            </a:r>
            <a:r>
              <a:rPr lang="ru-RU" sz="900" b="1" dirty="0" smtClean="0">
                <a:solidFill>
                  <a:srgbClr val="00B050"/>
                </a:solidFill>
              </a:rPr>
              <a:t>общая о наших проектах в области финансовой грамотности </a:t>
            </a:r>
          </a:p>
          <a:p>
            <a:pPr algn="l"/>
            <a:r>
              <a:rPr lang="en-US" sz="900" b="1" dirty="0" smtClean="0">
                <a:hlinkClick r:id="rId52"/>
              </a:rPr>
              <a:t>https://www.educenter.ru/course-series/course-series_8.html?&amp;page=1875</a:t>
            </a:r>
            <a:r>
              <a:rPr lang="ru-RU" sz="900" b="1" dirty="0" smtClean="0"/>
              <a:t> </a:t>
            </a:r>
            <a:r>
              <a:rPr lang="ru-RU" sz="900" b="1" dirty="0" smtClean="0">
                <a:solidFill>
                  <a:srgbClr val="00B050"/>
                </a:solidFill>
              </a:rPr>
              <a:t>полезные материалы, разработанные в рамках Проекта «Содействие повышению уровня финансовой грамотности населения и развитию финансового образования в Российской Федерации» за несколько лет различными участниками</a:t>
            </a:r>
          </a:p>
          <a:p>
            <a:pPr algn="l"/>
            <a:r>
              <a:rPr lang="en-US" sz="900" b="1" dirty="0" smtClean="0">
                <a:hlinkClick r:id="rId53"/>
              </a:rPr>
              <a:t>https://www.educenter.ru/course-series/course-series_8.html?&amp;page=1876</a:t>
            </a:r>
            <a:r>
              <a:rPr lang="ru-RU" sz="900" b="1" dirty="0" smtClean="0"/>
              <a:t> </a:t>
            </a:r>
            <a:r>
              <a:rPr lang="ru-RU" sz="900" b="1" dirty="0" smtClean="0">
                <a:solidFill>
                  <a:srgbClr val="00B050"/>
                </a:solidFill>
              </a:rPr>
              <a:t>записи </a:t>
            </a:r>
            <a:r>
              <a:rPr lang="ru-RU" sz="900" b="1" dirty="0" err="1" smtClean="0">
                <a:solidFill>
                  <a:srgbClr val="00B050"/>
                </a:solidFill>
              </a:rPr>
              <a:t>вебинаров</a:t>
            </a:r>
            <a:r>
              <a:rPr lang="ru-RU" sz="900" b="1" dirty="0" smtClean="0">
                <a:solidFill>
                  <a:srgbClr val="00B050"/>
                </a:solidFill>
              </a:rPr>
              <a:t> о различных аспектах финансовой грамотности   </a:t>
            </a:r>
          </a:p>
          <a:p>
            <a:pPr algn="l"/>
            <a:r>
              <a:rPr lang="en-US" sz="900" b="1" dirty="0" smtClean="0">
                <a:hlinkClick r:id="rId54"/>
              </a:rPr>
              <a:t>https://www.educenter.ru/course-series/course-series_8.html?&amp;page=1885</a:t>
            </a:r>
            <a:r>
              <a:rPr lang="ru-RU" sz="900" b="1" dirty="0" smtClean="0"/>
              <a:t> </a:t>
            </a:r>
            <a:r>
              <a:rPr lang="ru-RU" sz="900" b="1" dirty="0" smtClean="0">
                <a:solidFill>
                  <a:srgbClr val="00B050"/>
                </a:solidFill>
              </a:rPr>
              <a:t>материалы</a:t>
            </a:r>
            <a:r>
              <a:rPr lang="ru-RU" sz="900" b="1" dirty="0" smtClean="0"/>
              <a:t> </a:t>
            </a:r>
            <a:r>
              <a:rPr lang="ru-RU" sz="900" b="1" dirty="0" smtClean="0">
                <a:solidFill>
                  <a:srgbClr val="00B050"/>
                </a:solidFill>
              </a:rPr>
              <a:t>проект по финансовой грамотности для работников многофункциональных центров, Пенсионного фонда и органов и организаций социальной защиты</a:t>
            </a:r>
            <a:endParaRPr lang="ru-RU" sz="900" b="1" dirty="0">
              <a:solidFill>
                <a:srgbClr val="00B050"/>
              </a:solidFill>
            </a:endParaRPr>
          </a:p>
        </p:txBody>
      </p:sp>
    </p:spTree>
    <p:extLst>
      <p:ext uri="{BB962C8B-B14F-4D97-AF65-F5344CB8AC3E}">
        <p14:creationId xmlns:p14="http://schemas.microsoft.com/office/powerpoint/2010/main" val="2040379493"/>
      </p:ext>
    </p:extLst>
  </p:cSld>
  <p:clrMapOvr>
    <a:masterClrMapping/>
  </p:clrMapOvr>
  <p:transition advClick="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31990FA-AA3B-644D-8FCA-FA5528098278}"/>
              </a:ext>
            </a:extLst>
          </p:cNvPr>
          <p:cNvSpPr txBox="1"/>
          <p:nvPr/>
        </p:nvSpPr>
        <p:spPr>
          <a:xfrm>
            <a:off x="1678972" y="1391832"/>
            <a:ext cx="8823157" cy="446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endParaRPr lang="ru-RU" dirty="0">
              <a:latin typeface="Open Sans"/>
            </a:endParaRPr>
          </a:p>
        </p:txBody>
      </p:sp>
      <p:sp>
        <p:nvSpPr>
          <p:cNvPr id="6" name="Номер слайда 2"/>
          <p:cNvSpPr txBox="1">
            <a:spLocks/>
          </p:cNvSpPr>
          <p:nvPr/>
        </p:nvSpPr>
        <p:spPr>
          <a:xfrm>
            <a:off x="11430407" y="6598383"/>
            <a:ext cx="761593" cy="259617"/>
          </a:xfrm>
          <a:prstGeom prst="rect">
            <a:avLst/>
          </a:prstGeom>
        </p:spPr>
        <p:txBody>
          <a:bodyPr/>
          <a:lstStyle>
            <a:defPPr marL="0" marR="0" indent="0" algn="l" defTabSz="402239" rtl="0" fontAlgn="auto" latinLnBrk="1" hangingPunct="0">
              <a:lnSpc>
                <a:spcPct val="100000"/>
              </a:lnSpc>
              <a:spcBef>
                <a:spcPts val="0"/>
              </a:spcBef>
              <a:spcAft>
                <a:spcPts val="0"/>
              </a:spcAft>
              <a:buClrTx/>
              <a:buSzTx/>
              <a:buFontTx/>
              <a:buNone/>
              <a:tabLst/>
              <a:defRPr kumimoji="0" sz="800" b="0" i="0" u="none" strike="noStrike" cap="none" spc="0" normalizeH="0" baseline="0">
                <a:ln>
                  <a:noFill/>
                </a:ln>
                <a:solidFill>
                  <a:srgbClr val="000000"/>
                </a:solidFill>
                <a:effectLst/>
                <a:uFillTx/>
              </a:defRPr>
            </a:defPPr>
            <a:lvl1pPr marL="0" marR="0" indent="0"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1pPr>
            <a:lvl2pPr marL="0" marR="0" indent="100560"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2pPr>
            <a:lvl3pPr marL="0" marR="0" indent="201119"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3pPr>
            <a:lvl4pPr marL="0" marR="0" indent="301679"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4pPr>
            <a:lvl5pPr marL="0" marR="0" indent="402239"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5pPr>
            <a:lvl6pPr marL="0" marR="0" indent="502797"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6pPr>
            <a:lvl7pPr marL="0" marR="0" indent="603354"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7pPr>
            <a:lvl8pPr marL="0" marR="0" indent="703914"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8pPr>
            <a:lvl9pPr marL="0" marR="0" indent="804473" algn="ctr" defTabSz="361385" rtl="0" fontAlgn="auto" latinLnBrk="0" hangingPunct="0">
              <a:lnSpc>
                <a:spcPct val="100000"/>
              </a:lnSpc>
              <a:spcBef>
                <a:spcPts val="0"/>
              </a:spcBef>
              <a:spcAft>
                <a:spcPts val="0"/>
              </a:spcAft>
              <a:buClrTx/>
              <a:buSzTx/>
              <a:buFontTx/>
              <a:buNone/>
              <a:tabLst/>
              <a:defRPr kumimoji="0" sz="2300" b="0" i="0" u="none" strike="noStrike" cap="none" spc="0" normalizeH="0" baseline="0">
                <a:ln>
                  <a:noFill/>
                </a:ln>
                <a:solidFill>
                  <a:srgbClr val="000000"/>
                </a:solidFill>
                <a:effectLst/>
                <a:uFillTx/>
                <a:latin typeface="+mn-lt"/>
                <a:ea typeface="+mn-ea"/>
                <a:cs typeface="+mn-cs"/>
                <a:sym typeface="Helvetica Light"/>
              </a:defRPr>
            </a:lvl9pPr>
          </a:lstStyle>
          <a:p>
            <a:fld id="{D2262854-76B3-4C12-B0EA-DC0BF3BEA880}" type="slidenum">
              <a:rPr lang="ru-RU" sz="1200">
                <a:solidFill>
                  <a:schemeClr val="tx1"/>
                </a:solidFill>
              </a:rPr>
              <a:pPr/>
              <a:t>62</a:t>
            </a:fld>
            <a:endParaRPr lang="ru-RU" sz="1200" dirty="0">
              <a:solidFill>
                <a:schemeClr val="tx1"/>
              </a:solidFill>
            </a:endParaRPr>
          </a:p>
        </p:txBody>
      </p:sp>
      <p:sp>
        <p:nvSpPr>
          <p:cNvPr id="2" name="TextBox 1"/>
          <p:cNvSpPr txBox="1"/>
          <p:nvPr/>
        </p:nvSpPr>
        <p:spPr>
          <a:xfrm>
            <a:off x="10266485" y="40394"/>
            <a:ext cx="1925515" cy="523220"/>
          </a:xfrm>
          <a:prstGeom prst="rect">
            <a:avLst/>
          </a:prstGeom>
          <a:noFill/>
        </p:spPr>
        <p:txBody>
          <a:bodyPr wrap="square" rtlCol="0">
            <a:spAutoFit/>
          </a:bodyPr>
          <a:lstStyle/>
          <a:p>
            <a:r>
              <a:rPr lang="ru-RU" sz="1400" b="1" dirty="0">
                <a:solidFill>
                  <a:schemeClr val="accent5">
                    <a:lumMod val="75000"/>
                  </a:schemeClr>
                </a:solidFill>
              </a:rPr>
              <a:t>Дополнительные материалы </a:t>
            </a:r>
            <a:r>
              <a:rPr lang="ru-RU" sz="1400" b="1" dirty="0" smtClean="0">
                <a:solidFill>
                  <a:schemeClr val="accent5">
                    <a:lumMod val="75000"/>
                  </a:schemeClr>
                </a:solidFill>
              </a:rPr>
              <a:t>партнеров</a:t>
            </a:r>
            <a:endParaRPr lang="ru-RU" sz="1400" b="1" dirty="0">
              <a:solidFill>
                <a:schemeClr val="accent5">
                  <a:lumMod val="75000"/>
                </a:schemeClr>
              </a:solidFill>
            </a:endParaRPr>
          </a:p>
        </p:txBody>
      </p:sp>
      <p:sp>
        <p:nvSpPr>
          <p:cNvPr id="8" name="TextBox 7"/>
          <p:cNvSpPr txBox="1"/>
          <p:nvPr/>
        </p:nvSpPr>
        <p:spPr>
          <a:xfrm>
            <a:off x="75704" y="201407"/>
            <a:ext cx="12029691" cy="6607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l"/>
            <a:r>
              <a:rPr lang="ru-RU" sz="1050" b="1" dirty="0" smtClean="0">
                <a:solidFill>
                  <a:schemeClr val="tx1"/>
                </a:solidFill>
              </a:rPr>
              <a:t>Сайт: </a:t>
            </a:r>
            <a:r>
              <a:rPr lang="ru-RU" sz="1050" b="1" dirty="0" smtClean="0"/>
              <a:t>«Учитель </a:t>
            </a:r>
            <a:r>
              <a:rPr lang="ru-RU" sz="1050" b="1" dirty="0"/>
              <a:t>для </a:t>
            </a:r>
            <a:r>
              <a:rPr lang="ru-RU" sz="1050" b="1" dirty="0" smtClean="0"/>
              <a:t>России»</a:t>
            </a:r>
            <a:r>
              <a:rPr lang="ru-RU" sz="1050" b="1" dirty="0"/>
              <a:t> </a:t>
            </a:r>
            <a:r>
              <a:rPr lang="ru-RU" sz="1050" b="1" u="sng" dirty="0" smtClean="0">
                <a:hlinkClick r:id="rId3"/>
              </a:rPr>
              <a:t>https</a:t>
            </a:r>
            <a:r>
              <a:rPr lang="ru-RU" sz="1050" b="1" u="sng" dirty="0">
                <a:hlinkClick r:id="rId3"/>
              </a:rPr>
              <a:t>://uchitel.ru</a:t>
            </a:r>
            <a:r>
              <a:rPr lang="ru-RU" sz="1050" b="1" u="sng" dirty="0" smtClean="0">
                <a:hlinkClick r:id="rId3"/>
              </a:rPr>
              <a:t>/</a:t>
            </a:r>
            <a:endParaRPr lang="ru-RU" sz="1050" b="1" u="sng" dirty="0" smtClean="0"/>
          </a:p>
          <a:p>
            <a:pPr algn="l"/>
            <a:r>
              <a:rPr lang="ru-RU" sz="1050" b="1" dirty="0" smtClean="0"/>
              <a:t>Сайт: газета «Учительская газета» </a:t>
            </a:r>
            <a:r>
              <a:rPr lang="en-US" sz="1050" b="1" u="sng" dirty="0">
                <a:hlinkClick r:id="rId4"/>
              </a:rPr>
              <a:t>https://ug.ru</a:t>
            </a:r>
            <a:r>
              <a:rPr lang="en-US" sz="1050" b="1" u="sng" dirty="0" smtClean="0">
                <a:hlinkClick r:id="rId4"/>
              </a:rPr>
              <a:t>/</a:t>
            </a:r>
            <a:endParaRPr lang="ru-RU" sz="1050" b="1" u="sng" dirty="0" smtClean="0"/>
          </a:p>
          <a:p>
            <a:pPr algn="l"/>
            <a:r>
              <a:rPr lang="ru-RU" sz="1050" b="1" dirty="0"/>
              <a:t>Сайт: полезный ресурс для педагога </a:t>
            </a:r>
            <a:r>
              <a:rPr lang="ru-RU" sz="1050" b="1" u="sng" dirty="0">
                <a:hlinkClick r:id="rId5"/>
              </a:rPr>
              <a:t>https://director.rosuchebnik.ru</a:t>
            </a:r>
            <a:r>
              <a:rPr lang="ru-RU" sz="1050" b="1" u="sng" dirty="0" smtClean="0">
                <a:hlinkClick r:id="rId5"/>
              </a:rPr>
              <a:t>/</a:t>
            </a:r>
            <a:r>
              <a:rPr lang="ru-RU" sz="1050" b="1" dirty="0" smtClean="0"/>
              <a:t> и </a:t>
            </a:r>
            <a:r>
              <a:rPr lang="en-US" sz="1050" b="1" u="sng" dirty="0">
                <a:hlinkClick r:id="rId6"/>
              </a:rPr>
              <a:t>https://director.rosuchebnik.ru/events</a:t>
            </a:r>
            <a:r>
              <a:rPr lang="en-US" sz="1050" b="1" u="sng" dirty="0" smtClean="0">
                <a:hlinkClick r:id="rId6"/>
              </a:rPr>
              <a:t>/</a:t>
            </a:r>
            <a:endParaRPr lang="ru-RU" sz="1050" b="1" u="sng" dirty="0"/>
          </a:p>
          <a:p>
            <a:pPr algn="l"/>
            <a:r>
              <a:rPr lang="ru-RU" sz="1050" b="1" dirty="0">
                <a:solidFill>
                  <a:schemeClr val="tx1"/>
                </a:solidFill>
              </a:rPr>
              <a:t>Сайт: </a:t>
            </a:r>
            <a:r>
              <a:rPr lang="ru-RU" sz="1050" b="1" dirty="0" smtClean="0">
                <a:solidFill>
                  <a:schemeClr val="tx1"/>
                </a:solidFill>
              </a:rPr>
              <a:t>проект </a:t>
            </a:r>
            <a:r>
              <a:rPr lang="ru-RU" sz="1050" b="1" dirty="0">
                <a:solidFill>
                  <a:schemeClr val="tx1"/>
                </a:solidFill>
              </a:rPr>
              <a:t>для родителей и детей </a:t>
            </a:r>
            <a:r>
              <a:rPr lang="en-US" sz="1050" b="1" dirty="0">
                <a:hlinkClick r:id="rId7"/>
              </a:rPr>
              <a:t>https://www.ya-roditel.ru</a:t>
            </a:r>
            <a:r>
              <a:rPr lang="en-US" sz="1050" b="1" dirty="0" smtClean="0">
                <a:hlinkClick r:id="rId7"/>
              </a:rPr>
              <a:t>/</a:t>
            </a:r>
            <a:endParaRPr lang="ru-RU" sz="1050" b="1" u="sng" dirty="0"/>
          </a:p>
          <a:p>
            <a:pPr algn="l"/>
            <a:r>
              <a:rPr lang="ru-RU" sz="1050" b="1" dirty="0"/>
              <a:t>Сайт: </a:t>
            </a:r>
            <a:r>
              <a:rPr lang="ru-RU" sz="1050" b="1" dirty="0" smtClean="0"/>
              <a:t>платформа </a:t>
            </a:r>
            <a:r>
              <a:rPr lang="ru-RU" sz="1050" b="1" dirty="0"/>
              <a:t>по дистанционному обучению рекомендованная </a:t>
            </a:r>
            <a:r>
              <a:rPr lang="ru-RU" sz="1050" b="1" dirty="0" err="1" smtClean="0"/>
              <a:t>Минпросвещения</a:t>
            </a:r>
            <a:r>
              <a:rPr lang="ru-RU" sz="1050" b="1" dirty="0" smtClean="0"/>
              <a:t> </a:t>
            </a:r>
            <a:r>
              <a:rPr lang="ru-RU" sz="1050" b="1" dirty="0"/>
              <a:t>России </a:t>
            </a:r>
            <a:r>
              <a:rPr lang="ru-RU" sz="1050" b="1" u="sng" dirty="0" smtClean="0">
                <a:hlinkClick r:id="rId8"/>
              </a:rPr>
              <a:t>https</a:t>
            </a:r>
            <a:r>
              <a:rPr lang="ru-RU" sz="1050" b="1" u="sng" dirty="0">
                <a:hlinkClick r:id="rId8"/>
              </a:rPr>
              <a:t>://edu.gov.ru/distance</a:t>
            </a:r>
            <a:r>
              <a:rPr lang="ru-RU" sz="1050" dirty="0"/>
              <a:t>   </a:t>
            </a:r>
            <a:r>
              <a:rPr lang="ru-RU" sz="1050" b="1" dirty="0"/>
              <a:t>Моя </a:t>
            </a:r>
            <a:r>
              <a:rPr lang="ru-RU" sz="1050" b="1" dirty="0" smtClean="0"/>
              <a:t>школа-</a:t>
            </a:r>
            <a:r>
              <a:rPr lang="ru-RU" sz="1050" b="1" dirty="0" err="1" smtClean="0"/>
              <a:t>online</a:t>
            </a:r>
            <a:r>
              <a:rPr lang="ru-RU" sz="1050" dirty="0" smtClean="0"/>
              <a:t> </a:t>
            </a:r>
            <a:r>
              <a:rPr lang="ru-RU" sz="1050" b="1" u="sng" dirty="0">
                <a:hlinkClick r:id="rId9"/>
              </a:rPr>
              <a:t>https://cifra.school</a:t>
            </a:r>
            <a:r>
              <a:rPr lang="ru-RU" sz="1050" b="1" u="sng" dirty="0" smtClean="0">
                <a:hlinkClick r:id="rId9"/>
              </a:rPr>
              <a:t>/</a:t>
            </a:r>
            <a:endParaRPr lang="ru-RU" sz="1050" b="1" u="sng" dirty="0" smtClean="0"/>
          </a:p>
          <a:p>
            <a:pPr algn="l"/>
            <a:r>
              <a:rPr lang="ru-RU" sz="1050" b="1" dirty="0" smtClean="0">
                <a:solidFill>
                  <a:schemeClr val="tx1"/>
                </a:solidFill>
              </a:rPr>
              <a:t>Сайт: проект «Большая перемена» </a:t>
            </a:r>
            <a:r>
              <a:rPr lang="ru-RU" sz="1050" b="1" u="sng" dirty="0" smtClean="0">
                <a:hlinkClick r:id="rId10"/>
              </a:rPr>
              <a:t>https</a:t>
            </a:r>
            <a:r>
              <a:rPr lang="ru-RU" sz="1050" b="1" u="sng" dirty="0">
                <a:hlinkClick r:id="rId10"/>
              </a:rPr>
              <a:t>://bolshayaperemena.online</a:t>
            </a:r>
            <a:r>
              <a:rPr lang="ru-RU" sz="1050" b="1" u="sng" dirty="0" smtClean="0">
                <a:hlinkClick r:id="rId10"/>
              </a:rPr>
              <a:t>/</a:t>
            </a:r>
            <a:endParaRPr lang="ru-RU" sz="1050" b="1" u="sng" dirty="0" smtClean="0"/>
          </a:p>
          <a:p>
            <a:pPr algn="just"/>
            <a:r>
              <a:rPr lang="ru-RU" sz="1050" b="1" dirty="0"/>
              <a:t>Сайт</a:t>
            </a:r>
            <a:r>
              <a:rPr lang="ru-RU" sz="1050" dirty="0"/>
              <a:t>: </a:t>
            </a:r>
            <a:r>
              <a:rPr lang="en-US" sz="1050" b="1" dirty="0">
                <a:hlinkClick r:id="rId11"/>
              </a:rPr>
              <a:t>http://academy.mosmetod.ru/</a:t>
            </a:r>
            <a:r>
              <a:rPr lang="ru-RU" sz="1050" b="1" dirty="0"/>
              <a:t> проект ГБОУ ГМЦ ДОгМ «Больше чем урок</a:t>
            </a:r>
            <a:r>
              <a:rPr lang="ru-RU" sz="1050" b="1" dirty="0" smtClean="0"/>
              <a:t>»</a:t>
            </a:r>
          </a:p>
          <a:p>
            <a:pPr algn="just"/>
            <a:endParaRPr lang="ru-RU" sz="1050" b="1" dirty="0"/>
          </a:p>
          <a:p>
            <a:pPr algn="just"/>
            <a:r>
              <a:rPr lang="ru-RU" sz="1050" b="1" dirty="0" smtClean="0"/>
              <a:t>Финансовый </a:t>
            </a:r>
            <a:r>
              <a:rPr lang="ru-RU" sz="1050" b="1" dirty="0" err="1" smtClean="0"/>
              <a:t>блогер-миллионник</a:t>
            </a:r>
            <a:r>
              <a:rPr lang="ru-RU" sz="1050" b="1" dirty="0" smtClean="0"/>
              <a:t> Ксения </a:t>
            </a:r>
            <a:r>
              <a:rPr lang="ru-RU" sz="1050" b="1" dirty="0" err="1" smtClean="0"/>
              <a:t>Падерина</a:t>
            </a:r>
            <a:r>
              <a:rPr lang="ru-RU" sz="1050" b="1" dirty="0" smtClean="0"/>
              <a:t> </a:t>
            </a:r>
            <a:r>
              <a:rPr lang="en-US" sz="1050" b="1" dirty="0">
                <a:hlinkClick r:id="rId12"/>
              </a:rPr>
              <a:t>https://www.instagram.com/tv/CTpC6fJlpXw/?</a:t>
            </a:r>
            <a:r>
              <a:rPr lang="en-US" sz="1050" b="1" dirty="0" smtClean="0">
                <a:hlinkClick r:id="rId12"/>
              </a:rPr>
              <a:t>utm_medium=copy_link</a:t>
            </a:r>
            <a:endParaRPr lang="ru-RU" sz="1050" b="1" dirty="0" smtClean="0"/>
          </a:p>
          <a:p>
            <a:pPr algn="l"/>
            <a:endParaRPr lang="ru-RU" sz="1050" b="1" u="sng" dirty="0" smtClean="0"/>
          </a:p>
          <a:p>
            <a:pPr algn="just"/>
            <a:r>
              <a:rPr lang="ru-RU" sz="1050" b="1" dirty="0" smtClean="0"/>
              <a:t>Сайт</a:t>
            </a:r>
            <a:r>
              <a:rPr lang="ru-RU" sz="1050" b="1" dirty="0"/>
              <a:t>: </a:t>
            </a:r>
            <a:r>
              <a:rPr lang="ru-RU" sz="1050" b="1" dirty="0" smtClean="0"/>
              <a:t>финансовый супермаркет «</a:t>
            </a:r>
            <a:r>
              <a:rPr lang="ru-RU" sz="1050" b="1" dirty="0" err="1" smtClean="0"/>
              <a:t>Банки.ру</a:t>
            </a:r>
            <a:r>
              <a:rPr lang="ru-RU" sz="1050" b="1" dirty="0" smtClean="0"/>
              <a:t>» </a:t>
            </a:r>
            <a:r>
              <a:rPr lang="en-US" sz="1050" b="1" dirty="0">
                <a:hlinkClick r:id="rId13"/>
              </a:rPr>
              <a:t>https://www.banki.ru</a:t>
            </a:r>
            <a:r>
              <a:rPr lang="en-US" sz="1050" b="1" dirty="0" smtClean="0">
                <a:hlinkClick r:id="rId13"/>
              </a:rPr>
              <a:t>/</a:t>
            </a:r>
            <a:r>
              <a:rPr lang="ru-RU" sz="1050" b="1" dirty="0" smtClean="0"/>
              <a:t> </a:t>
            </a:r>
            <a:r>
              <a:rPr lang="ru-RU" sz="1050" b="1" dirty="0">
                <a:solidFill>
                  <a:srgbClr val="00B050"/>
                </a:solidFill>
              </a:rPr>
              <a:t>обратите внимание на рубрику «Тема дня» </a:t>
            </a:r>
            <a:r>
              <a:rPr lang="en-US" sz="1050" b="1" dirty="0">
                <a:hlinkClick r:id="rId14"/>
              </a:rPr>
              <a:t>https://www.banki.ru/news/daytheme</a:t>
            </a:r>
            <a:r>
              <a:rPr lang="en-US" sz="1050" b="1" dirty="0" smtClean="0">
                <a:hlinkClick r:id="rId14"/>
              </a:rPr>
              <a:t>/</a:t>
            </a:r>
            <a:r>
              <a:rPr lang="ru-RU" sz="1050" b="1" dirty="0" smtClean="0">
                <a:solidFill>
                  <a:srgbClr val="00B050"/>
                </a:solidFill>
              </a:rPr>
              <a:t>,</a:t>
            </a:r>
            <a:r>
              <a:rPr lang="ru-RU" sz="1050" b="1" dirty="0" smtClean="0"/>
              <a:t> </a:t>
            </a:r>
            <a:r>
              <a:rPr lang="ru-RU" sz="1050" b="1" dirty="0">
                <a:solidFill>
                  <a:srgbClr val="00B050"/>
                </a:solidFill>
              </a:rPr>
              <a:t>а также на финансовые калькуляторы, на народные рейтинги банков, страховых </a:t>
            </a:r>
            <a:r>
              <a:rPr lang="ru-RU" sz="1050" b="1" dirty="0" smtClean="0">
                <a:solidFill>
                  <a:srgbClr val="00B050"/>
                </a:solidFill>
              </a:rPr>
              <a:t>компаний и финансы </a:t>
            </a:r>
            <a:r>
              <a:rPr lang="ru-RU" sz="1050" b="1" dirty="0">
                <a:solidFill>
                  <a:srgbClr val="00B050"/>
                </a:solidFill>
              </a:rPr>
              <a:t>в вопросах и </a:t>
            </a:r>
            <a:r>
              <a:rPr lang="ru-RU" sz="1050" b="1" dirty="0" smtClean="0">
                <a:solidFill>
                  <a:srgbClr val="00B050"/>
                </a:solidFill>
              </a:rPr>
              <a:t>ответах </a:t>
            </a:r>
            <a:r>
              <a:rPr lang="en-US" sz="1050" b="1" dirty="0">
                <a:hlinkClick r:id="rId15"/>
              </a:rPr>
              <a:t>https://www.banki.ru/services/questions-answers/</a:t>
            </a:r>
            <a:r>
              <a:rPr lang="ru-RU" sz="1050" b="1" dirty="0"/>
              <a:t> </a:t>
            </a:r>
            <a:r>
              <a:rPr lang="ru-RU" sz="1050" b="1" dirty="0">
                <a:solidFill>
                  <a:srgbClr val="00B050"/>
                </a:solidFill>
              </a:rPr>
              <a:t>и исследования </a:t>
            </a:r>
            <a:r>
              <a:rPr lang="ru-RU" sz="1050" b="1" dirty="0">
                <a:hlinkClick r:id="rId16"/>
              </a:rPr>
              <a:t>https://www.banki.ru/news/research/?</a:t>
            </a:r>
            <a:r>
              <a:rPr lang="ru-RU" sz="1050" b="1" dirty="0" smtClean="0">
                <a:hlinkClick r:id="rId16"/>
              </a:rPr>
              <a:t>source=submenu_research</a:t>
            </a:r>
            <a:endParaRPr lang="ru-RU" sz="1050" b="1" dirty="0" smtClean="0"/>
          </a:p>
          <a:p>
            <a:pPr algn="just"/>
            <a:r>
              <a:rPr lang="ru-RU" sz="1050" b="1" dirty="0" smtClean="0"/>
              <a:t>Сайт</a:t>
            </a:r>
            <a:r>
              <a:rPr lang="ru-RU" sz="1050" b="1" dirty="0"/>
              <a:t>: финансовый супермаркет «</a:t>
            </a:r>
            <a:r>
              <a:rPr lang="ru-RU" sz="1050" b="1" dirty="0" err="1" smtClean="0"/>
              <a:t>Сравни.ру</a:t>
            </a:r>
            <a:r>
              <a:rPr lang="ru-RU" sz="1050" b="1" dirty="0" smtClean="0"/>
              <a:t>» </a:t>
            </a:r>
            <a:r>
              <a:rPr lang="en-US" sz="1050" b="1" dirty="0">
                <a:hlinkClick r:id="rId17"/>
              </a:rPr>
              <a:t>https://www.sravni.ru</a:t>
            </a:r>
            <a:r>
              <a:rPr lang="en-US" sz="1050" b="1" dirty="0" smtClean="0">
                <a:hlinkClick r:id="rId17"/>
              </a:rPr>
              <a:t>/</a:t>
            </a:r>
            <a:r>
              <a:rPr lang="ru-RU" sz="1050" b="1" dirty="0" smtClean="0"/>
              <a:t> </a:t>
            </a:r>
            <a:r>
              <a:rPr lang="ru-RU" sz="1050" b="1" dirty="0" smtClean="0">
                <a:solidFill>
                  <a:srgbClr val="00B050"/>
                </a:solidFill>
              </a:rPr>
              <a:t>много полезных бесплатных материалов</a:t>
            </a:r>
          </a:p>
          <a:p>
            <a:pPr algn="just"/>
            <a:r>
              <a:rPr lang="ru-RU" sz="1050" b="1" dirty="0" smtClean="0">
                <a:solidFill>
                  <a:srgbClr val="C00000"/>
                </a:solidFill>
              </a:rPr>
              <a:t>Журнал </a:t>
            </a:r>
            <a:r>
              <a:rPr lang="ru-RU" sz="1050" b="1" dirty="0">
                <a:solidFill>
                  <a:srgbClr val="C00000"/>
                </a:solidFill>
              </a:rPr>
              <a:t>о финансах (</a:t>
            </a:r>
            <a:r>
              <a:rPr lang="ru-RU" sz="1050" b="1" dirty="0" smtClean="0">
                <a:solidFill>
                  <a:srgbClr val="C00000"/>
                </a:solidFill>
              </a:rPr>
              <a:t>простым </a:t>
            </a:r>
            <a:r>
              <a:rPr lang="ru-RU" sz="1050" b="1" dirty="0">
                <a:solidFill>
                  <a:srgbClr val="C00000"/>
                </a:solidFill>
              </a:rPr>
              <a:t>и доступным языком) «</a:t>
            </a:r>
            <a:r>
              <a:rPr lang="ru-RU" sz="1050" b="1" dirty="0" smtClean="0">
                <a:solidFill>
                  <a:srgbClr val="C00000"/>
                </a:solidFill>
              </a:rPr>
              <a:t>Т—Ж</a:t>
            </a:r>
            <a:r>
              <a:rPr lang="ru-RU" sz="1050" b="1" dirty="0">
                <a:solidFill>
                  <a:srgbClr val="C00000"/>
                </a:solidFill>
              </a:rPr>
              <a:t>» </a:t>
            </a:r>
            <a:r>
              <a:rPr lang="en-US" sz="1050" b="1" dirty="0">
                <a:solidFill>
                  <a:schemeClr val="tx1"/>
                </a:solidFill>
                <a:hlinkClick r:id="rId18"/>
              </a:rPr>
              <a:t>https://journal.tinkoff.ru</a:t>
            </a:r>
            <a:r>
              <a:rPr lang="en-US" sz="1050" b="1" dirty="0" smtClean="0">
                <a:solidFill>
                  <a:schemeClr val="tx1"/>
                </a:solidFill>
                <a:hlinkClick r:id="rId18"/>
              </a:rPr>
              <a:t>/</a:t>
            </a:r>
            <a:r>
              <a:rPr lang="ru-RU" sz="1050" b="1" dirty="0" smtClean="0">
                <a:solidFill>
                  <a:schemeClr val="tx1"/>
                </a:solidFill>
              </a:rPr>
              <a:t> </a:t>
            </a:r>
            <a:r>
              <a:rPr lang="ru-RU" sz="1050" b="1" dirty="0" smtClean="0">
                <a:solidFill>
                  <a:srgbClr val="00B050"/>
                </a:solidFill>
              </a:rPr>
              <a:t>(очень много рубрик, подпишитесь на бесплатные рассылки, есть учебник </a:t>
            </a:r>
            <a:r>
              <a:rPr lang="en-US" sz="1050" b="1" dirty="0">
                <a:solidFill>
                  <a:srgbClr val="00B050"/>
                </a:solidFill>
                <a:hlinkClick r:id="rId19"/>
              </a:rPr>
              <a:t>https://journal.tinkoff.ru/pro</a:t>
            </a:r>
            <a:r>
              <a:rPr lang="en-US" sz="1050" b="1" dirty="0" smtClean="0">
                <a:solidFill>
                  <a:srgbClr val="00B050"/>
                </a:solidFill>
                <a:hlinkClick r:id="rId19"/>
              </a:rPr>
              <a:t>/</a:t>
            </a:r>
            <a:r>
              <a:rPr lang="ru-RU" sz="1050" b="1" dirty="0" smtClean="0">
                <a:solidFill>
                  <a:srgbClr val="00B050"/>
                </a:solidFill>
              </a:rPr>
              <a:t>, подпишитесь на рассылки: в</a:t>
            </a:r>
            <a:r>
              <a:rPr lang="ru-RU" sz="1050" b="1" dirty="0">
                <a:solidFill>
                  <a:srgbClr val="00B050"/>
                </a:solidFill>
              </a:rPr>
              <a:t> Т—Ж выходит больше 70 материалов в </a:t>
            </a:r>
            <a:r>
              <a:rPr lang="ru-RU" sz="1050" b="1" dirty="0" smtClean="0">
                <a:solidFill>
                  <a:srgbClr val="00B050"/>
                </a:solidFill>
              </a:rPr>
              <a:t>неделю. </a:t>
            </a:r>
            <a:r>
              <a:rPr lang="ru-RU" sz="1050" b="1" dirty="0">
                <a:solidFill>
                  <a:srgbClr val="00B050"/>
                </a:solidFill>
              </a:rPr>
              <a:t>Читатели, которые дорожат своим временем, подписываются на рассылки: рассылок много, темы разные, но в них только самые важные статьи, которые вам стоит прочитать </a:t>
            </a:r>
            <a:r>
              <a:rPr lang="ru-RU" sz="1050" b="1" u="sng" dirty="0">
                <a:hlinkClick r:id="rId20"/>
              </a:rPr>
              <a:t>https://journal.tinkoff.ru/one-page-to-rule-them-all</a:t>
            </a:r>
            <a:r>
              <a:rPr lang="ru-RU" sz="1050" b="1" u="sng" dirty="0" smtClean="0">
                <a:hlinkClick r:id="rId20"/>
              </a:rPr>
              <a:t>/</a:t>
            </a:r>
            <a:r>
              <a:rPr lang="ru-RU" sz="1050" b="1" dirty="0" smtClean="0">
                <a:solidFill>
                  <a:srgbClr val="00B050"/>
                </a:solidFill>
              </a:rPr>
              <a:t>, </a:t>
            </a:r>
            <a:r>
              <a:rPr lang="ru-RU" sz="1050" b="1" dirty="0">
                <a:solidFill>
                  <a:srgbClr val="00B050"/>
                </a:solidFill>
              </a:rPr>
              <a:t>Тесты «Т—Ж»: </a:t>
            </a:r>
            <a:r>
              <a:rPr lang="ru-RU" sz="1050" b="1" dirty="0">
                <a:solidFill>
                  <a:srgbClr val="00B050"/>
                </a:solidFill>
                <a:hlinkClick r:id="rId21"/>
              </a:rPr>
              <a:t>https</a:t>
            </a:r>
            <a:r>
              <a:rPr lang="ru-RU" sz="1050" b="1" u="sng" dirty="0">
                <a:hlinkClick r:id="rId21"/>
              </a:rPr>
              <a:t>://journal.tinkoff.ru/test</a:t>
            </a:r>
            <a:r>
              <a:rPr lang="ru-RU" sz="1050" b="1" u="sng" dirty="0" smtClean="0">
                <a:hlinkClick r:id="rId21"/>
              </a:rPr>
              <a:t>/</a:t>
            </a:r>
            <a:r>
              <a:rPr lang="ru-RU" sz="1050" b="1" dirty="0" smtClean="0">
                <a:solidFill>
                  <a:srgbClr val="00B050"/>
                </a:solidFill>
              </a:rPr>
              <a:t>)</a:t>
            </a:r>
            <a:endParaRPr lang="ru-RU" sz="1050" b="1" dirty="0">
              <a:solidFill>
                <a:srgbClr val="00B050"/>
              </a:solidFill>
            </a:endParaRPr>
          </a:p>
          <a:p>
            <a:pPr algn="l"/>
            <a:r>
              <a:rPr lang="ru-RU" sz="1050" b="1" dirty="0" smtClean="0">
                <a:solidFill>
                  <a:srgbClr val="C00000"/>
                </a:solidFill>
              </a:rPr>
              <a:t>Журнал о финансах (простым и доступным языком) «Открытый журнал» </a:t>
            </a:r>
            <a:r>
              <a:rPr lang="en-US" sz="1050" b="1" dirty="0" smtClean="0">
                <a:solidFill>
                  <a:schemeClr val="tx1"/>
                </a:solidFill>
                <a:hlinkClick r:id="rId22"/>
              </a:rPr>
              <a:t>https</a:t>
            </a:r>
            <a:r>
              <a:rPr lang="en-US" sz="1050" b="1" dirty="0">
                <a:solidFill>
                  <a:schemeClr val="tx1"/>
                </a:solidFill>
                <a:hlinkClick r:id="rId22"/>
              </a:rPr>
              <a:t>://journal.open-broker.ru</a:t>
            </a:r>
            <a:r>
              <a:rPr lang="en-US" sz="1050" b="1" dirty="0" smtClean="0">
                <a:solidFill>
                  <a:schemeClr val="tx1"/>
                </a:solidFill>
                <a:hlinkClick r:id="rId22"/>
              </a:rPr>
              <a:t>/</a:t>
            </a:r>
            <a:endParaRPr lang="ru-RU" sz="1050" b="1" dirty="0" smtClean="0">
              <a:solidFill>
                <a:schemeClr val="tx1"/>
              </a:solidFill>
            </a:endParaRPr>
          </a:p>
          <a:p>
            <a:pPr algn="l"/>
            <a:r>
              <a:rPr lang="ru-RU" sz="1050" b="1" dirty="0">
                <a:solidFill>
                  <a:srgbClr val="C00000"/>
                </a:solidFill>
              </a:rPr>
              <a:t>Сайт: Московская биржа </a:t>
            </a:r>
            <a:r>
              <a:rPr lang="ru-RU" sz="1050" b="1" dirty="0" err="1">
                <a:solidFill>
                  <a:srgbClr val="C00000"/>
                </a:solidFill>
              </a:rPr>
              <a:t>вебинары</a:t>
            </a:r>
            <a:r>
              <a:rPr lang="ru-RU" sz="1050" b="1" dirty="0">
                <a:solidFill>
                  <a:srgbClr val="C00000"/>
                </a:solidFill>
              </a:rPr>
              <a:t> для всех </a:t>
            </a:r>
            <a:r>
              <a:rPr lang="en-US" sz="1050" b="1" dirty="0">
                <a:hlinkClick r:id="rId23"/>
              </a:rPr>
              <a:t>https://www.moex.com/msn/ibp</a:t>
            </a:r>
            <a:r>
              <a:rPr lang="ru-RU" sz="1050" b="1" dirty="0"/>
              <a:t> </a:t>
            </a:r>
            <a:r>
              <a:rPr lang="ru-RU" sz="1050" b="1" dirty="0">
                <a:solidFill>
                  <a:srgbClr val="C00000"/>
                </a:solidFill>
              </a:rPr>
              <a:t>и </a:t>
            </a:r>
            <a:r>
              <a:rPr lang="ru-RU" sz="1050" b="1" dirty="0"/>
              <a:t> </a:t>
            </a:r>
            <a:r>
              <a:rPr lang="en-US" sz="1050" b="1" dirty="0">
                <a:hlinkClick r:id="rId24"/>
              </a:rPr>
              <a:t>https://www.moex.com/ru/events</a:t>
            </a:r>
            <a:r>
              <a:rPr lang="en-US" sz="1050" b="1" dirty="0" smtClean="0">
                <a:hlinkClick r:id="rId24"/>
              </a:rPr>
              <a:t>/</a:t>
            </a:r>
            <a:r>
              <a:rPr lang="ru-RU" sz="1050" b="1" dirty="0" smtClean="0"/>
              <a:t> </a:t>
            </a:r>
            <a:r>
              <a:rPr lang="ru-RU" sz="1050" b="1" dirty="0" smtClean="0">
                <a:solidFill>
                  <a:srgbClr val="C00000"/>
                </a:solidFill>
              </a:rPr>
              <a:t>и Школа Московской биржи </a:t>
            </a:r>
            <a:r>
              <a:rPr lang="en-US" sz="1050" b="1" dirty="0">
                <a:hlinkClick r:id="rId25"/>
              </a:rPr>
              <a:t>https://school.moex.com</a:t>
            </a:r>
            <a:r>
              <a:rPr lang="en-US" sz="1050" b="1" dirty="0" smtClean="0">
                <a:hlinkClick r:id="rId25"/>
              </a:rPr>
              <a:t>/</a:t>
            </a:r>
            <a:r>
              <a:rPr lang="ru-RU" sz="1050" b="1" dirty="0" smtClean="0"/>
              <a:t> </a:t>
            </a:r>
            <a:r>
              <a:rPr lang="ru-RU" sz="1050" b="1" dirty="0">
                <a:solidFill>
                  <a:srgbClr val="C00000"/>
                </a:solidFill>
              </a:rPr>
              <a:t>и</a:t>
            </a:r>
            <a:r>
              <a:rPr lang="ru-RU" sz="1050" b="1" dirty="0" smtClean="0"/>
              <a:t> </a:t>
            </a:r>
            <a:r>
              <a:rPr lang="en-US" sz="1050" b="1" dirty="0">
                <a:hlinkClick r:id="rId26"/>
              </a:rPr>
              <a:t>h</a:t>
            </a:r>
            <a:r>
              <a:rPr lang="ru-RU" sz="1050" b="1" dirty="0" smtClean="0">
                <a:hlinkClick r:id="rId26"/>
              </a:rPr>
              <a:t>ttps</a:t>
            </a:r>
            <a:r>
              <a:rPr lang="ru-RU" sz="1050" b="1" dirty="0">
                <a:hlinkClick r:id="rId26"/>
              </a:rPr>
              <a:t>://</a:t>
            </a:r>
            <a:r>
              <a:rPr lang="ru-RU" sz="1050" b="1" dirty="0" smtClean="0">
                <a:hlinkClick r:id="rId26"/>
              </a:rPr>
              <a:t>www.moex.com/n35296</a:t>
            </a:r>
            <a:endParaRPr lang="en-US" sz="1050" b="1" dirty="0" smtClean="0"/>
          </a:p>
          <a:p>
            <a:pPr algn="l"/>
            <a:endParaRPr lang="ru-RU" sz="1050" b="1" dirty="0" smtClean="0"/>
          </a:p>
          <a:p>
            <a:pPr algn="l"/>
            <a:r>
              <a:rPr lang="ru-RU" sz="1050" b="1" dirty="0">
                <a:solidFill>
                  <a:srgbClr val="C00000"/>
                </a:solidFill>
              </a:rPr>
              <a:t>Сайт: </a:t>
            </a:r>
            <a:r>
              <a:rPr lang="en-US" sz="1050" b="1" dirty="0">
                <a:solidFill>
                  <a:srgbClr val="C00000"/>
                </a:solidFill>
                <a:hlinkClick r:id="rId27"/>
              </a:rPr>
              <a:t>http://www.fgramota.org/</a:t>
            </a:r>
            <a:r>
              <a:rPr lang="ru-RU" sz="1050" b="1" dirty="0">
                <a:solidFill>
                  <a:srgbClr val="C00000"/>
                </a:solidFill>
              </a:rPr>
              <a:t> проект по финансовой грамотности Российской экономической школы </a:t>
            </a:r>
          </a:p>
          <a:p>
            <a:pPr algn="just"/>
            <a:endParaRPr lang="ru-RU" sz="1050" b="1" dirty="0" smtClean="0">
              <a:solidFill>
                <a:schemeClr val="tx1"/>
              </a:solidFill>
            </a:endParaRPr>
          </a:p>
          <a:p>
            <a:pPr algn="l"/>
            <a:r>
              <a:rPr lang="ru-RU" sz="1050" b="1" dirty="0">
                <a:solidFill>
                  <a:schemeClr val="tx1"/>
                </a:solidFill>
              </a:rPr>
              <a:t>Дружи с финансами в </a:t>
            </a:r>
            <a:r>
              <a:rPr lang="ru-RU" sz="1050" b="1" dirty="0" err="1">
                <a:solidFill>
                  <a:schemeClr val="tx1"/>
                </a:solidFill>
              </a:rPr>
              <a:t>Яндекс.Дзен</a:t>
            </a:r>
            <a:r>
              <a:rPr lang="ru-RU" sz="1050" b="1" dirty="0">
                <a:solidFill>
                  <a:schemeClr val="tx1"/>
                </a:solidFill>
              </a:rPr>
              <a:t> </a:t>
            </a:r>
            <a:r>
              <a:rPr lang="en-US" sz="1050" b="1" dirty="0">
                <a:solidFill>
                  <a:schemeClr val="tx1"/>
                </a:solidFill>
                <a:hlinkClick r:id="rId28"/>
              </a:rPr>
              <a:t>https://zen.yandex.ru/id/5b4f361357bd1c00a904f362?lang=ru&amp;clid=300</a:t>
            </a:r>
            <a:endParaRPr lang="ru-RU" sz="1050" b="1" dirty="0">
              <a:solidFill>
                <a:schemeClr val="tx1"/>
              </a:solidFill>
            </a:endParaRPr>
          </a:p>
          <a:p>
            <a:pPr algn="l"/>
            <a:r>
              <a:rPr lang="ru-RU" sz="1050" b="1" dirty="0">
                <a:solidFill>
                  <a:schemeClr val="tx1"/>
                </a:solidFill>
              </a:rPr>
              <a:t>Нескучно о финансах на </a:t>
            </a:r>
            <a:r>
              <a:rPr lang="ru-RU" sz="1050" b="1" dirty="0" smtClean="0">
                <a:solidFill>
                  <a:schemeClr val="tx1"/>
                </a:solidFill>
              </a:rPr>
              <a:t>«</a:t>
            </a:r>
            <a:r>
              <a:rPr lang="ru-RU" sz="1050" b="1" dirty="0" err="1" smtClean="0">
                <a:solidFill>
                  <a:schemeClr val="tx1"/>
                </a:solidFill>
              </a:rPr>
              <a:t>Финтолк</a:t>
            </a:r>
            <a:r>
              <a:rPr lang="ru-RU" sz="1050" b="1" dirty="0" smtClean="0">
                <a:solidFill>
                  <a:schemeClr val="tx1"/>
                </a:solidFill>
              </a:rPr>
              <a:t>»</a:t>
            </a:r>
            <a:r>
              <a:rPr lang="ru-RU" sz="1050" dirty="0" smtClean="0">
                <a:solidFill>
                  <a:schemeClr val="tx1"/>
                </a:solidFill>
              </a:rPr>
              <a:t> </a:t>
            </a:r>
            <a:r>
              <a:rPr lang="ru-RU" sz="1050" b="1" dirty="0">
                <a:hlinkClick r:id="rId29"/>
              </a:rPr>
              <a:t>https://fintolk.pro</a:t>
            </a:r>
            <a:r>
              <a:rPr lang="ru-RU" sz="1050" b="1" dirty="0" smtClean="0">
                <a:hlinkClick r:id="rId29"/>
              </a:rPr>
              <a:t>/</a:t>
            </a:r>
            <a:endParaRPr lang="ru-RU" sz="1050" b="1" dirty="0"/>
          </a:p>
          <a:p>
            <a:pPr algn="l"/>
            <a:r>
              <a:rPr lang="ru-RU" sz="1050" b="1" dirty="0">
                <a:solidFill>
                  <a:srgbClr val="C00000"/>
                </a:solidFill>
              </a:rPr>
              <a:t>Сайт: Сообщество профессионалов по </a:t>
            </a:r>
            <a:r>
              <a:rPr lang="ru-RU" sz="1050" b="1" dirty="0" smtClean="0">
                <a:solidFill>
                  <a:srgbClr val="C00000"/>
                </a:solidFill>
              </a:rPr>
              <a:t>Финансовой грамотности </a:t>
            </a:r>
            <a:r>
              <a:rPr lang="ru-RU" sz="1050" b="1" u="sng" dirty="0">
                <a:hlinkClick r:id="rId30"/>
              </a:rPr>
              <a:t>https://fgprofi.ru</a:t>
            </a:r>
            <a:r>
              <a:rPr lang="ru-RU" sz="1050" b="1" u="sng" dirty="0" smtClean="0">
                <a:hlinkClick r:id="rId30"/>
              </a:rPr>
              <a:t>/</a:t>
            </a:r>
            <a:endParaRPr lang="ru-RU" sz="1050" b="1" dirty="0" smtClean="0"/>
          </a:p>
          <a:p>
            <a:pPr algn="l"/>
            <a:endParaRPr lang="ru-RU" sz="1050" b="1" dirty="0"/>
          </a:p>
          <a:p>
            <a:pPr algn="just"/>
            <a:r>
              <a:rPr lang="ru-RU" sz="1050" b="1" dirty="0">
                <a:solidFill>
                  <a:schemeClr val="tx1"/>
                </a:solidFill>
              </a:rPr>
              <a:t>Сайт: </a:t>
            </a:r>
            <a:r>
              <a:rPr lang="ru-RU" sz="1050" b="1" dirty="0">
                <a:solidFill>
                  <a:schemeClr val="tx1"/>
                </a:solidFill>
                <a:hlinkClick r:id="rId31"/>
              </a:rPr>
              <a:t>https://intpract.oc3.ru/</a:t>
            </a:r>
            <a:r>
              <a:rPr lang="ru-RU" sz="1050" b="1" dirty="0">
                <a:solidFill>
                  <a:schemeClr val="tx1"/>
                </a:solidFill>
              </a:rPr>
              <a:t> </a:t>
            </a:r>
            <a:r>
              <a:rPr lang="ru-RU" sz="1050" b="1" dirty="0" smtClean="0">
                <a:solidFill>
                  <a:srgbClr val="C00000"/>
                </a:solidFill>
              </a:rPr>
              <a:t>Как </a:t>
            </a:r>
            <a:r>
              <a:rPr lang="ru-RU" sz="1050" b="1" dirty="0">
                <a:solidFill>
                  <a:srgbClr val="C00000"/>
                </a:solidFill>
              </a:rPr>
              <a:t>правильно заключать финансовый договор</a:t>
            </a:r>
          </a:p>
          <a:p>
            <a:pPr algn="just"/>
            <a:r>
              <a:rPr lang="ru-RU" sz="1050" b="1" dirty="0">
                <a:solidFill>
                  <a:schemeClr val="tx1"/>
                </a:solidFill>
              </a:rPr>
              <a:t>Сайт: </a:t>
            </a:r>
            <a:r>
              <a:rPr lang="ru-RU" sz="1050" b="1" u="sng" dirty="0">
                <a:solidFill>
                  <a:schemeClr val="tx1"/>
                </a:solidFill>
                <a:hlinkClick r:id="rId32"/>
              </a:rPr>
              <a:t>http://www.ncfg.ru/poleznye-materialy</a:t>
            </a:r>
            <a:r>
              <a:rPr lang="ru-RU" sz="1050" b="1" dirty="0">
                <a:solidFill>
                  <a:schemeClr val="tx1"/>
                </a:solidFill>
              </a:rPr>
              <a:t> сайт НЦФГ фин. грам. для взрослого населения </a:t>
            </a:r>
            <a:r>
              <a:rPr lang="en-US" sz="1050" b="1" dirty="0" smtClean="0">
                <a:solidFill>
                  <a:schemeClr val="tx1"/>
                </a:solidFill>
                <a:hlinkClick r:id="rId33"/>
              </a:rPr>
              <a:t>http</a:t>
            </a:r>
            <a:r>
              <a:rPr lang="en-US" sz="1050" b="1" dirty="0">
                <a:solidFill>
                  <a:schemeClr val="tx1"/>
                </a:solidFill>
                <a:hlinkClick r:id="rId33"/>
              </a:rPr>
              <a:t>://www.ncfg.ru</a:t>
            </a:r>
            <a:r>
              <a:rPr lang="en-US" sz="1050" b="1" dirty="0" smtClean="0">
                <a:solidFill>
                  <a:schemeClr val="tx1"/>
                </a:solidFill>
                <a:hlinkClick r:id="rId33"/>
              </a:rPr>
              <a:t>/</a:t>
            </a:r>
            <a:endParaRPr lang="ru-RU" sz="1050" b="1" dirty="0">
              <a:solidFill>
                <a:schemeClr val="tx1"/>
              </a:solidFill>
            </a:endParaRPr>
          </a:p>
          <a:p>
            <a:pPr algn="just"/>
            <a:r>
              <a:rPr lang="ru-RU" sz="1050" b="1" dirty="0" smtClean="0"/>
              <a:t>Сайт: </a:t>
            </a:r>
            <a:r>
              <a:rPr lang="ru-RU" sz="1050" b="1" dirty="0" smtClean="0">
                <a:solidFill>
                  <a:schemeClr val="tx1"/>
                </a:solidFill>
              </a:rPr>
              <a:t>Алтайский </a:t>
            </a:r>
            <a:r>
              <a:rPr lang="ru-RU" sz="1050" b="1" dirty="0">
                <a:solidFill>
                  <a:schemeClr val="tx1"/>
                </a:solidFill>
              </a:rPr>
              <a:t>край, ресурс по финансовой грамотности </a:t>
            </a:r>
            <a:r>
              <a:rPr lang="en-US" sz="1050" b="1" dirty="0">
                <a:solidFill>
                  <a:schemeClr val="tx1"/>
                </a:solidFill>
                <a:hlinkClick r:id="rId34"/>
              </a:rPr>
              <a:t>http</a:t>
            </a:r>
            <a:r>
              <a:rPr lang="en-US" sz="1050" b="1" dirty="0" smtClean="0">
                <a:solidFill>
                  <a:schemeClr val="tx1"/>
                </a:solidFill>
                <a:hlinkClick r:id="rId34"/>
              </a:rPr>
              <a:t>://</a:t>
            </a:r>
            <a:r>
              <a:rPr lang="ru-RU" sz="1050" b="1" dirty="0" smtClean="0">
                <a:solidFill>
                  <a:srgbClr val="0070C0"/>
                </a:solidFill>
                <a:hlinkClick r:id="rId34"/>
              </a:rPr>
              <a:t>финграмота22.рф</a:t>
            </a:r>
            <a:r>
              <a:rPr lang="en-US" sz="1050" b="1" dirty="0" smtClean="0">
                <a:solidFill>
                  <a:schemeClr val="tx1"/>
                </a:solidFill>
                <a:hlinkClick r:id="rId34"/>
              </a:rPr>
              <a:t>/</a:t>
            </a:r>
            <a:endParaRPr lang="ru-RU" sz="1050" b="1" dirty="0"/>
          </a:p>
          <a:p>
            <a:pPr algn="just"/>
            <a:r>
              <a:rPr lang="ru-RU" sz="1050" b="1" dirty="0" smtClean="0"/>
              <a:t>Сайт: </a:t>
            </a:r>
            <a:r>
              <a:rPr lang="en-US" sz="1050" b="1" dirty="0" smtClean="0">
                <a:hlinkClick r:id="rId35"/>
              </a:rPr>
              <a:t>https://www.mfliga.pro/</a:t>
            </a:r>
            <a:r>
              <a:rPr lang="ru-RU" sz="1050" b="1" dirty="0" smtClean="0"/>
              <a:t> Молодежная финансовая лига</a:t>
            </a:r>
          </a:p>
          <a:p>
            <a:pPr algn="just"/>
            <a:r>
              <a:rPr lang="ru-RU" sz="1050" b="1" dirty="0" smtClean="0"/>
              <a:t>Сайт</a:t>
            </a:r>
            <a:r>
              <a:rPr lang="ru-RU" sz="1050" b="1" dirty="0"/>
              <a:t>: </a:t>
            </a:r>
            <a:r>
              <a:rPr lang="ru-RU" sz="1050" b="1" dirty="0">
                <a:hlinkClick r:id="rId36"/>
              </a:rPr>
              <a:t>http://school.pfrf.ru</a:t>
            </a:r>
            <a:r>
              <a:rPr lang="ru-RU" sz="1050" b="1" dirty="0"/>
              <a:t> </a:t>
            </a:r>
            <a:r>
              <a:rPr lang="ru-RU" sz="1050" b="1" dirty="0">
                <a:solidFill>
                  <a:srgbClr val="FF0000"/>
                </a:solidFill>
              </a:rPr>
              <a:t>школьникам о пенсии</a:t>
            </a:r>
          </a:p>
          <a:p>
            <a:pPr algn="just"/>
            <a:r>
              <a:rPr lang="ru-RU" sz="1050" b="1" dirty="0"/>
              <a:t>Сайт: </a:t>
            </a:r>
            <a:r>
              <a:rPr lang="ru-RU" sz="1050" b="1" dirty="0">
                <a:hlinkClick r:id="rId37"/>
              </a:rPr>
              <a:t>https://fg.mgpu.ru</a:t>
            </a:r>
            <a:r>
              <a:rPr lang="ru-RU" sz="1050" b="1" dirty="0"/>
              <a:t> </a:t>
            </a:r>
            <a:r>
              <a:rPr lang="ru-RU" sz="1050" b="1" dirty="0" err="1"/>
              <a:t>интернет-ресурс</a:t>
            </a:r>
            <a:r>
              <a:rPr lang="ru-RU" sz="1050" b="1" dirty="0"/>
              <a:t> методической поддержки формирования финансовой грамотности</a:t>
            </a:r>
          </a:p>
          <a:p>
            <a:pPr algn="just"/>
            <a:r>
              <a:rPr lang="ru-RU" sz="1050" b="1" dirty="0" smtClean="0"/>
              <a:t>Сайт</a:t>
            </a:r>
            <a:r>
              <a:rPr lang="ru-RU" sz="1050" b="1" dirty="0"/>
              <a:t>: </a:t>
            </a:r>
            <a:r>
              <a:rPr lang="ru-RU" sz="1050" b="1" dirty="0">
                <a:hlinkClick r:id="rId38"/>
              </a:rPr>
              <a:t>https://casegames.ru/biblioteka</a:t>
            </a:r>
            <a:r>
              <a:rPr lang="ru-RU" sz="1050" b="1" dirty="0"/>
              <a:t> </a:t>
            </a:r>
            <a:r>
              <a:rPr lang="ru-RU" sz="1050" b="1" dirty="0" err="1"/>
              <a:t>интернет-ресурс</a:t>
            </a:r>
            <a:r>
              <a:rPr lang="ru-RU" sz="1050" b="1" dirty="0"/>
              <a:t> проекта компании «</a:t>
            </a:r>
            <a:r>
              <a:rPr lang="en-US" sz="1050" b="1" dirty="0" err="1"/>
              <a:t>Casegames</a:t>
            </a:r>
            <a:r>
              <a:rPr lang="ru-RU" sz="1050" b="1" dirty="0"/>
              <a:t>» </a:t>
            </a:r>
            <a:r>
              <a:rPr lang="en-US" sz="1050" b="1" dirty="0" smtClean="0">
                <a:hlinkClick r:id="rId39"/>
              </a:rPr>
              <a:t>https</a:t>
            </a:r>
            <a:r>
              <a:rPr lang="en-US" sz="1050" b="1" dirty="0">
                <a:hlinkClick r:id="rId39"/>
              </a:rPr>
              <a:t>://casegames.ru</a:t>
            </a:r>
            <a:r>
              <a:rPr lang="en-US" sz="1050" b="1" dirty="0" smtClean="0">
                <a:hlinkClick r:id="rId39"/>
              </a:rPr>
              <a:t>/</a:t>
            </a:r>
            <a:endParaRPr lang="ru-RU" sz="1050" b="1" dirty="0" smtClean="0"/>
          </a:p>
          <a:p>
            <a:pPr algn="just"/>
            <a:r>
              <a:rPr lang="ru-RU" sz="1050" b="1" dirty="0"/>
              <a:t>Сайт: Журнал «Ваши личные финансы» </a:t>
            </a:r>
            <a:r>
              <a:rPr lang="en-US" sz="1050" b="1" dirty="0">
                <a:hlinkClick r:id="rId40"/>
              </a:rPr>
              <a:t>https://vlfin.ru</a:t>
            </a:r>
            <a:r>
              <a:rPr lang="en-US" sz="1050" b="1" dirty="0" smtClean="0">
                <a:hlinkClick r:id="rId40"/>
              </a:rPr>
              <a:t>/</a:t>
            </a:r>
            <a:endParaRPr lang="ru-RU" sz="1050" b="1" dirty="0" smtClean="0"/>
          </a:p>
          <a:p>
            <a:pPr algn="just"/>
            <a:r>
              <a:rPr lang="ru-RU" sz="1050" b="1" dirty="0"/>
              <a:t>Сайт: Глоссарий финансовых терминов для лиц с ОВЗ и с инвалидностью </a:t>
            </a:r>
            <a:r>
              <a:rPr lang="en-US" sz="1050" b="1" dirty="0">
                <a:hlinkClick r:id="rId41"/>
              </a:rPr>
              <a:t>http://finglossy.ru/main</a:t>
            </a:r>
            <a:endParaRPr lang="ru-RU" sz="1050" b="1" dirty="0"/>
          </a:p>
          <a:p>
            <a:pPr algn="just"/>
            <a:r>
              <a:rPr lang="ru-RU" sz="1050" b="1" dirty="0"/>
              <a:t>Сайт: Цифровой бал </a:t>
            </a:r>
            <a:r>
              <a:rPr lang="en-US" sz="1050" b="1" dirty="0">
                <a:hlinkClick r:id="rId42"/>
              </a:rPr>
              <a:t>https://digital-ball.ru</a:t>
            </a:r>
            <a:r>
              <a:rPr lang="en-US" sz="1050" b="1" dirty="0" smtClean="0">
                <a:hlinkClick r:id="rId42"/>
              </a:rPr>
              <a:t>/</a:t>
            </a:r>
            <a:endParaRPr lang="ru-RU" sz="1050" b="1" dirty="0" smtClean="0"/>
          </a:p>
          <a:p>
            <a:pPr algn="just"/>
            <a:r>
              <a:rPr lang="ru-RU" sz="1050" b="1" dirty="0"/>
              <a:t>РЭШ представляет новый научно-популярный портал </a:t>
            </a:r>
            <a:r>
              <a:rPr lang="ru-RU" sz="1050" b="1" dirty="0" smtClean="0"/>
              <a:t>GURU: </a:t>
            </a:r>
            <a:r>
              <a:rPr lang="ru-RU" sz="1050" b="1" u="sng" dirty="0" smtClean="0">
                <a:hlinkClick r:id="rId43"/>
              </a:rPr>
              <a:t>https</a:t>
            </a:r>
            <a:r>
              <a:rPr lang="ru-RU" sz="1050" b="1" u="sng" dirty="0">
                <a:hlinkClick r:id="rId43"/>
              </a:rPr>
              <a:t>://guru.nes.ru</a:t>
            </a:r>
            <a:r>
              <a:rPr lang="ru-RU" sz="1050" b="1" u="sng" dirty="0" smtClean="0">
                <a:hlinkClick r:id="rId43"/>
              </a:rPr>
              <a:t>/</a:t>
            </a:r>
            <a:endParaRPr lang="ru-RU" sz="1050" b="1" dirty="0">
              <a:solidFill>
                <a:srgbClr val="FF0000"/>
              </a:solidFill>
            </a:endParaRPr>
          </a:p>
          <a:p>
            <a:pPr algn="just"/>
            <a:r>
              <a:rPr lang="ru-RU" sz="1050" b="1" dirty="0">
                <a:solidFill>
                  <a:schemeClr val="tx1"/>
                </a:solidFill>
              </a:rPr>
              <a:t>Сайт:</a:t>
            </a:r>
            <a:r>
              <a:rPr lang="ru-RU" sz="1050" dirty="0">
                <a:solidFill>
                  <a:schemeClr val="tx1"/>
                </a:solidFill>
              </a:rPr>
              <a:t> </a:t>
            </a:r>
            <a:r>
              <a:rPr lang="en-US" sz="1050" b="1" dirty="0">
                <a:solidFill>
                  <a:srgbClr val="FF0000"/>
                </a:solidFill>
                <a:hlinkClick r:id="rId44"/>
              </a:rPr>
              <a:t>https://stoppiramida.ru/</a:t>
            </a:r>
            <a:r>
              <a:rPr lang="ru-RU" sz="1050" b="1" dirty="0">
                <a:solidFill>
                  <a:srgbClr val="FF0000"/>
                </a:solidFill>
              </a:rPr>
              <a:t> </a:t>
            </a:r>
            <a:r>
              <a:rPr lang="ru-RU" sz="1050" b="1" dirty="0">
                <a:solidFill>
                  <a:schemeClr val="tx1"/>
                </a:solidFill>
              </a:rPr>
              <a:t>проект Федерального общественного-государственного фонда по защите прав вкладчиков и акционеров </a:t>
            </a:r>
            <a:r>
              <a:rPr lang="en-US" sz="1050" b="1" dirty="0">
                <a:solidFill>
                  <a:schemeClr val="tx1"/>
                </a:solidFill>
                <a:hlinkClick r:id="rId45"/>
              </a:rPr>
              <a:t>http://fedfond.ru/</a:t>
            </a:r>
            <a:r>
              <a:rPr lang="ru-RU" sz="1050" b="1" dirty="0">
                <a:solidFill>
                  <a:schemeClr val="tx1"/>
                </a:solidFill>
              </a:rPr>
              <a:t>, в том числе обратите внимание на Музей финансовых пирамид </a:t>
            </a:r>
            <a:r>
              <a:rPr lang="en-US" sz="1050" b="1" dirty="0">
                <a:solidFill>
                  <a:schemeClr val="tx1"/>
                </a:solidFill>
                <a:hlinkClick r:id="rId46"/>
              </a:rPr>
              <a:t>https://</a:t>
            </a:r>
            <a:r>
              <a:rPr lang="en-US" sz="1050" b="1" dirty="0" smtClean="0">
                <a:solidFill>
                  <a:schemeClr val="tx1"/>
                </a:solidFill>
                <a:hlinkClick r:id="rId46"/>
              </a:rPr>
              <a:t>museum.fedfond.ru/</a:t>
            </a:r>
            <a:endParaRPr lang="ru-RU" sz="1050" b="1" dirty="0">
              <a:solidFill>
                <a:schemeClr val="tx1"/>
              </a:solidFill>
            </a:endParaRPr>
          </a:p>
          <a:p>
            <a:pPr algn="just"/>
            <a:r>
              <a:rPr lang="ru-RU" sz="1050" b="1" dirty="0" smtClean="0">
                <a:solidFill>
                  <a:srgbClr val="FF0000"/>
                </a:solidFill>
              </a:rPr>
              <a:t>Новое </a:t>
            </a:r>
            <a:r>
              <a:rPr lang="ru-RU" sz="1050" b="1" dirty="0">
                <a:solidFill>
                  <a:srgbClr val="FF0000"/>
                </a:solidFill>
              </a:rPr>
              <a:t>на </a:t>
            </a:r>
            <a:r>
              <a:rPr lang="ru-RU" sz="1050" b="1" dirty="0" err="1">
                <a:solidFill>
                  <a:srgbClr val="FF0000"/>
                </a:solidFill>
              </a:rPr>
              <a:t>Госуслугах</a:t>
            </a:r>
            <a:r>
              <a:rPr lang="ru-RU" sz="1050" b="1" dirty="0">
                <a:solidFill>
                  <a:srgbClr val="FF0000"/>
                </a:solidFill>
              </a:rPr>
              <a:t>: Финансовое </a:t>
            </a:r>
            <a:r>
              <a:rPr lang="ru-RU" sz="1050" b="1" dirty="0" smtClean="0">
                <a:solidFill>
                  <a:srgbClr val="FF0000"/>
                </a:solidFill>
              </a:rPr>
              <a:t>мошенничество</a:t>
            </a:r>
            <a:r>
              <a:rPr lang="ru-RU" sz="1050" dirty="0">
                <a:solidFill>
                  <a:srgbClr val="FF0000"/>
                </a:solidFill>
              </a:rPr>
              <a:t> </a:t>
            </a:r>
            <a:r>
              <a:rPr lang="ru-RU" sz="1050" u="sng" dirty="0" smtClean="0">
                <a:hlinkClick r:id="rId47"/>
              </a:rPr>
              <a:t>https</a:t>
            </a:r>
            <a:r>
              <a:rPr lang="ru-RU" sz="1050" u="sng" dirty="0">
                <a:hlinkClick r:id="rId47"/>
              </a:rPr>
              <a:t>://www.gosuslugi.ru/situation/financial_fraud</a:t>
            </a:r>
            <a:endParaRPr lang="ru-RU" sz="1050" b="1" dirty="0">
              <a:solidFill>
                <a:schemeClr val="tx1"/>
              </a:solidFill>
            </a:endParaRPr>
          </a:p>
        </p:txBody>
      </p:sp>
      <p:sp>
        <p:nvSpPr>
          <p:cNvPr id="4" name="Прямоугольник 3"/>
          <p:cNvSpPr/>
          <p:nvPr/>
        </p:nvSpPr>
        <p:spPr>
          <a:xfrm>
            <a:off x="5949164" y="3205862"/>
            <a:ext cx="293670" cy="107722"/>
          </a:xfrm>
          <a:prstGeom prst="rect">
            <a:avLst/>
          </a:prstGeom>
        </p:spPr>
        <p:txBody>
          <a:bodyPr wrap="none">
            <a:spAutoFit/>
          </a:bodyPr>
          <a:lstStyle/>
          <a:p>
            <a:r>
              <a:rPr lang="ru-RU" sz="100" b="1" dirty="0">
                <a:solidFill>
                  <a:schemeClr val="tx1"/>
                </a:solidFill>
              </a:rPr>
              <a:t>Дружи с финансами</a:t>
            </a:r>
            <a:endParaRPr lang="ru-RU" sz="100" dirty="0">
              <a:solidFill>
                <a:schemeClr val="tx1"/>
              </a:solidFill>
            </a:endParaRPr>
          </a:p>
        </p:txBody>
      </p:sp>
      <p:sp>
        <p:nvSpPr>
          <p:cNvPr id="7" name="TextBox 6"/>
          <p:cNvSpPr txBox="1"/>
          <p:nvPr/>
        </p:nvSpPr>
        <p:spPr>
          <a:xfrm>
            <a:off x="8186363" y="4212511"/>
            <a:ext cx="3624840"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ru-RU" sz="1200" b="1" dirty="0" smtClean="0"/>
              <a:t>База «Гарант» ресурс анализа обновления законодательства каждый день  </a:t>
            </a:r>
          </a:p>
          <a:p>
            <a:r>
              <a:rPr lang="en-US" sz="1200" b="1" dirty="0" smtClean="0">
                <a:hlinkClick r:id="rId48"/>
              </a:rPr>
              <a:t>http</a:t>
            </a:r>
            <a:r>
              <a:rPr lang="en-US" sz="1200" b="1" dirty="0">
                <a:hlinkClick r:id="rId48"/>
              </a:rPr>
              <a:t>://base.garant.ru/57401938/#ixzz642M89aUs</a:t>
            </a:r>
            <a:endParaRPr lang="ru-RU" sz="1200" b="1" dirty="0"/>
          </a:p>
        </p:txBody>
      </p:sp>
    </p:spTree>
    <p:extLst>
      <p:ext uri="{BB962C8B-B14F-4D97-AF65-F5344CB8AC3E}">
        <p14:creationId xmlns:p14="http://schemas.microsoft.com/office/powerpoint/2010/main" val="3302883822"/>
      </p:ext>
    </p:extLst>
  </p:cSld>
  <p:clrMapOvr>
    <a:masterClrMapping/>
  </p:clrMapOvr>
  <p:transition advClick="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2"/>
          </p:nvPr>
        </p:nvSpPr>
        <p:spPr/>
        <p:txBody>
          <a:bodyPr/>
          <a:lstStyle/>
          <a:p>
            <a:fld id="{86CB4B4D-7CA3-9044-876B-883B54F8677D}" type="slidenum">
              <a:rPr lang="ru-RU" smtClean="0"/>
              <a:t>63</a:t>
            </a:fld>
            <a:endParaRPr lang="ru-RU"/>
          </a:p>
        </p:txBody>
      </p:sp>
      <p:sp>
        <p:nvSpPr>
          <p:cNvPr id="5" name="Объект 2"/>
          <p:cNvSpPr txBox="1">
            <a:spLocks/>
          </p:cNvSpPr>
          <p:nvPr/>
        </p:nvSpPr>
        <p:spPr>
          <a:xfrm>
            <a:off x="996695" y="200178"/>
            <a:ext cx="2170225" cy="395878"/>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338562" tIns="40222" rIns="40224" bIns="40222"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defTabSz="890816">
              <a:lnSpc>
                <a:spcPct val="80000"/>
              </a:lnSpc>
              <a:buFont typeface="Arial" panose="020B0604020202020204" pitchFamily="34" charset="0"/>
              <a:buNone/>
            </a:pPr>
            <a:r>
              <a:rPr lang="ru-RU" sz="1400" b="1" dirty="0" smtClean="0">
                <a:solidFill>
                  <a:srgbClr val="C00000"/>
                </a:solidFill>
              </a:rPr>
              <a:t>Учебное пособие</a:t>
            </a:r>
            <a:endParaRPr lang="ru-RU" sz="1400" b="1" dirty="0">
              <a:solidFill>
                <a:srgbClr val="C00000"/>
              </a:solidFill>
            </a:endParaRPr>
          </a:p>
        </p:txBody>
      </p:sp>
      <p:pic>
        <p:nvPicPr>
          <p:cNvPr id="6" name="Рисунок 5"/>
          <p:cNvPicPr>
            <a:picLocks noChangeAspect="1"/>
          </p:cNvPicPr>
          <p:nvPr/>
        </p:nvPicPr>
        <p:blipFill>
          <a:blip r:embed="rId2"/>
          <a:stretch>
            <a:fillRect/>
          </a:stretch>
        </p:blipFill>
        <p:spPr>
          <a:xfrm>
            <a:off x="205948" y="612834"/>
            <a:ext cx="2129492" cy="2798002"/>
          </a:xfrm>
          <a:prstGeom prst="rect">
            <a:avLst/>
          </a:prstGeom>
        </p:spPr>
      </p:pic>
      <p:pic>
        <p:nvPicPr>
          <p:cNvPr id="7" name="Рисунок 6"/>
          <p:cNvPicPr>
            <a:picLocks noChangeAspect="1"/>
          </p:cNvPicPr>
          <p:nvPr/>
        </p:nvPicPr>
        <p:blipFill>
          <a:blip r:embed="rId3"/>
          <a:stretch>
            <a:fillRect/>
          </a:stretch>
        </p:blipFill>
        <p:spPr>
          <a:xfrm>
            <a:off x="2919826" y="2500993"/>
            <a:ext cx="2373642" cy="3116234"/>
          </a:xfrm>
          <a:prstGeom prst="rect">
            <a:avLst/>
          </a:prstGeom>
        </p:spPr>
      </p:pic>
      <p:sp>
        <p:nvSpPr>
          <p:cNvPr id="8" name="Объект 2"/>
          <p:cNvSpPr txBox="1">
            <a:spLocks/>
          </p:cNvSpPr>
          <p:nvPr/>
        </p:nvSpPr>
        <p:spPr>
          <a:xfrm>
            <a:off x="4503090" y="2105115"/>
            <a:ext cx="2170225" cy="395878"/>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338562" tIns="40222" rIns="40224" bIns="40222"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defTabSz="890816">
              <a:lnSpc>
                <a:spcPct val="80000"/>
              </a:lnSpc>
              <a:buFont typeface="Arial" panose="020B0604020202020204" pitchFamily="34" charset="0"/>
              <a:buNone/>
            </a:pPr>
            <a:r>
              <a:rPr lang="ru-RU" sz="1400" b="1" dirty="0" smtClean="0">
                <a:solidFill>
                  <a:srgbClr val="C00000"/>
                </a:solidFill>
              </a:rPr>
              <a:t>Учебник</a:t>
            </a:r>
            <a:endParaRPr lang="ru-RU" sz="1400" b="1" dirty="0">
              <a:solidFill>
                <a:srgbClr val="C00000"/>
              </a:solidFill>
            </a:endParaRPr>
          </a:p>
        </p:txBody>
      </p:sp>
      <p:pic>
        <p:nvPicPr>
          <p:cNvPr id="9" name="Рисунок 8"/>
          <p:cNvPicPr>
            <a:picLocks noChangeAspect="1"/>
          </p:cNvPicPr>
          <p:nvPr/>
        </p:nvPicPr>
        <p:blipFill>
          <a:blip r:embed="rId4"/>
          <a:stretch>
            <a:fillRect/>
          </a:stretch>
        </p:blipFill>
        <p:spPr>
          <a:xfrm>
            <a:off x="6462241" y="3254929"/>
            <a:ext cx="4849610" cy="2818700"/>
          </a:xfrm>
          <a:prstGeom prst="rect">
            <a:avLst/>
          </a:prstGeom>
        </p:spPr>
        <p:style>
          <a:lnRef idx="2">
            <a:schemeClr val="accent6"/>
          </a:lnRef>
          <a:fillRef idx="1">
            <a:schemeClr val="lt1"/>
          </a:fillRef>
          <a:effectRef idx="0">
            <a:schemeClr val="accent6"/>
          </a:effectRef>
          <a:fontRef idx="minor">
            <a:schemeClr val="dk1"/>
          </a:fontRef>
        </p:style>
      </p:pic>
      <p:sp>
        <p:nvSpPr>
          <p:cNvPr id="10" name="Объект 2"/>
          <p:cNvSpPr txBox="1">
            <a:spLocks/>
          </p:cNvSpPr>
          <p:nvPr/>
        </p:nvSpPr>
        <p:spPr>
          <a:xfrm>
            <a:off x="9328159" y="2813622"/>
            <a:ext cx="2170225" cy="395878"/>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338562" tIns="40222" rIns="40224" bIns="40222"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defTabSz="890816">
              <a:lnSpc>
                <a:spcPct val="80000"/>
              </a:lnSpc>
              <a:buFont typeface="Arial" panose="020B0604020202020204" pitchFamily="34" charset="0"/>
              <a:buNone/>
            </a:pPr>
            <a:r>
              <a:rPr lang="ru-RU" sz="1400" b="1" dirty="0" smtClean="0">
                <a:solidFill>
                  <a:srgbClr val="C00000"/>
                </a:solidFill>
              </a:rPr>
              <a:t>Учебник</a:t>
            </a:r>
            <a:endParaRPr lang="ru-RU" sz="1400" b="1" dirty="0">
              <a:solidFill>
                <a:srgbClr val="C00000"/>
              </a:solidFill>
            </a:endParaRPr>
          </a:p>
        </p:txBody>
      </p:sp>
    </p:spTree>
    <p:extLst>
      <p:ext uri="{BB962C8B-B14F-4D97-AF65-F5344CB8AC3E}">
        <p14:creationId xmlns:p14="http://schemas.microsoft.com/office/powerpoint/2010/main" val="3063007272"/>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2"/>
          </p:nvPr>
        </p:nvSpPr>
        <p:spPr/>
        <p:txBody>
          <a:bodyPr/>
          <a:lstStyle/>
          <a:p>
            <a:fld id="{86CB4B4D-7CA3-9044-876B-883B54F8677D}" type="slidenum">
              <a:rPr lang="ru-RU" smtClean="0"/>
              <a:t>64</a:t>
            </a:fld>
            <a:endParaRPr lang="ru-RU"/>
          </a:p>
        </p:txBody>
      </p:sp>
      <p:sp>
        <p:nvSpPr>
          <p:cNvPr id="5" name="Объект 2"/>
          <p:cNvSpPr txBox="1">
            <a:spLocks/>
          </p:cNvSpPr>
          <p:nvPr/>
        </p:nvSpPr>
        <p:spPr>
          <a:xfrm>
            <a:off x="3156784" y="633313"/>
            <a:ext cx="5284131" cy="554283"/>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338562" tIns="40222" rIns="40224" bIns="40222"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defTabSz="890816">
              <a:lnSpc>
                <a:spcPct val="80000"/>
              </a:lnSpc>
              <a:buFont typeface="Arial" panose="020B0604020202020204" pitchFamily="34" charset="0"/>
              <a:buNone/>
            </a:pPr>
            <a:r>
              <a:rPr lang="ru-RU" sz="1400" b="1" dirty="0" smtClean="0">
                <a:solidFill>
                  <a:srgbClr val="C00000"/>
                </a:solidFill>
              </a:rPr>
              <a:t>ПОТРЕНЕРУЕМСЯ. НАШЕЛ САЙТ ПРИ ПОДГОТОВКЕ К ВЕБИНАРУ</a:t>
            </a:r>
            <a:endParaRPr lang="ru-RU" sz="1400" b="1" dirty="0">
              <a:solidFill>
                <a:srgbClr val="C00000"/>
              </a:solidFill>
            </a:endParaRPr>
          </a:p>
        </p:txBody>
      </p:sp>
      <p:sp>
        <p:nvSpPr>
          <p:cNvPr id="3" name="Прямоугольник 2"/>
          <p:cNvSpPr/>
          <p:nvPr/>
        </p:nvSpPr>
        <p:spPr>
          <a:xfrm>
            <a:off x="4057329" y="184779"/>
            <a:ext cx="3201517" cy="369332"/>
          </a:xfrm>
          <a:prstGeom prst="rect">
            <a:avLst/>
          </a:prstGeom>
        </p:spPr>
        <p:txBody>
          <a:bodyPr wrap="none">
            <a:spAutoFit/>
          </a:bodyPr>
          <a:lstStyle/>
          <a:p>
            <a:r>
              <a:rPr lang="ru-RU" b="1" dirty="0" smtClean="0">
                <a:solidFill>
                  <a:srgbClr val="C00000"/>
                </a:solidFill>
              </a:rPr>
              <a:t>Задания </a:t>
            </a:r>
            <a:r>
              <a:rPr lang="ru-RU" b="1" dirty="0">
                <a:solidFill>
                  <a:srgbClr val="C00000"/>
                </a:solidFill>
              </a:rPr>
              <a:t>по </a:t>
            </a:r>
            <a:r>
              <a:rPr lang="ru-RU" b="1" dirty="0" err="1" smtClean="0">
                <a:solidFill>
                  <a:srgbClr val="C00000"/>
                </a:solidFill>
              </a:rPr>
              <a:t>финбезопасности</a:t>
            </a:r>
            <a:endParaRPr lang="ru-RU" b="1" dirty="0">
              <a:solidFill>
                <a:srgbClr val="C00000"/>
              </a:solidFill>
            </a:endParaRPr>
          </a:p>
        </p:txBody>
      </p:sp>
      <p:pic>
        <p:nvPicPr>
          <p:cNvPr id="11" name="Рисунок 10"/>
          <p:cNvPicPr/>
          <p:nvPr/>
        </p:nvPicPr>
        <p:blipFill>
          <a:blip r:embed="rId2">
            <a:extLst>
              <a:ext uri="{28A0092B-C50C-407E-A947-70E740481C1C}">
                <a14:useLocalDpi xmlns:a14="http://schemas.microsoft.com/office/drawing/2010/main" val="0"/>
              </a:ext>
            </a:extLst>
          </a:blip>
          <a:stretch>
            <a:fillRect/>
          </a:stretch>
        </p:blipFill>
        <p:spPr>
          <a:xfrm>
            <a:off x="681931" y="1738485"/>
            <a:ext cx="4949706" cy="2944474"/>
          </a:xfrm>
          <a:prstGeom prst="rect">
            <a:avLst/>
          </a:prstGeom>
          <a:ln/>
        </p:spPr>
        <p:style>
          <a:lnRef idx="2">
            <a:schemeClr val="accent6"/>
          </a:lnRef>
          <a:fillRef idx="1">
            <a:schemeClr val="lt1"/>
          </a:fillRef>
          <a:effectRef idx="0">
            <a:schemeClr val="accent6"/>
          </a:effectRef>
          <a:fontRef idx="minor">
            <a:schemeClr val="dk1"/>
          </a:fontRef>
        </p:style>
      </p:pic>
      <p:pic>
        <p:nvPicPr>
          <p:cNvPr id="12" name="Рисунок 11"/>
          <p:cNvPicPr/>
          <p:nvPr/>
        </p:nvPicPr>
        <p:blipFill>
          <a:blip r:embed="rId3" cstate="print">
            <a:extLst>
              <a:ext uri="{28A0092B-C50C-407E-A947-70E740481C1C}">
                <a14:useLocalDpi xmlns:a14="http://schemas.microsoft.com/office/drawing/2010/main" val="0"/>
              </a:ext>
            </a:extLst>
          </a:blip>
          <a:stretch>
            <a:fillRect/>
          </a:stretch>
        </p:blipFill>
        <p:spPr>
          <a:xfrm>
            <a:off x="6457928" y="3285412"/>
            <a:ext cx="5232660" cy="2656312"/>
          </a:xfrm>
          <a:prstGeom prst="rect">
            <a:avLst/>
          </a:prstGeom>
          <a:ln/>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2961619678"/>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98645" y="5796793"/>
            <a:ext cx="5620624" cy="923330"/>
          </a:xfrm>
          <a:prstGeom prst="rect">
            <a:avLst/>
          </a:prstGeom>
          <a:noFill/>
        </p:spPr>
        <p:txBody>
          <a:bodyPr wrap="square" rtlCol="0">
            <a:spAutoFit/>
          </a:bodyPr>
          <a:lstStyle/>
          <a:p>
            <a:r>
              <a:rPr lang="ru-RU" b="1" dirty="0" smtClean="0"/>
              <a:t>Автор: Евгений Александрович Григорьев</a:t>
            </a:r>
          </a:p>
          <a:p>
            <a:r>
              <a:rPr lang="ru-RU" b="1" dirty="0" smtClean="0"/>
              <a:t>Ведущий преподаватель АНО «ИДПО МФЦ»</a:t>
            </a:r>
            <a:endParaRPr lang="en-US" b="1" dirty="0" smtClean="0"/>
          </a:p>
          <a:p>
            <a:r>
              <a:rPr lang="en-US" b="1" dirty="0" smtClean="0">
                <a:hlinkClick r:id="rId2"/>
              </a:rPr>
              <a:t>evgenyg@educenter.ru</a:t>
            </a:r>
            <a:endParaRPr lang="en-US" b="1" dirty="0" smtClean="0"/>
          </a:p>
        </p:txBody>
      </p:sp>
      <p:pic>
        <p:nvPicPr>
          <p:cNvPr id="7" name="Рисунок 6"/>
          <p:cNvPicPr>
            <a:picLocks noChangeAspect="1"/>
          </p:cNvPicPr>
          <p:nvPr/>
        </p:nvPicPr>
        <p:blipFill>
          <a:blip r:embed="rId3"/>
          <a:stretch>
            <a:fillRect/>
          </a:stretch>
        </p:blipFill>
        <p:spPr>
          <a:xfrm>
            <a:off x="9191538" y="436560"/>
            <a:ext cx="2147265" cy="770813"/>
          </a:xfrm>
          <a:prstGeom prst="rect">
            <a:avLst/>
          </a:prstGeom>
        </p:spPr>
        <p:style>
          <a:lnRef idx="2">
            <a:schemeClr val="accent6"/>
          </a:lnRef>
          <a:fillRef idx="1">
            <a:schemeClr val="lt1"/>
          </a:fillRef>
          <a:effectRef idx="0">
            <a:schemeClr val="accent6"/>
          </a:effectRef>
          <a:fontRef idx="minor">
            <a:schemeClr val="dk1"/>
          </a:fontRef>
        </p:style>
      </p:pic>
      <p:pic>
        <p:nvPicPr>
          <p:cNvPr id="2" name="Рисунок 1"/>
          <p:cNvPicPr>
            <a:picLocks noChangeAspect="1"/>
          </p:cNvPicPr>
          <p:nvPr/>
        </p:nvPicPr>
        <p:blipFill>
          <a:blip r:embed="rId4"/>
          <a:stretch>
            <a:fillRect/>
          </a:stretch>
        </p:blipFill>
        <p:spPr>
          <a:xfrm>
            <a:off x="5137089" y="326144"/>
            <a:ext cx="3041009" cy="1022188"/>
          </a:xfrm>
          <a:prstGeom prst="rect">
            <a:avLst/>
          </a:prstGeom>
        </p:spPr>
        <p:style>
          <a:lnRef idx="2">
            <a:schemeClr val="accent5"/>
          </a:lnRef>
          <a:fillRef idx="1">
            <a:schemeClr val="lt1"/>
          </a:fillRef>
          <a:effectRef idx="0">
            <a:schemeClr val="accent5"/>
          </a:effectRef>
          <a:fontRef idx="minor">
            <a:schemeClr val="dk1"/>
          </a:fontRef>
        </p:style>
      </p:pic>
      <p:sp>
        <p:nvSpPr>
          <p:cNvPr id="3" name="Прямоугольник 2"/>
          <p:cNvSpPr/>
          <p:nvPr/>
        </p:nvSpPr>
        <p:spPr>
          <a:xfrm>
            <a:off x="8868028" y="1384409"/>
            <a:ext cx="2794284" cy="523220"/>
          </a:xfrm>
          <a:prstGeom prst="rect">
            <a:avLst/>
          </a:prstGeom>
        </p:spPr>
        <p:txBody>
          <a:bodyPr wrap="square">
            <a:spAutoFit/>
          </a:bodyPr>
          <a:lstStyle/>
          <a:p>
            <a:r>
              <a:rPr lang="en-US" sz="1400" b="1" dirty="0">
                <a:hlinkClick r:id="rId5"/>
              </a:rPr>
              <a:t>https://</a:t>
            </a:r>
            <a:r>
              <a:rPr lang="en-US" sz="1400" b="1" dirty="0" smtClean="0">
                <a:hlinkClick r:id="rId5"/>
              </a:rPr>
              <a:t>www.educenter.ru/course-series/course-series_8.html</a:t>
            </a:r>
            <a:endParaRPr lang="ru-RU" sz="1400" b="1" dirty="0" smtClean="0"/>
          </a:p>
        </p:txBody>
      </p:sp>
      <p:sp>
        <p:nvSpPr>
          <p:cNvPr id="9" name="Прямоугольник 8"/>
          <p:cNvSpPr/>
          <p:nvPr/>
        </p:nvSpPr>
        <p:spPr>
          <a:xfrm>
            <a:off x="5750037" y="1540369"/>
            <a:ext cx="1815112" cy="307777"/>
          </a:xfrm>
          <a:prstGeom prst="rect">
            <a:avLst/>
          </a:prstGeom>
        </p:spPr>
        <p:txBody>
          <a:bodyPr wrap="none">
            <a:spAutoFit/>
          </a:bodyPr>
          <a:lstStyle/>
          <a:p>
            <a:r>
              <a:rPr lang="en-US" sz="1400" b="1" dirty="0">
                <a:hlinkClick r:id="rId6"/>
              </a:rPr>
              <a:t>https://fincubator.ru</a:t>
            </a:r>
            <a:r>
              <a:rPr lang="en-US" sz="1400" b="1" dirty="0" smtClean="0">
                <a:hlinkClick r:id="rId6"/>
              </a:rPr>
              <a:t>/</a:t>
            </a:r>
            <a:endParaRPr lang="ru-RU" sz="1400" b="1" dirty="0" smtClean="0"/>
          </a:p>
        </p:txBody>
      </p:sp>
      <p:pic>
        <p:nvPicPr>
          <p:cNvPr id="4" name="Рисунок 3"/>
          <p:cNvPicPr>
            <a:picLocks noChangeAspect="1"/>
          </p:cNvPicPr>
          <p:nvPr/>
        </p:nvPicPr>
        <p:blipFill>
          <a:blip r:embed="rId7"/>
          <a:stretch>
            <a:fillRect/>
          </a:stretch>
        </p:blipFill>
        <p:spPr>
          <a:xfrm>
            <a:off x="289333" y="436560"/>
            <a:ext cx="4383335" cy="857609"/>
          </a:xfrm>
          <a:prstGeom prst="rect">
            <a:avLst/>
          </a:prstGeom>
        </p:spPr>
        <p:style>
          <a:lnRef idx="2">
            <a:schemeClr val="accent5"/>
          </a:lnRef>
          <a:fillRef idx="1">
            <a:schemeClr val="lt1"/>
          </a:fillRef>
          <a:effectRef idx="0">
            <a:schemeClr val="accent5"/>
          </a:effectRef>
          <a:fontRef idx="minor">
            <a:schemeClr val="dk1"/>
          </a:fontRef>
        </p:style>
      </p:pic>
      <p:sp>
        <p:nvSpPr>
          <p:cNvPr id="8" name="Прямоугольник 7"/>
          <p:cNvSpPr/>
          <p:nvPr/>
        </p:nvSpPr>
        <p:spPr>
          <a:xfrm>
            <a:off x="1486892" y="1386480"/>
            <a:ext cx="1922065" cy="307777"/>
          </a:xfrm>
          <a:prstGeom prst="rect">
            <a:avLst/>
          </a:prstGeom>
        </p:spPr>
        <p:txBody>
          <a:bodyPr wrap="none">
            <a:spAutoFit/>
          </a:bodyPr>
          <a:lstStyle/>
          <a:p>
            <a:r>
              <a:rPr lang="en-US" sz="1400" b="1" dirty="0">
                <a:hlinkClick r:id="rId8"/>
              </a:rPr>
              <a:t>https://www.mo73.ru</a:t>
            </a:r>
            <a:r>
              <a:rPr lang="en-US" sz="1400" b="1" dirty="0" smtClean="0">
                <a:hlinkClick r:id="rId8"/>
              </a:rPr>
              <a:t>/</a:t>
            </a:r>
            <a:endParaRPr lang="ru-RU" sz="1400" b="1" dirty="0" smtClean="0"/>
          </a:p>
        </p:txBody>
      </p:sp>
      <p:sp>
        <p:nvSpPr>
          <p:cNvPr id="13" name="TextBox 12"/>
          <p:cNvSpPr txBox="1"/>
          <p:nvPr/>
        </p:nvSpPr>
        <p:spPr>
          <a:xfrm>
            <a:off x="4764947" y="2525745"/>
            <a:ext cx="2390862"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b="1" dirty="0" smtClean="0">
                <a:solidFill>
                  <a:srgbClr val="C00000"/>
                </a:solidFill>
              </a:rPr>
              <a:t>Спасибо за внимание</a:t>
            </a:r>
            <a:endParaRPr lang="ru-RU" b="1" dirty="0">
              <a:solidFill>
                <a:srgbClr val="C00000"/>
              </a:solidFill>
            </a:endParaRPr>
          </a:p>
        </p:txBody>
      </p:sp>
      <p:pic>
        <p:nvPicPr>
          <p:cNvPr id="5" name="Рисунок 4"/>
          <p:cNvPicPr>
            <a:picLocks noChangeAspect="1"/>
          </p:cNvPicPr>
          <p:nvPr/>
        </p:nvPicPr>
        <p:blipFill>
          <a:blip r:embed="rId9"/>
          <a:stretch>
            <a:fillRect/>
          </a:stretch>
        </p:blipFill>
        <p:spPr>
          <a:xfrm>
            <a:off x="1127576" y="3655362"/>
            <a:ext cx="9953625" cy="1095375"/>
          </a:xfrm>
          <a:prstGeom prst="rect">
            <a:avLst/>
          </a:prstGeom>
        </p:spPr>
        <p:style>
          <a:lnRef idx="2">
            <a:schemeClr val="accent5"/>
          </a:lnRef>
          <a:fillRef idx="1">
            <a:schemeClr val="lt1"/>
          </a:fillRef>
          <a:effectRef idx="0">
            <a:schemeClr val="accent5"/>
          </a:effectRef>
          <a:fontRef idx="minor">
            <a:schemeClr val="dk1"/>
          </a:fontRef>
        </p:style>
      </p:pic>
      <p:sp>
        <p:nvSpPr>
          <p:cNvPr id="10" name="Прямоугольник 9"/>
          <p:cNvSpPr/>
          <p:nvPr/>
        </p:nvSpPr>
        <p:spPr>
          <a:xfrm>
            <a:off x="7724576" y="4730724"/>
            <a:ext cx="3356625" cy="369332"/>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en-US" b="1" dirty="0">
                <a:hlinkClick r:id="rId10"/>
              </a:rPr>
              <a:t>https://</a:t>
            </a:r>
            <a:r>
              <a:rPr lang="en-US" b="1" dirty="0" smtClean="0">
                <a:hlinkClick r:id="rId10"/>
              </a:rPr>
              <a:t>sochisirius.ru/news/4763</a:t>
            </a:r>
            <a:endParaRPr lang="ru-RU" b="1" dirty="0" smtClean="0"/>
          </a:p>
        </p:txBody>
      </p:sp>
    </p:spTree>
    <p:extLst>
      <p:ext uri="{BB962C8B-B14F-4D97-AF65-F5344CB8AC3E}">
        <p14:creationId xmlns:p14="http://schemas.microsoft.com/office/powerpoint/2010/main" val="344811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335561" y="151002"/>
            <a:ext cx="11400444" cy="738664"/>
          </a:xfrm>
          <a:prstGeom prst="rect">
            <a:avLst/>
          </a:prstGeom>
        </p:spPr>
        <p:txBody>
          <a:bodyPr wrap="square">
            <a:spAutoFit/>
          </a:bodyPr>
          <a:lstStyle/>
          <a:p>
            <a:r>
              <a:rPr lang="ru-RU" sz="1400" b="1" dirty="0">
                <a:solidFill>
                  <a:srgbClr val="C00000"/>
                </a:solidFill>
              </a:rPr>
              <a:t>Мир вокруг нас: предпосылки для реализации мошенниками своих </a:t>
            </a:r>
            <a:r>
              <a:rPr lang="ru-RU" sz="1400" b="1" dirty="0" smtClean="0">
                <a:solidFill>
                  <a:srgbClr val="C00000"/>
                </a:solidFill>
              </a:rPr>
              <a:t>планов</a:t>
            </a:r>
          </a:p>
          <a:p>
            <a:endParaRPr lang="ru-RU" sz="1400" b="1" dirty="0">
              <a:solidFill>
                <a:srgbClr val="C00000"/>
              </a:solidFill>
            </a:endParaRPr>
          </a:p>
          <a:p>
            <a:pPr algn="l" hangingPunct="1"/>
            <a:r>
              <a:rPr lang="ru-RU" sz="1400" b="1" dirty="0" smtClean="0">
                <a:solidFill>
                  <a:schemeClr val="accent5">
                    <a:lumMod val="75000"/>
                  </a:schemeClr>
                </a:solidFill>
                <a:latin typeface="+mj-lt"/>
              </a:rPr>
              <a:t>Уголовный </a:t>
            </a:r>
            <a:r>
              <a:rPr lang="ru-RU" sz="1400" b="1" dirty="0" smtClean="0">
                <a:solidFill>
                  <a:schemeClr val="accent5">
                    <a:lumMod val="75000"/>
                  </a:schemeClr>
                </a:solidFill>
                <a:latin typeface="+mj-lt"/>
              </a:rPr>
              <a:t>кодекс, Мошенничество </a:t>
            </a:r>
            <a:endParaRPr lang="ru-RU" sz="1400" b="1" dirty="0">
              <a:solidFill>
                <a:schemeClr val="accent5">
                  <a:lumMod val="75000"/>
                </a:schemeClr>
              </a:solidFill>
              <a:latin typeface="+mj-lt"/>
            </a:endParaRPr>
          </a:p>
        </p:txBody>
      </p:sp>
      <p:sp>
        <p:nvSpPr>
          <p:cNvPr id="2" name="Номер слайда 1"/>
          <p:cNvSpPr>
            <a:spLocks noGrp="1"/>
          </p:cNvSpPr>
          <p:nvPr>
            <p:ph type="sldNum" sz="quarter" idx="2"/>
          </p:nvPr>
        </p:nvSpPr>
        <p:spPr>
          <a:xfrm>
            <a:off x="5293518" y="6517445"/>
            <a:ext cx="1060176" cy="232745"/>
          </a:xfrm>
        </p:spPr>
        <p:txBody>
          <a:bodyPr/>
          <a:lstStyle/>
          <a:p>
            <a:fld id="{86CB4B4D-7CA3-9044-876B-883B54F8677D}" type="slidenum">
              <a:rPr lang="ru-RU" smtClean="0"/>
              <a:t>7</a:t>
            </a:fld>
            <a:endParaRPr lang="ru-RU" dirty="0"/>
          </a:p>
        </p:txBody>
      </p:sp>
      <p:sp>
        <p:nvSpPr>
          <p:cNvPr id="9" name="Заголовок в тексте. Набирается шрифтом Verdana Bold.…"/>
          <p:cNvSpPr txBox="1">
            <a:spLocks/>
          </p:cNvSpPr>
          <p:nvPr/>
        </p:nvSpPr>
        <p:spPr>
          <a:xfrm>
            <a:off x="721454" y="663220"/>
            <a:ext cx="11165746" cy="2092923"/>
          </a:xfrm>
          <a:prstGeom prst="rect">
            <a:avLst/>
          </a:prstGeom>
        </p:spPr>
        <p:txBody>
          <a:bodyPr vert="horz" lIns="42112" tIns="42112" rIns="42112" bIns="42112"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endParaRPr lang="ru-RU" sz="1600" b="1" dirty="0" smtClean="0">
              <a:solidFill>
                <a:schemeClr val="accent6">
                  <a:lumMod val="50000"/>
                </a:schemeClr>
              </a:solidFill>
            </a:endParaRPr>
          </a:p>
          <a:p>
            <a:pPr marL="0" indent="0" algn="just">
              <a:buFont typeface="Arial" panose="020B0604020202020204" pitchFamily="34" charset="0"/>
              <a:buNone/>
            </a:pPr>
            <a:r>
              <a:rPr lang="ru-RU" sz="1600" b="1" dirty="0" smtClean="0">
                <a:solidFill>
                  <a:srgbClr val="C00000"/>
                </a:solidFill>
              </a:rPr>
              <a:t>Основные термины</a:t>
            </a:r>
          </a:p>
          <a:p>
            <a:pPr marL="0" indent="0" algn="just">
              <a:buFont typeface="Arial" panose="020B0604020202020204" pitchFamily="34" charset="0"/>
              <a:buNone/>
            </a:pPr>
            <a:r>
              <a:rPr lang="ru-RU" sz="1600" b="1" dirty="0" smtClean="0"/>
              <a:t>УК РФ Статья 159. Мошенничество </a:t>
            </a:r>
            <a:r>
              <a:rPr lang="ru-RU" sz="1600" i="1" dirty="0" smtClean="0"/>
              <a:t>—</a:t>
            </a:r>
            <a:r>
              <a:rPr lang="ru-RU" sz="1600" dirty="0" smtClean="0"/>
              <a:t> Мошенничество, то есть </a:t>
            </a:r>
            <a:r>
              <a:rPr lang="ru-RU" sz="1600" dirty="0" smtClean="0">
                <a:hlinkClick r:id="rId2"/>
              </a:rPr>
              <a:t>хищение</a:t>
            </a:r>
            <a:r>
              <a:rPr lang="ru-RU" sz="1600" dirty="0" smtClean="0"/>
              <a:t> чужого имущества или приобретение права на чужое имущество путем </a:t>
            </a:r>
            <a:r>
              <a:rPr lang="ru-RU" sz="1600" dirty="0" smtClean="0">
                <a:hlinkClick r:id="rId3"/>
              </a:rPr>
              <a:t>обмана</a:t>
            </a:r>
            <a:r>
              <a:rPr lang="ru-RU" sz="1600" dirty="0" smtClean="0"/>
              <a:t> или </a:t>
            </a:r>
            <a:r>
              <a:rPr lang="ru-RU" sz="1600" dirty="0" smtClean="0">
                <a:hlinkClick r:id="rId4"/>
              </a:rPr>
              <a:t>злоупотребления доверием</a:t>
            </a:r>
            <a:endParaRPr lang="ru-RU" sz="1600" dirty="0" smtClean="0"/>
          </a:p>
          <a:p>
            <a:pPr marL="0" indent="0" algn="just">
              <a:buFont typeface="Arial" panose="020B0604020202020204" pitchFamily="34" charset="0"/>
              <a:buNone/>
            </a:pPr>
            <a:r>
              <a:rPr lang="en-US" sz="1600" b="1" dirty="0" smtClean="0">
                <a:hlinkClick r:id="rId5"/>
              </a:rPr>
              <a:t>http://www.consultant.ru/document/cons_doc_LAW_10699/8012ecdf64b7c9cfd62e90d7f55f9b5b7b72b755/</a:t>
            </a:r>
            <a:endParaRPr lang="ru-RU" sz="1600" b="1" dirty="0" smtClean="0"/>
          </a:p>
          <a:p>
            <a:pPr algn="just"/>
            <a:endParaRPr lang="ru-RU" sz="1100" dirty="0" smtClean="0"/>
          </a:p>
          <a:p>
            <a:pPr marL="0" indent="0" algn="just">
              <a:buFont typeface="Arial" panose="020B0604020202020204" pitchFamily="34" charset="0"/>
              <a:buNone/>
            </a:pPr>
            <a:r>
              <a:rPr lang="ru-RU" sz="1600" dirty="0" smtClean="0"/>
              <a:t>Под </a:t>
            </a:r>
            <a:r>
              <a:rPr lang="ru-RU" sz="1600" b="1" dirty="0" smtClean="0"/>
              <a:t>хищением (примечание 1 к ст. 158 УК РФ)</a:t>
            </a:r>
            <a:r>
              <a:rPr lang="ru-RU" sz="1600" dirty="0" smtClean="0"/>
              <a:t> в статьях настоящего Кодекса понимаются совершенные с корыстной целью противоправные безвозмездное изъятие и (или) обращение чужого имущества в пользу виновного или других лиц, причинившие ущерб собственнику или иному владельцу этого имущества</a:t>
            </a:r>
          </a:p>
          <a:p>
            <a:pPr marL="0" indent="0" algn="just">
              <a:buFont typeface="Arial" panose="020B0604020202020204" pitchFamily="34" charset="0"/>
              <a:buNone/>
            </a:pPr>
            <a:r>
              <a:rPr lang="en-US" sz="1600" b="1" dirty="0" smtClean="0">
                <a:hlinkClick r:id="rId6"/>
              </a:rPr>
              <a:t>http://www.consultant.ru/document/cons_doc_LAW_10699/57b5c7b83fcd2cf40cabe2042f2d8f04ed6875ad/#dst102596</a:t>
            </a:r>
            <a:endParaRPr lang="ru-RU" sz="1600" b="1" dirty="0" smtClean="0"/>
          </a:p>
          <a:p>
            <a:pPr algn="just"/>
            <a:endParaRPr lang="ru-RU" sz="1055" b="1" dirty="0" smtClean="0"/>
          </a:p>
          <a:p>
            <a:pPr algn="just"/>
            <a:endParaRPr lang="ru-RU" sz="1055" b="1" dirty="0" smtClean="0"/>
          </a:p>
          <a:p>
            <a:pPr algn="just"/>
            <a:endParaRPr lang="ru-RU" sz="1406" dirty="0"/>
          </a:p>
        </p:txBody>
      </p:sp>
      <p:pic>
        <p:nvPicPr>
          <p:cNvPr id="10" name="Рисунок 9"/>
          <p:cNvPicPr>
            <a:picLocks noChangeAspect="1"/>
          </p:cNvPicPr>
          <p:nvPr/>
        </p:nvPicPr>
        <p:blipFill>
          <a:blip r:embed="rId7"/>
          <a:stretch>
            <a:fillRect/>
          </a:stretch>
        </p:blipFill>
        <p:spPr>
          <a:xfrm>
            <a:off x="1425198" y="3627119"/>
            <a:ext cx="2366626" cy="2653651"/>
          </a:xfrm>
          <a:prstGeom prst="rect">
            <a:avLst/>
          </a:prstGeom>
        </p:spPr>
      </p:pic>
      <p:sp>
        <p:nvSpPr>
          <p:cNvPr id="6" name="Прямоугольник 5"/>
          <p:cNvSpPr/>
          <p:nvPr/>
        </p:nvSpPr>
        <p:spPr>
          <a:xfrm>
            <a:off x="7620777" y="4181398"/>
            <a:ext cx="2026517" cy="307777"/>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ru-RU" sz="1400" b="1" u="sng" dirty="0">
                <a:hlinkClick r:id="rId8"/>
              </a:rPr>
              <a:t>https://мошеловка.рф</a:t>
            </a:r>
            <a:r>
              <a:rPr lang="ru-RU" sz="1400" b="1" u="sng" dirty="0" smtClean="0">
                <a:hlinkClick r:id="rId8"/>
              </a:rPr>
              <a:t>/</a:t>
            </a:r>
            <a:endParaRPr lang="ru-RU" sz="1400" b="1" dirty="0"/>
          </a:p>
        </p:txBody>
      </p:sp>
      <p:pic>
        <p:nvPicPr>
          <p:cNvPr id="7" name="Рисунок 6"/>
          <p:cNvPicPr>
            <a:picLocks noChangeAspect="1"/>
          </p:cNvPicPr>
          <p:nvPr/>
        </p:nvPicPr>
        <p:blipFill>
          <a:blip r:embed="rId9"/>
          <a:stretch>
            <a:fillRect/>
          </a:stretch>
        </p:blipFill>
        <p:spPr>
          <a:xfrm>
            <a:off x="7167683" y="4510824"/>
            <a:ext cx="2479611" cy="2006621"/>
          </a:xfrm>
          <a:prstGeom prst="rect">
            <a:avLst/>
          </a:prstGeom>
        </p:spPr>
      </p:pic>
      <p:sp>
        <p:nvSpPr>
          <p:cNvPr id="3" name="Прямоугольник 2"/>
          <p:cNvSpPr/>
          <p:nvPr/>
        </p:nvSpPr>
        <p:spPr>
          <a:xfrm>
            <a:off x="4999839" y="3688477"/>
            <a:ext cx="7003657" cy="477054"/>
          </a:xfrm>
          <a:prstGeom prst="rect">
            <a:avLst/>
          </a:prstGeom>
        </p:spPr>
        <p:txBody>
          <a:bodyPr wrap="square">
            <a:spAutoFit/>
          </a:bodyPr>
          <a:lstStyle/>
          <a:p>
            <a:r>
              <a:rPr lang="ru-RU" sz="1300" b="1" dirty="0">
                <a:solidFill>
                  <a:srgbClr val="C00000"/>
                </a:solidFill>
              </a:rPr>
              <a:t>Прийти в платформу: в России появился ресурс для борьбы с мошенниками </a:t>
            </a:r>
          </a:p>
          <a:p>
            <a:r>
              <a:rPr lang="ru-RU" sz="1200" u="sng" dirty="0">
                <a:hlinkClick r:id="rId10"/>
              </a:rPr>
              <a:t>https://iz.ru/1166990/anna-kaledina/priiti-v-platformu-v-rossii-poiavilsia-resurs-dlia-borby-s-moshennikami</a:t>
            </a:r>
            <a:endParaRPr lang="ru-RU" sz="1200" u="sng" dirty="0">
              <a:solidFill>
                <a:srgbClr val="076A53"/>
              </a:solidFill>
              <a:ea typeface="Times New Roman" panose="02020603050405020304" pitchFamily="18" charset="0"/>
            </a:endParaRPr>
          </a:p>
        </p:txBody>
      </p:sp>
    </p:spTree>
    <p:extLst>
      <p:ext uri="{BB962C8B-B14F-4D97-AF65-F5344CB8AC3E}">
        <p14:creationId xmlns:p14="http://schemas.microsoft.com/office/powerpoint/2010/main" val="310569740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318783" y="8389"/>
            <a:ext cx="11400444" cy="738664"/>
          </a:xfrm>
          <a:prstGeom prst="rect">
            <a:avLst/>
          </a:prstGeom>
        </p:spPr>
        <p:txBody>
          <a:bodyPr wrap="square">
            <a:spAutoFit/>
          </a:bodyPr>
          <a:lstStyle/>
          <a:p>
            <a:r>
              <a:rPr lang="ru-RU" sz="1400" b="1" dirty="0" smtClean="0">
                <a:solidFill>
                  <a:srgbClr val="C00000"/>
                </a:solidFill>
              </a:rPr>
              <a:t>1. Мир </a:t>
            </a:r>
            <a:r>
              <a:rPr lang="ru-RU" sz="1400" b="1" dirty="0">
                <a:solidFill>
                  <a:srgbClr val="C00000"/>
                </a:solidFill>
              </a:rPr>
              <a:t>вокруг нас: предпосылки для реализации мошенниками своих </a:t>
            </a:r>
            <a:r>
              <a:rPr lang="ru-RU" sz="1400" b="1" dirty="0" smtClean="0">
                <a:solidFill>
                  <a:srgbClr val="C00000"/>
                </a:solidFill>
              </a:rPr>
              <a:t>планов</a:t>
            </a:r>
          </a:p>
          <a:p>
            <a:endParaRPr lang="ru-RU" sz="1400" b="1" dirty="0">
              <a:solidFill>
                <a:schemeClr val="accent5">
                  <a:lumMod val="75000"/>
                </a:schemeClr>
              </a:solidFill>
              <a:latin typeface="+mj-lt"/>
            </a:endParaRPr>
          </a:p>
          <a:p>
            <a:pPr algn="l" hangingPunct="1"/>
            <a:r>
              <a:rPr lang="ru-RU" sz="1400" b="1" dirty="0" smtClean="0">
                <a:solidFill>
                  <a:schemeClr val="accent5">
                    <a:lumMod val="75000"/>
                  </a:schemeClr>
                </a:solidFill>
                <a:latin typeface="+mj-lt"/>
              </a:rPr>
              <a:t>Верховный </a:t>
            </a:r>
            <a:r>
              <a:rPr lang="ru-RU" sz="1400" b="1" dirty="0" smtClean="0">
                <a:solidFill>
                  <a:schemeClr val="accent5">
                    <a:lumMod val="75000"/>
                  </a:schemeClr>
                </a:solidFill>
                <a:latin typeface="+mj-lt"/>
              </a:rPr>
              <a:t>суд России, Злоупотребление доверием при мошенничестве</a:t>
            </a:r>
            <a:endParaRPr lang="ru-RU" sz="1400" b="1" dirty="0">
              <a:solidFill>
                <a:schemeClr val="accent5">
                  <a:lumMod val="75000"/>
                </a:schemeClr>
              </a:solidFill>
              <a:latin typeface="+mj-lt"/>
            </a:endParaRPr>
          </a:p>
        </p:txBody>
      </p:sp>
      <p:sp>
        <p:nvSpPr>
          <p:cNvPr id="2" name="Номер слайда 1"/>
          <p:cNvSpPr>
            <a:spLocks noGrp="1"/>
          </p:cNvSpPr>
          <p:nvPr>
            <p:ph type="sldNum" sz="quarter" idx="2"/>
          </p:nvPr>
        </p:nvSpPr>
        <p:spPr>
          <a:xfrm>
            <a:off x="5293518" y="6517445"/>
            <a:ext cx="1060176" cy="232745"/>
          </a:xfrm>
        </p:spPr>
        <p:txBody>
          <a:bodyPr/>
          <a:lstStyle/>
          <a:p>
            <a:fld id="{86CB4B4D-7CA3-9044-876B-883B54F8677D}" type="slidenum">
              <a:rPr lang="ru-RU" smtClean="0"/>
              <a:t>8</a:t>
            </a:fld>
            <a:endParaRPr lang="ru-RU" dirty="0"/>
          </a:p>
        </p:txBody>
      </p:sp>
      <p:sp>
        <p:nvSpPr>
          <p:cNvPr id="11" name="Заголовок в тексте. Набирается шрифтом Verdana Bold.…"/>
          <p:cNvSpPr txBox="1">
            <a:spLocks/>
          </p:cNvSpPr>
          <p:nvPr/>
        </p:nvSpPr>
        <p:spPr>
          <a:xfrm>
            <a:off x="260059" y="738664"/>
            <a:ext cx="11862033" cy="4329866"/>
          </a:xfrm>
          <a:prstGeom prst="rect">
            <a:avLst/>
          </a:prstGeom>
        </p:spPr>
        <p:txBody>
          <a:bodyPr vert="horz" lIns="42112" tIns="42112" rIns="42112" bIns="42112"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ru-RU" sz="1500" b="1" dirty="0" smtClean="0">
                <a:solidFill>
                  <a:srgbClr val="C00000"/>
                </a:solidFill>
                <a:ea typeface="+mj-ea"/>
                <a:cs typeface="+mj-cs"/>
              </a:rPr>
              <a:t>Основные термины</a:t>
            </a:r>
            <a:endParaRPr lang="ru-RU" sz="1500" b="1" dirty="0">
              <a:solidFill>
                <a:srgbClr val="C00000"/>
              </a:solidFill>
            </a:endParaRPr>
          </a:p>
          <a:p>
            <a:pPr marL="0" indent="0">
              <a:buFont typeface="Arial" panose="020B0604020202020204" pitchFamily="34" charset="0"/>
              <a:buNone/>
            </a:pPr>
            <a:r>
              <a:rPr lang="ru-RU" sz="1300" b="1" dirty="0" smtClean="0"/>
              <a:t>Постановление Пленума Верховного Суда </a:t>
            </a:r>
            <a:r>
              <a:rPr lang="ru-RU" sz="1300" b="1" dirty="0"/>
              <a:t>Российский Федерации</a:t>
            </a:r>
            <a:r>
              <a:rPr lang="ru-RU" sz="1300" b="1" dirty="0" smtClean="0"/>
              <a:t> от 30.11.2017 N 48 «О судебной практике по делам о мошенничестве, присвоении и растрате»</a:t>
            </a:r>
            <a:endParaRPr lang="ru-RU" sz="1300" dirty="0" smtClean="0"/>
          </a:p>
          <a:p>
            <a:pPr marL="0" indent="0" algn="just">
              <a:buFont typeface="Arial" panose="020B0604020202020204" pitchFamily="34" charset="0"/>
              <a:buNone/>
            </a:pPr>
            <a:r>
              <a:rPr lang="ru-RU" sz="1300" b="1" dirty="0" smtClean="0"/>
              <a:t>Злоупотребление доверием при мошенничестве </a:t>
            </a:r>
            <a:r>
              <a:rPr lang="ru-RU" sz="1300" dirty="0" smtClean="0"/>
              <a:t>заключается в использовании с корыстной целью </a:t>
            </a:r>
            <a:r>
              <a:rPr lang="ru-RU" sz="1300" b="1" dirty="0" smtClean="0">
                <a:solidFill>
                  <a:srgbClr val="C00000"/>
                </a:solidFill>
              </a:rPr>
              <a:t>доверительных отношений с владельцем имущества </a:t>
            </a:r>
            <a:r>
              <a:rPr lang="ru-RU" sz="1300" dirty="0" smtClean="0"/>
              <a:t>или иным лицом, уполномоченным принимать решения о передаче этого имущества третьим лицам. Доверие может быть обусловлено различными обстоятельствами, например служебным положением лица либо его личными отношениями с потерпевшим. Злоупотребление доверием также имеет место в случаях принятия на себя лицом обязательств при заведомом отсутствии у него намерения их выполнить с целью безвозмездного обращения в свою пользу или в пользу третьих лиц чужого имущества или приобретения права на него (например, получение физическим лицом кредита, аванса за выполнение работ, услуг, предоплаты за поставку товара, если оно заведомо не намеревалось возвращать долг или иным образом исполнять свои обязательства).</a:t>
            </a:r>
          </a:p>
          <a:p>
            <a:pPr marL="0" indent="0" algn="just">
              <a:buFont typeface="Arial" panose="020B0604020202020204" pitchFamily="34" charset="0"/>
              <a:buNone/>
            </a:pPr>
            <a:r>
              <a:rPr lang="en-US" sz="1300" b="1" dirty="0" smtClean="0">
                <a:hlinkClick r:id="rId2"/>
              </a:rPr>
              <a:t>http://www.consultant.ru/document/cons_doc_LAW_283918/#dst100006</a:t>
            </a:r>
            <a:endParaRPr lang="ru-RU" sz="1300" b="1" dirty="0" smtClean="0"/>
          </a:p>
          <a:p>
            <a:pPr marL="0" indent="0" algn="just">
              <a:buFont typeface="Arial" panose="020B0604020202020204" pitchFamily="34" charset="0"/>
              <a:buNone/>
            </a:pPr>
            <a:endParaRPr lang="ru-RU" sz="1300" b="1" dirty="0"/>
          </a:p>
          <a:p>
            <a:pPr marL="0" indent="0" algn="just">
              <a:buNone/>
            </a:pPr>
            <a:r>
              <a:rPr lang="ru-RU" sz="1400" b="1" dirty="0"/>
              <a:t>Обман</a:t>
            </a:r>
            <a:r>
              <a:rPr lang="ru-RU" sz="1400" dirty="0"/>
              <a:t> как способ совершения хищения или приобретения права на чужое имущество может состоять в сознательном сообщении (представлении) заведомо ложных, не соответствующих действительности сведений, либо в умолчании об истинных фактах, либо в умышленных действиях (например, в предоставлении фальсифицированного товара или иного предмета сделки, использовании различных обманных приемов при расчетах за товары или услуги или при игре в азартные игры, в имитации кассовых расчетов и т.д.), направленных на введение владельца имущества или иного лица в заблуждение. Сообщаемые при мошенничестве ложные сведения (либо сведения, о которых умалчивается) могут относиться к любым обстоятельствам, в частности к юридическим фактам и событиям, качеству, стоимости имущества, личности виновного, его полномочиям, намерениям. Если обман не направлен непосредственно на завладение чужим имуществом, а используется только для облегчения доступа к нему, действия виновного в зависимости от способа хищения образуют состав кражи или грабежа</a:t>
            </a:r>
          </a:p>
          <a:p>
            <a:pPr marL="0" indent="0" algn="just">
              <a:buNone/>
            </a:pPr>
            <a:r>
              <a:rPr lang="en-US" sz="1400" b="1" dirty="0">
                <a:hlinkClick r:id="rId2"/>
              </a:rPr>
              <a:t>http://www.consultant.ru/document/cons_doc_LAW_283918/#dst100006</a:t>
            </a:r>
            <a:endParaRPr lang="ru-RU" sz="1400" b="1" dirty="0"/>
          </a:p>
          <a:p>
            <a:pPr marL="0" indent="0" algn="just">
              <a:buFont typeface="Arial" panose="020B0604020202020204" pitchFamily="34" charset="0"/>
              <a:buNone/>
            </a:pPr>
            <a:endParaRPr lang="ru-RU" sz="1300" b="1" dirty="0"/>
          </a:p>
        </p:txBody>
      </p:sp>
      <p:sp>
        <p:nvSpPr>
          <p:cNvPr id="6" name="Прямоугольник 5"/>
          <p:cNvSpPr/>
          <p:nvPr/>
        </p:nvSpPr>
        <p:spPr>
          <a:xfrm>
            <a:off x="6568580" y="4672668"/>
            <a:ext cx="5351026" cy="184665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400" b="1" dirty="0" smtClean="0">
                <a:solidFill>
                  <a:srgbClr val="C00000"/>
                </a:solidFill>
              </a:rPr>
              <a:t>5 </a:t>
            </a:r>
            <a:r>
              <a:rPr lang="ru-RU" sz="1400" b="1" dirty="0">
                <a:solidFill>
                  <a:srgbClr val="C00000"/>
                </a:solidFill>
              </a:rPr>
              <a:t>простых правил, как сохранить мир на своем банковском счете.</a:t>
            </a:r>
          </a:p>
          <a:p>
            <a:r>
              <a:rPr lang="en-US" sz="1200" b="1" dirty="0">
                <a:hlinkClick r:id="rId3"/>
              </a:rPr>
              <a:t>https://</a:t>
            </a:r>
            <a:r>
              <a:rPr lang="en-US" sz="1200" b="1" dirty="0" smtClean="0">
                <a:hlinkClick r:id="rId3"/>
              </a:rPr>
              <a:t>zen.yandex.ru/media/id/5fa54b2978b9814f451f36d2/ne-hochu-kormit-moshennikov-5-prostyh-pravil-kak-sohranit-mir-na-svoem-bankovskom-schete-60a894bfd942c11e070d9baf</a:t>
            </a:r>
            <a:endParaRPr lang="ru-RU" sz="1200" b="1" dirty="0" smtClean="0"/>
          </a:p>
          <a:p>
            <a:r>
              <a:rPr lang="ru-RU" sz="1400" b="1" dirty="0">
                <a:solidFill>
                  <a:srgbClr val="C00000"/>
                </a:solidFill>
              </a:rPr>
              <a:t>8 способов украсть ваши деньги</a:t>
            </a:r>
          </a:p>
          <a:p>
            <a:r>
              <a:rPr lang="en-US" sz="1200" b="1" dirty="0">
                <a:hlinkClick r:id="rId4"/>
              </a:rPr>
              <a:t>https://journal.tinkoff.ru/list/stay-safe-2020</a:t>
            </a:r>
            <a:r>
              <a:rPr lang="en-US" sz="1200" b="1" dirty="0" smtClean="0">
                <a:hlinkClick r:id="rId4"/>
              </a:rPr>
              <a:t>/</a:t>
            </a:r>
            <a:endParaRPr lang="ru-RU" sz="1200" b="1" dirty="0" smtClean="0"/>
          </a:p>
          <a:p>
            <a:r>
              <a:rPr lang="ru-RU" sz="1400" b="1" dirty="0">
                <a:solidFill>
                  <a:srgbClr val="C00000"/>
                </a:solidFill>
              </a:rPr>
              <a:t>Как защитить банковский счет от </a:t>
            </a:r>
            <a:r>
              <a:rPr lang="ru-RU" sz="1400" b="1" dirty="0" err="1">
                <a:solidFill>
                  <a:srgbClr val="C00000"/>
                </a:solidFill>
              </a:rPr>
              <a:t>кибермошенников</a:t>
            </a:r>
            <a:endParaRPr lang="ru-RU" sz="1400" b="1" dirty="0">
              <a:solidFill>
                <a:srgbClr val="C00000"/>
              </a:solidFill>
            </a:endParaRPr>
          </a:p>
          <a:p>
            <a:r>
              <a:rPr lang="en-US" sz="1200" b="1" dirty="0">
                <a:hlinkClick r:id="rId5"/>
              </a:rPr>
              <a:t>https://</a:t>
            </a:r>
            <a:r>
              <a:rPr lang="en-US" sz="1200" b="1" dirty="0" smtClean="0">
                <a:hlinkClick r:id="rId5"/>
              </a:rPr>
              <a:t>rg.ru/2021/05/26/reg-urfo/kak-zashchitit-bankovskij-schet-ot-kibermoshennikov.html</a:t>
            </a:r>
            <a:endParaRPr lang="ru-RU" sz="1200" b="1" dirty="0"/>
          </a:p>
        </p:txBody>
      </p:sp>
      <p:sp>
        <p:nvSpPr>
          <p:cNvPr id="7" name="Прямоугольник 6"/>
          <p:cNvSpPr/>
          <p:nvPr/>
        </p:nvSpPr>
        <p:spPr>
          <a:xfrm>
            <a:off x="272509" y="5127563"/>
            <a:ext cx="4015530" cy="144655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ru-RU" sz="1400" b="1" dirty="0">
                <a:solidFill>
                  <a:srgbClr val="C00000"/>
                </a:solidFill>
              </a:rPr>
              <a:t>Что делать, если Вам внезапно пришло письмо или SMS о смене пароля аккаунта</a:t>
            </a:r>
            <a:r>
              <a:rPr lang="ru-RU" sz="1400" b="1" dirty="0" smtClean="0">
                <a:solidFill>
                  <a:srgbClr val="C00000"/>
                </a:solidFill>
              </a:rPr>
              <a:t>?</a:t>
            </a:r>
          </a:p>
          <a:p>
            <a:r>
              <a:rPr lang="en-US" sz="1200" b="1" dirty="0">
                <a:hlinkClick r:id="rId6"/>
              </a:rPr>
              <a:t>https://journal.tinkoff.ru/wtf/so-many-sms</a:t>
            </a:r>
            <a:r>
              <a:rPr lang="en-US" sz="1200" b="1" dirty="0" smtClean="0">
                <a:hlinkClick r:id="rId6"/>
              </a:rPr>
              <a:t>/</a:t>
            </a:r>
            <a:endParaRPr lang="ru-RU" sz="1200" b="1" dirty="0" smtClean="0"/>
          </a:p>
          <a:p>
            <a:endParaRPr lang="ru-RU" sz="1200" b="1" dirty="0" smtClean="0"/>
          </a:p>
          <a:p>
            <a:r>
              <a:rPr lang="en-US" sz="1200" b="1" dirty="0">
                <a:hlinkClick r:id="rId7"/>
              </a:rPr>
              <a:t>https://</a:t>
            </a:r>
            <a:r>
              <a:rPr lang="en-US" sz="1200" b="1" dirty="0" smtClean="0">
                <a:hlinkClick r:id="rId7"/>
              </a:rPr>
              <a:t>zen.yandex.ru/media/installer/chto-delat-esli-vam-vnezapno-prishlo-pismo-ili-sms-o-smene-parolia-akkaunta-604f6a850a7d51654ae9ae59</a:t>
            </a:r>
            <a:endParaRPr lang="ru-RU" sz="1200" b="1" dirty="0" smtClean="0"/>
          </a:p>
        </p:txBody>
      </p:sp>
    </p:spTree>
    <p:extLst>
      <p:ext uri="{BB962C8B-B14F-4D97-AF65-F5344CB8AC3E}">
        <p14:creationId xmlns:p14="http://schemas.microsoft.com/office/powerpoint/2010/main" val="108522098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2"/>
          </p:nvPr>
        </p:nvSpPr>
        <p:spPr>
          <a:xfrm>
            <a:off x="6912290" y="6453083"/>
            <a:ext cx="313320" cy="232745"/>
          </a:xfrm>
        </p:spPr>
        <p:txBody>
          <a:bodyPr/>
          <a:lstStyle/>
          <a:p>
            <a:fld id="{86CB4B4D-7CA3-9044-876B-883B54F8677D}" type="slidenum">
              <a:rPr lang="ru-RU" smtClean="0"/>
              <a:t>9</a:t>
            </a:fld>
            <a:endParaRPr lang="ru-RU" dirty="0"/>
          </a:p>
        </p:txBody>
      </p:sp>
      <p:sp>
        <p:nvSpPr>
          <p:cNvPr id="5" name="Прямоугольник 4"/>
          <p:cNvSpPr/>
          <p:nvPr/>
        </p:nvSpPr>
        <p:spPr>
          <a:xfrm>
            <a:off x="3048000" y="-500281"/>
            <a:ext cx="6096000" cy="307777"/>
          </a:xfrm>
          <a:prstGeom prst="rect">
            <a:avLst/>
          </a:prstGeom>
        </p:spPr>
        <p:txBody>
          <a:bodyPr>
            <a:spAutoFit/>
          </a:bodyPr>
          <a:lstStyle/>
          <a:p>
            <a:endParaRPr lang="ru-RU" sz="1400" dirty="0">
              <a:ea typeface="Calibri" panose="020F0502020204030204" pitchFamily="34" charset="0"/>
              <a:cs typeface="Times New Roman" panose="02020603050405020304" pitchFamily="18" charset="0"/>
            </a:endParaRPr>
          </a:p>
        </p:txBody>
      </p:sp>
      <p:sp>
        <p:nvSpPr>
          <p:cNvPr id="7" name="Прямоугольник 6"/>
          <p:cNvSpPr/>
          <p:nvPr/>
        </p:nvSpPr>
        <p:spPr>
          <a:xfrm>
            <a:off x="1269533" y="126088"/>
            <a:ext cx="10273718" cy="400110"/>
          </a:xfrm>
          <a:prstGeom prst="rect">
            <a:avLst/>
          </a:prstGeom>
        </p:spPr>
        <p:txBody>
          <a:bodyPr wrap="square">
            <a:spAutoFit/>
          </a:bodyPr>
          <a:lstStyle/>
          <a:p>
            <a:pPr marL="342900" indent="-342900" algn="just">
              <a:buAutoNum type="arabicPeriod"/>
            </a:pPr>
            <a:r>
              <a:rPr lang="ru-RU" sz="2000" b="1" dirty="0">
                <a:solidFill>
                  <a:srgbClr val="C00000"/>
                </a:solidFill>
              </a:rPr>
              <a:t>Мир вокруг нас: предпосылки для реализации мошенниками своих планов</a:t>
            </a:r>
          </a:p>
        </p:txBody>
      </p:sp>
      <p:sp>
        <p:nvSpPr>
          <p:cNvPr id="6" name="Прямоугольник 5"/>
          <p:cNvSpPr/>
          <p:nvPr/>
        </p:nvSpPr>
        <p:spPr>
          <a:xfrm>
            <a:off x="2768367" y="820410"/>
            <a:ext cx="6274964" cy="246221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1400" b="1" dirty="0">
                <a:solidFill>
                  <a:srgbClr val="C00000"/>
                </a:solidFill>
              </a:rPr>
              <a:t>Банк России выделил пять типов жертв финансовых мошенников</a:t>
            </a:r>
          </a:p>
          <a:p>
            <a:pPr algn="ctr"/>
            <a:r>
              <a:rPr lang="ru-RU" sz="1400" b="1" dirty="0">
                <a:solidFill>
                  <a:schemeClr val="tx1"/>
                </a:solidFill>
                <a:hlinkClick r:id="rId2"/>
              </a:rPr>
              <a:t>https://</a:t>
            </a:r>
            <a:r>
              <a:rPr lang="ru-RU" sz="1400" b="1" dirty="0" smtClean="0">
                <a:solidFill>
                  <a:schemeClr val="tx1"/>
                </a:solidFill>
                <a:hlinkClick r:id="rId2"/>
              </a:rPr>
              <a:t>www.interfax.ru/russia/679878</a:t>
            </a:r>
            <a:endParaRPr lang="ru-RU" sz="1400" b="1" dirty="0" smtClean="0">
              <a:solidFill>
                <a:schemeClr val="tx1"/>
              </a:solidFill>
            </a:endParaRPr>
          </a:p>
          <a:p>
            <a:pPr algn="ctr"/>
            <a:endParaRPr lang="ru-RU" sz="1400" b="1" dirty="0">
              <a:solidFill>
                <a:srgbClr val="C00000"/>
              </a:solidFill>
            </a:endParaRPr>
          </a:p>
          <a:p>
            <a:pPr algn="ctr"/>
            <a:r>
              <a:rPr lang="ru-RU" sz="1400" b="1" dirty="0" smtClean="0">
                <a:solidFill>
                  <a:srgbClr val="C00000"/>
                </a:solidFill>
              </a:rPr>
              <a:t>Темные </a:t>
            </a:r>
            <a:r>
              <a:rPr lang="ru-RU" sz="1400" b="1" dirty="0">
                <a:solidFill>
                  <a:srgbClr val="C00000"/>
                </a:solidFill>
              </a:rPr>
              <a:t>паттерны. Шесть относительно честных способов манипулировать финансовым сознанием </a:t>
            </a:r>
            <a:r>
              <a:rPr lang="ru-RU" sz="1400" b="1" dirty="0" smtClean="0">
                <a:solidFill>
                  <a:srgbClr val="C00000"/>
                </a:solidFill>
              </a:rPr>
              <a:t>потребителя</a:t>
            </a:r>
            <a:endParaRPr lang="ru-RU" sz="1400" b="1" dirty="0">
              <a:solidFill>
                <a:srgbClr val="C00000"/>
              </a:solidFill>
            </a:endParaRPr>
          </a:p>
          <a:p>
            <a:pPr algn="ctr"/>
            <a:r>
              <a:rPr lang="ru-RU" sz="1400" b="1" dirty="0">
                <a:solidFill>
                  <a:srgbClr val="076A53"/>
                </a:solidFill>
                <a:hlinkClick r:id="rId3"/>
              </a:rPr>
              <a:t>https://www.banki.ru/news/daytheme/?</a:t>
            </a:r>
            <a:r>
              <a:rPr lang="ru-RU" sz="1400" b="1" dirty="0" smtClean="0">
                <a:solidFill>
                  <a:srgbClr val="076A53"/>
                </a:solidFill>
                <a:hlinkClick r:id="rId3"/>
              </a:rPr>
              <a:t>id=10911319</a:t>
            </a:r>
            <a:endParaRPr lang="ru-RU" sz="1400" b="1" dirty="0" smtClean="0">
              <a:solidFill>
                <a:srgbClr val="076A53"/>
              </a:solidFill>
            </a:endParaRPr>
          </a:p>
          <a:p>
            <a:pPr algn="ctr"/>
            <a:endParaRPr lang="ru-RU" sz="1400" b="1" dirty="0" smtClean="0">
              <a:solidFill>
                <a:srgbClr val="076A53"/>
              </a:solidFill>
            </a:endParaRPr>
          </a:p>
          <a:p>
            <a:pPr algn="ctr"/>
            <a:r>
              <a:rPr lang="ru-RU" sz="1400" b="1" dirty="0">
                <a:solidFill>
                  <a:srgbClr val="C00000"/>
                </a:solidFill>
              </a:rPr>
              <a:t>Почему мы </a:t>
            </a:r>
            <a:r>
              <a:rPr lang="ru-RU" sz="1400" b="1" dirty="0" err="1">
                <a:solidFill>
                  <a:srgbClr val="C00000"/>
                </a:solidFill>
              </a:rPr>
              <a:t>ведёмся</a:t>
            </a:r>
            <a:r>
              <a:rPr lang="ru-RU" sz="1400" b="1" dirty="0">
                <a:solidFill>
                  <a:srgbClr val="C00000"/>
                </a:solidFill>
              </a:rPr>
              <a:t> на обман: пять слабостей, которые эксплуатируют </a:t>
            </a:r>
            <a:r>
              <a:rPr lang="ru-RU" sz="1400" b="1" dirty="0" smtClean="0">
                <a:solidFill>
                  <a:srgbClr val="C00000"/>
                </a:solidFill>
              </a:rPr>
              <a:t>мошенники</a:t>
            </a:r>
          </a:p>
          <a:p>
            <a:pPr marL="171450" indent="-171450" algn="ctr">
              <a:buFont typeface="Wingdings" panose="05000000000000000000" pitchFamily="2" charset="2"/>
              <a:buChar char="Ø"/>
            </a:pPr>
            <a:r>
              <a:rPr lang="en-US" sz="1400" b="1" dirty="0">
                <a:hlinkClick r:id="rId4"/>
              </a:rPr>
              <a:t>https://lifehacker.ru/moshennicheskie-sxemy</a:t>
            </a:r>
            <a:r>
              <a:rPr lang="en-US" sz="1400" b="1" dirty="0" smtClean="0">
                <a:hlinkClick r:id="rId4"/>
              </a:rPr>
              <a:t>/</a:t>
            </a:r>
            <a:endParaRPr lang="ru-RU" sz="1400" b="1" dirty="0"/>
          </a:p>
          <a:p>
            <a:pPr marL="171450" indent="-171450" algn="ctr">
              <a:buFont typeface="Wingdings" panose="05000000000000000000" pitchFamily="2" charset="2"/>
              <a:buChar char="Ø"/>
            </a:pPr>
            <a:r>
              <a:rPr lang="en-US" sz="1400" b="1" u="sng" dirty="0">
                <a:hlinkClick r:id="rId5"/>
              </a:rPr>
              <a:t>https://media.mts.ru/technologies/198382-kak-obmanyvayut-moshenniki</a:t>
            </a:r>
            <a:r>
              <a:rPr lang="en-US" sz="1400" b="1" u="sng" dirty="0" smtClean="0">
                <a:hlinkClick r:id="rId5"/>
              </a:rPr>
              <a:t>/</a:t>
            </a:r>
            <a:endParaRPr lang="ru-RU" sz="1400" b="1" u="sng" dirty="0" smtClean="0"/>
          </a:p>
        </p:txBody>
      </p:sp>
      <p:sp>
        <p:nvSpPr>
          <p:cNvPr id="9" name="Прямоугольник 8"/>
          <p:cNvSpPr/>
          <p:nvPr/>
        </p:nvSpPr>
        <p:spPr>
          <a:xfrm>
            <a:off x="1067509" y="4628901"/>
            <a:ext cx="4083727" cy="75161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1500" b="1" dirty="0">
                <a:solidFill>
                  <a:srgbClr val="C00000"/>
                </a:solidFill>
                <a:ea typeface="Times New Roman" panose="02020603050405020304" pitchFamily="18" charset="0"/>
              </a:rPr>
              <a:t>Никому не верю. Как доверие связано с экономическим ростом</a:t>
            </a:r>
            <a:r>
              <a:rPr lang="ru-RU" sz="1500" b="1" dirty="0" smtClean="0">
                <a:solidFill>
                  <a:srgbClr val="C00000"/>
                </a:solidFill>
                <a:ea typeface="Times New Roman" panose="02020603050405020304" pitchFamily="18" charset="0"/>
              </a:rPr>
              <a:t>?</a:t>
            </a:r>
            <a:endParaRPr lang="ru-RU" sz="1500" dirty="0">
              <a:solidFill>
                <a:srgbClr val="C00000"/>
              </a:solidFill>
              <a:ea typeface="Times New Roman" panose="02020603050405020304" pitchFamily="18" charset="0"/>
            </a:endParaRPr>
          </a:p>
          <a:p>
            <a:pPr algn="ctr">
              <a:lnSpc>
                <a:spcPct val="107000"/>
              </a:lnSpc>
              <a:spcAft>
                <a:spcPts val="800"/>
              </a:spcAft>
            </a:pPr>
            <a:r>
              <a:rPr lang="ru-RU" sz="1200" b="1" u="sng" dirty="0">
                <a:solidFill>
                  <a:srgbClr val="076A53"/>
                </a:solidFill>
                <a:ea typeface="Calibri" panose="020F0502020204030204" pitchFamily="34" charset="0"/>
                <a:cs typeface="Times New Roman" panose="02020603050405020304" pitchFamily="18" charset="0"/>
                <a:hlinkClick r:id="rId6"/>
              </a:rPr>
              <a:t>https://www.banki.ru/news/daytheme/?</a:t>
            </a:r>
            <a:r>
              <a:rPr lang="ru-RU" sz="1200" b="1" u="sng" dirty="0" smtClean="0">
                <a:solidFill>
                  <a:srgbClr val="076A53"/>
                </a:solidFill>
                <a:ea typeface="Calibri" panose="020F0502020204030204" pitchFamily="34" charset="0"/>
                <a:cs typeface="Times New Roman" panose="02020603050405020304" pitchFamily="18" charset="0"/>
                <a:hlinkClick r:id="rId6"/>
              </a:rPr>
              <a:t>id=10912898</a:t>
            </a:r>
            <a:endParaRPr lang="ru-RU" sz="1200" b="1" u="sng" dirty="0" smtClean="0">
              <a:solidFill>
                <a:srgbClr val="076A53"/>
              </a:solidFill>
              <a:ea typeface="Calibri" panose="020F0502020204030204" pitchFamily="34" charset="0"/>
              <a:cs typeface="Times New Roman" panose="02020603050405020304" pitchFamily="18" charset="0"/>
            </a:endParaRPr>
          </a:p>
        </p:txBody>
      </p:sp>
      <p:sp>
        <p:nvSpPr>
          <p:cNvPr id="3" name="TextBox 2"/>
          <p:cNvSpPr txBox="1"/>
          <p:nvPr/>
        </p:nvSpPr>
        <p:spPr>
          <a:xfrm>
            <a:off x="6543412" y="3850547"/>
            <a:ext cx="4999839" cy="230832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indent="-342900" algn="just">
              <a:buFont typeface="+mj-lt"/>
              <a:buAutoNum type="arabicPeriod"/>
            </a:pPr>
            <a:r>
              <a:rPr lang="ru-RU" dirty="0" smtClean="0">
                <a:solidFill>
                  <a:srgbClr val="FF0000"/>
                </a:solidFill>
              </a:rPr>
              <a:t>Тщеславие и гордыня.</a:t>
            </a:r>
          </a:p>
          <a:p>
            <a:pPr marL="342900" indent="-342900" algn="just">
              <a:buFont typeface="+mj-lt"/>
              <a:buAutoNum type="arabicPeriod"/>
            </a:pPr>
            <a:r>
              <a:rPr lang="ru-RU" dirty="0">
                <a:solidFill>
                  <a:srgbClr val="FF0000"/>
                </a:solidFill>
              </a:rPr>
              <a:t>Уныние: в семье денег мало, чего я </a:t>
            </a:r>
            <a:r>
              <a:rPr lang="ru-RU" dirty="0" smtClean="0">
                <a:solidFill>
                  <a:srgbClr val="FF0000"/>
                </a:solidFill>
              </a:rPr>
              <a:t>буду учиться </a:t>
            </a:r>
            <a:r>
              <a:rPr lang="ru-RU" dirty="0" err="1" smtClean="0">
                <a:solidFill>
                  <a:srgbClr val="FF0000"/>
                </a:solidFill>
              </a:rPr>
              <a:t>финграмотности</a:t>
            </a:r>
            <a:r>
              <a:rPr lang="ru-RU" dirty="0" smtClean="0">
                <a:solidFill>
                  <a:srgbClr val="FF0000"/>
                </a:solidFill>
              </a:rPr>
              <a:t>. </a:t>
            </a:r>
          </a:p>
          <a:p>
            <a:pPr marL="342900" indent="-342900" algn="just">
              <a:buFont typeface="+mj-lt"/>
              <a:buAutoNum type="arabicPeriod"/>
            </a:pPr>
            <a:r>
              <a:rPr lang="ru-RU" dirty="0" smtClean="0">
                <a:solidFill>
                  <a:srgbClr val="FF0000"/>
                </a:solidFill>
              </a:rPr>
              <a:t>Желание из «гроша сделать пятак».</a:t>
            </a:r>
          </a:p>
          <a:p>
            <a:pPr marL="342900" indent="-342900" algn="just">
              <a:buFont typeface="+mj-lt"/>
              <a:buAutoNum type="arabicPeriod"/>
            </a:pPr>
            <a:r>
              <a:rPr lang="ru-RU" dirty="0" smtClean="0">
                <a:solidFill>
                  <a:srgbClr val="FF0000"/>
                </a:solidFill>
              </a:rPr>
              <a:t>Хочется много денег, но не хочется работать.</a:t>
            </a:r>
          </a:p>
          <a:p>
            <a:pPr marL="342900" indent="-342900" algn="just">
              <a:buFont typeface="+mj-lt"/>
              <a:buAutoNum type="arabicPeriod"/>
            </a:pPr>
            <a:r>
              <a:rPr lang="ru-RU" dirty="0" smtClean="0">
                <a:solidFill>
                  <a:srgbClr val="FF0000"/>
                </a:solidFill>
              </a:rPr>
              <a:t>Беспорядочные серфинг в Интернете и следы, следы, следы…  о себе в Интернете, который все это складирует</a:t>
            </a:r>
            <a:r>
              <a:rPr lang="ru-RU" dirty="0" smtClean="0"/>
              <a:t>...</a:t>
            </a:r>
          </a:p>
        </p:txBody>
      </p:sp>
    </p:spTree>
    <p:extLst>
      <p:ext uri="{BB962C8B-B14F-4D97-AF65-F5344CB8AC3E}">
        <p14:creationId xmlns:p14="http://schemas.microsoft.com/office/powerpoint/2010/main" val="573389796"/>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9527</Words>
  <Application>Microsoft Office PowerPoint</Application>
  <PresentationFormat>Широкоэкранный</PresentationFormat>
  <Paragraphs>1423</Paragraphs>
  <Slides>65</Slides>
  <Notes>20</Notes>
  <HiddenSlides>0</HiddenSlides>
  <MMClips>0</MMClips>
  <ScaleCrop>false</ScaleCrop>
  <HeadingPairs>
    <vt:vector size="8" baseType="variant">
      <vt:variant>
        <vt:lpstr>Использованные шрифты</vt:lpstr>
      </vt:variant>
      <vt:variant>
        <vt:i4>10</vt:i4>
      </vt:variant>
      <vt:variant>
        <vt:lpstr>Тема</vt:lpstr>
      </vt:variant>
      <vt:variant>
        <vt:i4>1</vt:i4>
      </vt:variant>
      <vt:variant>
        <vt:lpstr>Внедренные серверы OLE</vt:lpstr>
      </vt:variant>
      <vt:variant>
        <vt:i4>1</vt:i4>
      </vt:variant>
      <vt:variant>
        <vt:lpstr>Заголовки слайдов</vt:lpstr>
      </vt:variant>
      <vt:variant>
        <vt:i4>65</vt:i4>
      </vt:variant>
    </vt:vector>
  </HeadingPairs>
  <TitlesOfParts>
    <vt:vector size="77" baseType="lpstr">
      <vt:lpstr>Arial</vt:lpstr>
      <vt:lpstr>Calibri</vt:lpstr>
      <vt:lpstr>Calibri Light</vt:lpstr>
      <vt:lpstr>Gilroy-Light</vt:lpstr>
      <vt:lpstr>Helvetica Light</vt:lpstr>
      <vt:lpstr>Levenim MT</vt:lpstr>
      <vt:lpstr>Open Sans</vt:lpstr>
      <vt:lpstr>Times New Roman</vt:lpstr>
      <vt:lpstr>Verdana</vt:lpstr>
      <vt:lpstr>Wingdings</vt:lpstr>
      <vt:lpstr>Тема Office</vt:lpstr>
      <vt:lpstr>Лист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Сколько можно придумать мошеннических действий на финансовом рынке?</vt:lpstr>
      <vt:lpstr>Презентация PowerPoint</vt:lpstr>
      <vt:lpstr>Презентация PowerPoint</vt:lpstr>
      <vt:lpstr>Презентация PowerPoint</vt:lpstr>
      <vt:lpstr>3. Основные принципы противодействия фин. мошенникам </vt:lpstr>
      <vt:lpstr>3. Основные принципы противодействия фин. мошенникам. Роспотребнадзор — 10 правил (разработки Республики Алтай) подписания договора. Принцип осмотрительности (внимательность) </vt:lpstr>
      <vt:lpstr>3. Основные принципы противодействия фин. мошенникам Подписание договора. Принцип осмотрительности (внимательность) </vt:lpstr>
      <vt:lpstr>3. Основные принципы противодействия фин. мошенникам Верный адрес сайта. Проверьте, соблюдайте осмотрительность</vt:lpstr>
      <vt:lpstr> 3. Основные принципы противодействия фин. мошенникам Основные принципы работы на финансовом рынке, Принцип конфиденциальности </vt:lpstr>
      <vt:lpstr>3. Основные принципы противодействия фин. мошенникам. Как хранить данные о банковской карте, принцип конфиденциальности, осмотрительности  </vt:lpstr>
      <vt:lpstr>Презентация PowerPoint</vt:lpstr>
      <vt:lpstr>3. Основные принципы противодействия фин. мошенникам Схема (обобщенная) безопасной работы на финансовых рынках </vt:lpstr>
      <vt:lpstr>Презентация PowerPoint</vt:lpstr>
      <vt:lpstr>Типы мошеннических действий на финансовом рынке: личное взаимодействие… </vt:lpstr>
      <vt:lpstr>Вид мошеннических действий,  Мисселинг  </vt:lpstr>
      <vt:lpstr>Вид мошеннических действий, Финансовая пирамида </vt:lpstr>
      <vt:lpstr>Вид мошеннических действий, Финансовая пирамида </vt:lpstr>
      <vt:lpstr>Презентация PowerPoint</vt:lpstr>
      <vt:lpstr>Вид мошеннических действий, Юристы-раздолжнители </vt:lpstr>
      <vt:lpstr> Обещание оплаты труда и последующий обман, оплата фальшивыми деньгами </vt:lpstr>
      <vt:lpstr>Мошенничество во время звонков, смс-сообщений </vt:lpstr>
      <vt:lpstr>Мошенничество во время звонков, смс-сообщений  </vt:lpstr>
      <vt:lpstr>Примеры мошеннических действий при обучении и консультациях на финансовых рынках </vt:lpstr>
      <vt:lpstr> Риск/доходность </vt:lpstr>
      <vt:lpstr>Презентация PowerPoint</vt:lpstr>
      <vt:lpstr>Типы мошеннических действий на финансовом рынке: использование поддельных документов…  Махинации с документами, с ЭП</vt:lpstr>
      <vt:lpstr>Презентация PowerPoint</vt:lpstr>
      <vt:lpstr>Типы мошеннических действий на финансовом рынке: мошенничество в социальных сетях  и в сети Интернет </vt:lpstr>
      <vt:lpstr>Фишинг, фарминг, смишинг, вишинг. Соблюдайте осмотрительность и конфиденциальность</vt:lpstr>
      <vt:lpstr>Верный адрес сайта. Проверьте, соблюдайте осмотрительность. </vt:lpstr>
      <vt:lpstr>Социальная инженерия, как способ мошенничества </vt:lpstr>
      <vt:lpstr> Основные принципы работы на финансовом рынке,  конфиденциальность </vt:lpstr>
      <vt:lpstr> Основные принципы работы на финансовом рынке,  конфиденциальность </vt:lpstr>
      <vt:lpstr>Презентация PowerPoint</vt:lpstr>
      <vt:lpstr>Презентация PowerPoint</vt:lpstr>
      <vt:lpstr> Актуализация знаний в области финансовой безопасности и защиты прав Органы защиты прав потребителей на финансовом рынке </vt:lpstr>
      <vt:lpstr>Презентация PowerPoint</vt:lpstr>
      <vt:lpstr>Презентация PowerPoint</vt:lpstr>
      <vt:lpstr>Актуализация знаний в области финансовой безопасности и защиты прав Органы защиты прав потребителей на финансовом рынке, Сайт Банка России</vt:lpstr>
      <vt:lpstr>Актуализация знаний в области финансовой безопасности и защиты прав Органы защиты прав потребителей на финансовом рынке, Саморегулирование (СРО) </vt:lpstr>
      <vt:lpstr>Актуализация знаний в области финансовой безопасности и защиты прав Органы защиты прав потребителей на финансовом рынке, ООП</vt:lpstr>
      <vt:lpstr> Актуализация знаний в области финансовой безопасности и защиты прав Органы защиты прав потребителей на финансовом рынке, Финансовый уполномоченный </vt:lpstr>
      <vt:lpstr>Актуализация знаний в области финансовой безопасности и защиты прав Органы защиты прав потребителей на финансовом рынке, Сайт Банка России, СРО и Реестры, плюс дополнительные ссылки</vt:lpstr>
      <vt:lpstr>Примеры и истории мошенничества </vt:lpstr>
      <vt:lpstr>Примеры и истории мошенничества </vt:lpstr>
      <vt:lpstr>Примеры и истории мошенничества </vt:lpstr>
      <vt:lpstr>Примеры и истории мошенничества </vt:lpstr>
      <vt:lpstr>Примеры и истории мошенничества </vt:lpstr>
      <vt:lpstr>Примеры и истории мошенничества </vt:lpstr>
      <vt:lpstr>Примеры и истории мошенничества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Евгений Григорьев</dc:creator>
  <cp:lastModifiedBy>Евгений Григорьев</cp:lastModifiedBy>
  <cp:revision>51</cp:revision>
  <dcterms:created xsi:type="dcterms:W3CDTF">2021-09-26T08:51:26Z</dcterms:created>
  <dcterms:modified xsi:type="dcterms:W3CDTF">2021-09-29T14:07:48Z</dcterms:modified>
</cp:coreProperties>
</file>