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28"/>
  </p:notesMasterIdLst>
  <p:sldIdLst>
    <p:sldId id="256" r:id="rId2"/>
    <p:sldId id="360" r:id="rId3"/>
    <p:sldId id="362" r:id="rId4"/>
    <p:sldId id="363" r:id="rId5"/>
    <p:sldId id="364" r:id="rId6"/>
    <p:sldId id="365" r:id="rId7"/>
    <p:sldId id="367" r:id="rId8"/>
    <p:sldId id="369" r:id="rId9"/>
    <p:sldId id="370" r:id="rId10"/>
    <p:sldId id="390" r:id="rId11"/>
    <p:sldId id="374" r:id="rId12"/>
    <p:sldId id="376" r:id="rId13"/>
    <p:sldId id="372" r:id="rId14"/>
    <p:sldId id="373" r:id="rId15"/>
    <p:sldId id="377" r:id="rId16"/>
    <p:sldId id="378" r:id="rId17"/>
    <p:sldId id="379" r:id="rId18"/>
    <p:sldId id="380" r:id="rId19"/>
    <p:sldId id="381" r:id="rId20"/>
    <p:sldId id="383" r:id="rId21"/>
    <p:sldId id="382" r:id="rId22"/>
    <p:sldId id="385" r:id="rId23"/>
    <p:sldId id="386" r:id="rId24"/>
    <p:sldId id="387" r:id="rId25"/>
    <p:sldId id="388" r:id="rId26"/>
    <p:sldId id="389" r:id="rId27"/>
  </p:sldIdLst>
  <p:sldSz cx="9144000" cy="5143500" type="screen16x9"/>
  <p:notesSz cx="6858000" cy="9144000"/>
  <p:embeddedFontLst>
    <p:embeddedFont>
      <p:font typeface="Roboto Condensed" panose="020B0604020202020204" charset="0"/>
      <p:regular r:id="rId29"/>
      <p:bold r:id="rId30"/>
      <p:italic r:id="rId31"/>
      <p:boldItalic r:id="rId32"/>
    </p:embeddedFont>
    <p:embeddedFont>
      <p:font typeface="Arvo" panose="020B0604020202020204" charset="0"/>
      <p:regular r:id="rId33"/>
      <p:bold r:id="rId34"/>
      <p:italic r:id="rId35"/>
      <p:boldItalic r:id="rId36"/>
    </p:embeddedFont>
    <p:embeddedFont>
      <p:font typeface="Noto Sans" panose="020B0502040504090204" pitchFamily="34" charset="0"/>
      <p:italic r:id="rId37"/>
    </p:embeddedFont>
    <p:embeddedFont>
      <p:font typeface="Roboto Condensed Light" panose="020B060402020202020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96AD3D5-A56E-4012-A602-847C1F469EE3}">
          <p14:sldIdLst>
            <p14:sldId id="256"/>
            <p14:sldId id="360"/>
            <p14:sldId id="362"/>
            <p14:sldId id="363"/>
            <p14:sldId id="364"/>
            <p14:sldId id="365"/>
            <p14:sldId id="367"/>
            <p14:sldId id="369"/>
            <p14:sldId id="370"/>
            <p14:sldId id="390"/>
            <p14:sldId id="374"/>
            <p14:sldId id="376"/>
            <p14:sldId id="372"/>
            <p14:sldId id="373"/>
            <p14:sldId id="377"/>
            <p14:sldId id="378"/>
            <p14:sldId id="379"/>
            <p14:sldId id="380"/>
            <p14:sldId id="381"/>
            <p14:sldId id="383"/>
            <p14:sldId id="382"/>
            <p14:sldId id="385"/>
            <p14:sldId id="386"/>
            <p14:sldId id="387"/>
            <p14:sldId id="388"/>
            <p14:sldId id="3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9900"/>
    <a:srgbClr val="FE8500"/>
    <a:srgbClr val="0C043E"/>
    <a:srgbClr val="EE7D00"/>
    <a:srgbClr val="FF99FF"/>
    <a:srgbClr val="79D2FF"/>
    <a:srgbClr val="C7D3E6"/>
    <a:srgbClr val="E67800"/>
    <a:srgbClr val="293D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A261D02-493A-4D8E-B2C1-CC78916EB621}">
  <a:tblStyle styleId="{6A261D02-493A-4D8E-B2C1-CC78916EB62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1" autoAdjust="0"/>
    <p:restoredTop sz="94219" autoAdjust="0"/>
  </p:normalViewPr>
  <p:slideViewPr>
    <p:cSldViewPr>
      <p:cViewPr varScale="1">
        <p:scale>
          <a:sx n="99" d="100"/>
          <a:sy n="99" d="100"/>
        </p:scale>
        <p:origin x="72" y="7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254993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6356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41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hdphoto" Target="../media/hdphoto4.wdp"/><Relationship Id="rId7" Type="http://schemas.openxmlformats.org/officeDocument/2006/relationships/image" Target="../media/image4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5.wdp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7.wdp"/><Relationship Id="rId7" Type="http://schemas.microsoft.com/office/2007/relationships/hdphoto" Target="../media/hdphoto8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openxmlformats.org/officeDocument/2006/relationships/image" Target="../media/image60.pn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ctrTitle"/>
          </p:nvPr>
        </p:nvSpPr>
        <p:spPr>
          <a:xfrm>
            <a:off x="107504" y="1563638"/>
            <a:ext cx="7357306" cy="29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ru-RU" sz="3400" dirty="0">
                <a:latin typeface="+mn-lt"/>
              </a:rPr>
              <a:t>Преемственность в обучении и воспитании детей </a:t>
            </a:r>
            <a:r>
              <a:rPr lang="ru-RU" sz="3400" dirty="0" smtClean="0">
                <a:latin typeface="+mn-lt"/>
              </a:rPr>
              <a:t>с </a:t>
            </a:r>
            <a:r>
              <a:rPr lang="ru-RU" sz="3400" dirty="0" smtClean="0">
                <a:latin typeface="+mn-lt"/>
              </a:rPr>
              <a:t>тяжёлыми нарушениями речи на </a:t>
            </a:r>
            <a:r>
              <a:rPr lang="ru-RU" sz="3400" dirty="0">
                <a:latin typeface="+mn-lt"/>
              </a:rPr>
              <a:t>разных  уровнях образования</a:t>
            </a:r>
            <a:endParaRPr sz="3400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11315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3306388"/>
            <a:ext cx="2603709" cy="174969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2106025" y="27225"/>
            <a:ext cx="71287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+mn-lt"/>
              </a:rPr>
              <a:t>Взаимодействие должно осуществляться </a:t>
            </a:r>
            <a:endParaRPr lang="ru-RU" sz="2200" b="1" dirty="0" smtClean="0">
              <a:latin typeface="+mn-lt"/>
            </a:endParaRPr>
          </a:p>
          <a:p>
            <a:pPr algn="ctr"/>
            <a:r>
              <a:rPr lang="ru-RU" sz="2200" b="1" dirty="0" smtClean="0">
                <a:latin typeface="+mn-lt"/>
              </a:rPr>
              <a:t>на </a:t>
            </a:r>
            <a:r>
              <a:rPr lang="ru-RU" sz="2200" b="1" dirty="0">
                <a:latin typeface="+mn-lt"/>
              </a:rPr>
              <a:t>различных этапах жизни ребёнка: </a:t>
            </a:r>
          </a:p>
        </p:txBody>
      </p:sp>
      <p:pic>
        <p:nvPicPr>
          <p:cNvPr id="1026" name="Picture 2" descr="https://lh4.googleusercontent.com/proxy/q6ArYBD1X7cEEjovXtILE7QDDSx4HBf7irp9OxkeqeHk9sywK3iRMW_PFWqU7xPvIRtq1utH8AR0jHPVhzNMV3H9vXHaVFvGBaKd6k1LMESKEcnJXcQPZBixt3hdUdxXY7o7=s0-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32" y="621907"/>
            <a:ext cx="1306524" cy="130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0" y="1059725"/>
            <a:ext cx="75608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/>
              <a:t>учреждениями культуры и </a:t>
            </a:r>
            <a:r>
              <a:rPr lang="ru-RU" sz="2200" dirty="0" smtClean="0"/>
              <a:t>спорта:</a:t>
            </a:r>
            <a:endParaRPr lang="ru-RU" sz="2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9131" y="1714436"/>
            <a:ext cx="893626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000" dirty="0">
                <a:latin typeface="+mn-lt"/>
              </a:rPr>
              <a:t>Детская библиотека № 25 им. Б</a:t>
            </a:r>
            <a:r>
              <a:rPr lang="ru-RU" sz="2000" dirty="0" smtClean="0">
                <a:latin typeface="+mn-lt"/>
              </a:rPr>
              <a:t>. В</a:t>
            </a:r>
            <a:r>
              <a:rPr lang="ru-RU" sz="2000" dirty="0">
                <a:latin typeface="+mn-lt"/>
              </a:rPr>
              <a:t>. </a:t>
            </a:r>
            <a:r>
              <a:rPr lang="ru-RU" sz="2000" dirty="0" err="1" smtClean="0">
                <a:latin typeface="+mn-lt"/>
              </a:rPr>
              <a:t>Аржанцева</a:t>
            </a:r>
            <a:endParaRPr lang="ru-RU" sz="2000" dirty="0" smtClean="0">
              <a:latin typeface="+mn-lt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000" dirty="0">
                <a:latin typeface="+mn-lt"/>
              </a:rPr>
              <a:t>Ульяновская областная библиотека для детей и юношества имени </a:t>
            </a:r>
            <a:endParaRPr lang="ru-RU" sz="2000" dirty="0" smtClean="0">
              <a:latin typeface="+mn-lt"/>
            </a:endParaRPr>
          </a:p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+mn-lt"/>
              </a:rPr>
              <a:t>С.Т. Аксакова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2000" dirty="0">
                <a:latin typeface="+mn-lt"/>
              </a:rPr>
              <a:t>Дворец спорта Волга-Спорт-Арена</a:t>
            </a:r>
            <a:endParaRPr lang="ru-RU" sz="2000" dirty="0" smtClean="0">
              <a:latin typeface="+mn-lt"/>
            </a:endParaRPr>
          </a:p>
          <a:p>
            <a:pPr algn="just">
              <a:lnSpc>
                <a:spcPct val="150000"/>
              </a:lnSpc>
            </a:pPr>
            <a:endParaRPr lang="ru-RU" sz="2000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315" y="2635381"/>
            <a:ext cx="2413125" cy="180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5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2106025" y="27225"/>
            <a:ext cx="71287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+mn-lt"/>
              </a:rPr>
              <a:t>Взаимодействие должно осуществляться </a:t>
            </a:r>
            <a:endParaRPr lang="ru-RU" sz="2200" b="1" dirty="0" smtClean="0">
              <a:latin typeface="+mn-lt"/>
            </a:endParaRPr>
          </a:p>
          <a:p>
            <a:pPr algn="ctr"/>
            <a:r>
              <a:rPr lang="ru-RU" sz="2200" b="1" dirty="0" smtClean="0">
                <a:latin typeface="+mn-lt"/>
              </a:rPr>
              <a:t>на </a:t>
            </a:r>
            <a:r>
              <a:rPr lang="ru-RU" sz="2200" b="1" dirty="0">
                <a:latin typeface="+mn-lt"/>
              </a:rPr>
              <a:t>различных этапах жизни ребёнка: </a:t>
            </a:r>
          </a:p>
        </p:txBody>
      </p:sp>
      <p:pic>
        <p:nvPicPr>
          <p:cNvPr id="1026" name="Picture 2" descr="https://lh4.googleusercontent.com/proxy/q6ArYBD1X7cEEjovXtILE7QDDSx4HBf7irp9OxkeqeHk9sywK3iRMW_PFWqU7xPvIRtq1utH8AR0jHPVhzNMV3H9vXHaVFvGBaKd6k1LMESKEcnJXcQPZBixt3hdUdxXY7o7=s0-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32" y="621907"/>
            <a:ext cx="1306524" cy="130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0" y="1059725"/>
            <a:ext cx="75608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/>
              <a:t>между образовательной организацией и семьёй</a:t>
            </a:r>
            <a:endParaRPr lang="ru-RU" sz="2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697942"/>
            <a:ext cx="5621814" cy="32541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9250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2106025" y="27225"/>
            <a:ext cx="71287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+mn-lt"/>
              </a:rPr>
              <a:t>Взаимодействие должно осуществляться </a:t>
            </a:r>
            <a:endParaRPr lang="ru-RU" sz="2200" b="1" dirty="0" smtClean="0">
              <a:latin typeface="+mn-lt"/>
            </a:endParaRPr>
          </a:p>
          <a:p>
            <a:pPr algn="ctr"/>
            <a:r>
              <a:rPr lang="ru-RU" sz="2200" b="1" dirty="0" smtClean="0">
                <a:latin typeface="+mn-lt"/>
              </a:rPr>
              <a:t>на </a:t>
            </a:r>
            <a:r>
              <a:rPr lang="ru-RU" sz="2200" b="1" dirty="0">
                <a:latin typeface="+mn-lt"/>
              </a:rPr>
              <a:t>различных этапах жизни ребёнка: </a:t>
            </a:r>
          </a:p>
        </p:txBody>
      </p:sp>
      <p:pic>
        <p:nvPicPr>
          <p:cNvPr id="1026" name="Picture 2" descr="https://lh4.googleusercontent.com/proxy/q6ArYBD1X7cEEjovXtILE7QDDSx4HBf7irp9OxkeqeHk9sywK3iRMW_PFWqU7xPvIRtq1utH8AR0jHPVhzNMV3H9vXHaVFvGBaKd6k1LMESKEcnJXcQPZBixt3hdUdxXY7o7=s0-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32" y="621907"/>
            <a:ext cx="1306524" cy="130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0" y="1059725"/>
            <a:ext cx="75608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/>
              <a:t>между образовательной организацией и:</a:t>
            </a:r>
            <a:endParaRPr lang="ru-RU" sz="2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9131" y="1714436"/>
            <a:ext cx="87233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800" dirty="0">
                <a:latin typeface="+mn-lt"/>
              </a:rPr>
              <a:t>ОГАУ СО «Центр </a:t>
            </a:r>
            <a:r>
              <a:rPr lang="ru-RU" sz="1800" dirty="0" smtClean="0">
                <a:latin typeface="+mn-lt"/>
              </a:rPr>
              <a:t>социально-психологической помощи семье и детям</a:t>
            </a:r>
          </a:p>
          <a:p>
            <a:pPr algn="just">
              <a:lnSpc>
                <a:spcPct val="150000"/>
              </a:lnSpc>
            </a:pPr>
            <a:r>
              <a:rPr lang="ru-RU" sz="1800" dirty="0" smtClean="0">
                <a:latin typeface="+mn-lt"/>
              </a:rPr>
              <a:t>«Семья»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800" dirty="0">
                <a:latin typeface="+mn-lt"/>
              </a:rPr>
              <a:t>ФГБОУ ВО «Ульяновский государственный </a:t>
            </a:r>
          </a:p>
          <a:p>
            <a:pPr algn="just">
              <a:lnSpc>
                <a:spcPct val="150000"/>
              </a:lnSpc>
            </a:pPr>
            <a:r>
              <a:rPr lang="ru-RU" sz="1800" dirty="0">
                <a:latin typeface="+mn-lt"/>
              </a:rPr>
              <a:t>педагогический университет имени И. Н. Ульянова»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800" dirty="0" smtClean="0">
                <a:latin typeface="+mn-lt"/>
              </a:rPr>
              <a:t>ОГБОУ </a:t>
            </a:r>
            <a:r>
              <a:rPr lang="ru-RU" sz="1800" dirty="0">
                <a:latin typeface="+mn-lt"/>
              </a:rPr>
              <a:t>«Центр ППМС «Развитие»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800" dirty="0">
                <a:latin typeface="+mn-lt"/>
              </a:rPr>
              <a:t>МБОУ «Центр ПМСС «Росток</a:t>
            </a:r>
            <a:r>
              <a:rPr lang="ru-RU" sz="1800" dirty="0" smtClean="0">
                <a:latin typeface="+mn-lt"/>
              </a:rPr>
              <a:t>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699200"/>
            <a:ext cx="4536504" cy="305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2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en"/>
          </a:p>
        </p:txBody>
      </p:sp>
      <p:pic>
        <p:nvPicPr>
          <p:cNvPr id="1026" name="Picture 2" descr="https://lh4.googleusercontent.com/proxy/q6ArYBD1X7cEEjovXtILE7QDDSx4HBf7irp9OxkeqeHk9sywK3iRMW_PFWqU7xPvIRtq1utH8AR0jHPVhzNMV3H9vXHaVFvGBaKd6k1LMESKEcnJXcQPZBixt3hdUdxXY7o7=s0-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983238"/>
            <a:ext cx="1306524" cy="130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172" r="98" b="28829"/>
          <a:stretch/>
        </p:blipFill>
        <p:spPr>
          <a:xfrm>
            <a:off x="2038455" y="18474"/>
            <a:ext cx="7125688" cy="44222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43608" y="4344112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Мы тесно </a:t>
            </a:r>
            <a:r>
              <a:rPr lang="ru-RU" sz="1600" dirty="0"/>
              <a:t>сотрудничаем </a:t>
            </a:r>
            <a:r>
              <a:rPr lang="ru-RU" sz="1600" dirty="0" smtClean="0"/>
              <a:t>ОГКОУ </a:t>
            </a:r>
            <a:r>
              <a:rPr lang="ru-RU" sz="1600" dirty="0"/>
              <a:t>«Школа-интернат для обучающихся </a:t>
            </a:r>
            <a:endParaRPr lang="ru-RU" sz="1600" dirty="0" smtClean="0"/>
          </a:p>
          <a:p>
            <a:r>
              <a:rPr lang="ru-RU" sz="1600" dirty="0" smtClean="0"/>
              <a:t>с </a:t>
            </a:r>
            <a:r>
              <a:rPr lang="ru-RU" sz="1600" dirty="0"/>
              <a:t>ограниченными возможностями здоровья № 87»</a:t>
            </a:r>
          </a:p>
        </p:txBody>
      </p:sp>
    </p:spTree>
    <p:extLst>
      <p:ext uri="{BB962C8B-B14F-4D97-AF65-F5344CB8AC3E}">
        <p14:creationId xmlns:p14="http://schemas.microsoft.com/office/powerpoint/2010/main" val="168726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2843808" y="195486"/>
            <a:ext cx="58913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Процесс преемственности обучения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203598"/>
            <a:ext cx="8784976" cy="648072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содержательный компонент</a:t>
            </a:r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995686"/>
            <a:ext cx="8784976" cy="648072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методический </a:t>
            </a:r>
            <a:r>
              <a:rPr lang="ru-RU" sz="4000" dirty="0"/>
              <a:t>компонент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2787774"/>
            <a:ext cx="8784976" cy="648072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организационный </a:t>
            </a:r>
            <a:r>
              <a:rPr lang="ru-RU" sz="4000" dirty="0" smtClean="0"/>
              <a:t> компонент</a:t>
            </a:r>
            <a:endParaRPr lang="ru-RU" sz="4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3609467"/>
            <a:ext cx="8784976" cy="648072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компонент развития </a:t>
            </a:r>
            <a:r>
              <a:rPr lang="ru-RU" sz="4000" dirty="0" smtClean="0"/>
              <a:t>личности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94871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en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771550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/>
              <a:t>Преемственность в обучении детей с ОВЗ </a:t>
            </a:r>
            <a:r>
              <a:rPr lang="ru-RU" sz="1800" dirty="0" smtClean="0"/>
              <a:t>– многогранное </a:t>
            </a:r>
            <a:r>
              <a:rPr lang="ru-RU" sz="1800" dirty="0"/>
              <a:t>понятие, которое характеризуется динамикой развития детей, организацией и осуществлением образовательной деятельности. </a:t>
            </a:r>
            <a:endParaRPr lang="ru-RU" sz="1800" dirty="0" smtClean="0"/>
          </a:p>
          <a:p>
            <a:pPr algn="just"/>
            <a:r>
              <a:rPr lang="ru-RU" sz="1800" dirty="0"/>
              <a:t>Преемственность в нашей школе осуществляется через реализацию программ воспитания, развития и  преемственности.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7470" t="-650" r="23715" b="23737"/>
          <a:stretch/>
        </p:blipFill>
        <p:spPr>
          <a:xfrm>
            <a:off x="5004048" y="2344210"/>
            <a:ext cx="2088232" cy="21953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7949" b="2372"/>
          <a:stretch/>
        </p:blipFill>
        <p:spPr>
          <a:xfrm>
            <a:off x="2771800" y="2344210"/>
            <a:ext cx="1944216" cy="21459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248878"/>
            <a:ext cx="2387622" cy="23876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3437" y="4451834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/>
              <a:t>воспитание</a:t>
            </a:r>
            <a:endParaRPr lang="ru-RU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3112063" y="4451834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/>
              <a:t>развитие</a:t>
            </a:r>
            <a:endParaRPr lang="ru-RU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5040115" y="4494127"/>
            <a:ext cx="20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/>
              <a:t>преемственность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67490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195486"/>
            <a:ext cx="64604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+mn-lt"/>
              </a:rPr>
              <a:t>Основополагающие принципы преемственности</a:t>
            </a:r>
            <a:endParaRPr lang="ru-RU" sz="2000" b="1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82518" y="3769112"/>
            <a:ext cx="62736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принцип </a:t>
            </a:r>
            <a:r>
              <a:rPr lang="ru-RU" sz="2000" dirty="0"/>
              <a:t>системности, означающий непрерывность по реализации учебных </a:t>
            </a:r>
            <a:r>
              <a:rPr lang="ru-RU" sz="2000" dirty="0" smtClean="0"/>
              <a:t>программ</a:t>
            </a:r>
            <a:endParaRPr lang="ru-RU" sz="2000" dirty="0"/>
          </a:p>
          <a:p>
            <a:endParaRPr lang="ru-RU" sz="2000" dirty="0"/>
          </a:p>
        </p:txBody>
      </p:sp>
      <p:pic>
        <p:nvPicPr>
          <p:cNvPr id="6146" name="Picture 2" descr="https://applikator.dk/wp-content/uploads/2016/11/integration-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76" y="915566"/>
            <a:ext cx="1682380" cy="116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95736" y="990626"/>
            <a:ext cx="64604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принцип интеграции содержания дошкольного образования в </a:t>
            </a:r>
            <a:r>
              <a:rPr lang="ru-RU" sz="2000" dirty="0" smtClean="0"/>
              <a:t>начальное  и </a:t>
            </a:r>
            <a:r>
              <a:rPr lang="ru-RU" sz="2000" dirty="0"/>
              <a:t>начального в среднее образование</a:t>
            </a:r>
          </a:p>
        </p:txBody>
      </p:sp>
      <p:pic>
        <p:nvPicPr>
          <p:cNvPr id="6148" name="Picture 4" descr="https://fsd.multiurok.ru/html/2018/10/08/s_5bbb0e467b21c/965003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3502"/>
            <a:ext cx="1218617" cy="12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382518" y="2470567"/>
            <a:ext cx="64627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принцип </a:t>
            </a:r>
            <a:r>
              <a:rPr lang="ru-RU" sz="2000" dirty="0" err="1"/>
              <a:t>гуманизации</a:t>
            </a:r>
            <a:r>
              <a:rPr lang="ru-RU" sz="2000" dirty="0"/>
              <a:t>, означающий личностно - ориентированный подход к детям с ОВЗ</a:t>
            </a:r>
          </a:p>
        </p:txBody>
      </p:sp>
      <p:pic>
        <p:nvPicPr>
          <p:cNvPr id="6150" name="Picture 6" descr="https://123-txt.com/wp-content/uploads/2019/05/integration-icon-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98" y="3445519"/>
            <a:ext cx="1759218" cy="166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02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lang="en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72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069" y="1174059"/>
            <a:ext cx="2717800" cy="2717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47059"/>
            <a:ext cx="2771800" cy="2771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808" y="259595"/>
            <a:ext cx="3568552" cy="4692505"/>
          </a:xfrm>
          <a:prstGeom prst="rect">
            <a:avLst/>
          </a:prstGeom>
        </p:spPr>
      </p:pic>
      <p:pic>
        <p:nvPicPr>
          <p:cNvPr id="9" name="Picture 9" descr="C:\Users\Владимир\Desktop\Gmail\IMG-45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60000">
            <a:off x="2320053" y="926512"/>
            <a:ext cx="4634152" cy="3475614"/>
          </a:xfrm>
          <a:prstGeom prst="rect">
            <a:avLst/>
          </a:prstGeom>
          <a:noFill/>
        </p:spPr>
      </p:pic>
      <p:pic>
        <p:nvPicPr>
          <p:cNvPr id="10" name="Picture 12" descr="C:\Users\Владимир\Desktop\Gmail\IMG-451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60000">
            <a:off x="2305896" y="876325"/>
            <a:ext cx="4691088" cy="3518316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7111" y="259593"/>
            <a:ext cx="3588657" cy="475177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02006" y="3499187"/>
            <a:ext cx="2744662" cy="7853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/>
              <a:t>МБДОУ детский сад № 50 </a:t>
            </a:r>
            <a:endParaRPr lang="ru-RU" sz="1600" dirty="0" smtClean="0"/>
          </a:p>
          <a:p>
            <a:pPr algn="ctr">
              <a:lnSpc>
                <a:spcPct val="150000"/>
              </a:lnSpc>
            </a:pPr>
            <a:r>
              <a:rPr lang="ru-RU" sz="1600" dirty="0" smtClean="0"/>
              <a:t>«</a:t>
            </a:r>
            <a:r>
              <a:rPr lang="ru-RU" sz="1600" dirty="0"/>
              <a:t>Северянка»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492068" y="3528503"/>
            <a:ext cx="4572000" cy="6987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/>
              <a:t>ОГКОУ «Школа-интернат для </a:t>
            </a:r>
          </a:p>
          <a:p>
            <a:pPr algn="ctr">
              <a:lnSpc>
                <a:spcPct val="150000"/>
              </a:lnSpc>
            </a:pPr>
            <a:r>
              <a:rPr lang="ru-RU" dirty="0" smtClean="0"/>
              <a:t>обучающихся с ОВЗ № 26»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230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326633" y="1419622"/>
            <a:ext cx="395733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 smtClean="0"/>
              <a:t>Наши </a:t>
            </a:r>
            <a:r>
              <a:rPr lang="ru-RU" sz="1800" dirty="0"/>
              <a:t>педагоги соблюдают преемственность в планировании и ведут тетрадь взаимосвязи: </a:t>
            </a:r>
            <a:r>
              <a:rPr lang="ru-RU" sz="1800" b="1" dirty="0"/>
              <a:t>«Учитель - логопед – воспитатель – психолог»</a:t>
            </a:r>
            <a:r>
              <a:rPr lang="ru-RU" sz="1800" dirty="0"/>
              <a:t>, </a:t>
            </a:r>
            <a:endParaRPr lang="ru-RU" sz="1800" dirty="0" smtClean="0"/>
          </a:p>
          <a:p>
            <a:pPr algn="ctr"/>
            <a:r>
              <a:rPr lang="ru-RU" sz="1800" dirty="0" smtClean="0"/>
              <a:t>в </a:t>
            </a:r>
            <a:r>
              <a:rPr lang="ru-RU" sz="1800" dirty="0"/>
              <a:t>которой прослеживаются и соблюдаются единые требования к ребенку и личностно-ориентированный подход.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305" y="267494"/>
            <a:ext cx="3212276" cy="4283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305" y="267494"/>
            <a:ext cx="3212276" cy="4283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305" y="229988"/>
            <a:ext cx="3221482" cy="4320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4656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2267744" y="195486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/>
              <a:t>В нашей школе реализуется программа «Пятиклассник</a:t>
            </a:r>
            <a:r>
              <a:rPr lang="ru-RU" sz="1800" b="1" dirty="0" smtClean="0"/>
              <a:t>».</a:t>
            </a:r>
          </a:p>
          <a:p>
            <a:r>
              <a:rPr lang="ru-RU" sz="1800" b="1" dirty="0" smtClean="0"/>
              <a:t>Направления программы: </a:t>
            </a:r>
            <a:endParaRPr lang="ru-RU" sz="1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6504" y="1419622"/>
            <a:ext cx="8640960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dirty="0"/>
              <a:t>разработка «сквозных» программ для младшего и среднего возраста («Тропинка к </a:t>
            </a:r>
            <a:endParaRPr lang="ru-RU" sz="1600" dirty="0" smtClean="0"/>
          </a:p>
          <a:p>
            <a:pPr algn="just">
              <a:lnSpc>
                <a:spcPct val="150000"/>
              </a:lnSpc>
            </a:pPr>
            <a:r>
              <a:rPr lang="ru-RU" sz="1600" dirty="0" smtClean="0"/>
              <a:t>своему </a:t>
            </a:r>
            <a:r>
              <a:rPr lang="ru-RU" sz="1600" dirty="0"/>
              <a:t>«Я», </a:t>
            </a:r>
            <a:r>
              <a:rPr lang="ru-RU" sz="1600" dirty="0" smtClean="0"/>
              <a:t>«</a:t>
            </a:r>
            <a:r>
              <a:rPr lang="ru-RU" sz="1600" dirty="0"/>
              <a:t>Коррекция и развитие УУД при изучении русского языка», «Коррекция и развитие УУД при изучении математики</a:t>
            </a:r>
            <a:r>
              <a:rPr lang="ru-RU" sz="1600" dirty="0" smtClean="0"/>
              <a:t>»)</a:t>
            </a:r>
            <a:endParaRPr lang="ru-RU" sz="1600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dirty="0" smtClean="0"/>
              <a:t>формирование </a:t>
            </a:r>
            <a:r>
              <a:rPr lang="ru-RU" sz="1600" dirty="0"/>
              <a:t>структуры учебного процесса в условиях непрерывного </a:t>
            </a:r>
            <a:r>
              <a:rPr lang="ru-RU" sz="1600" dirty="0" smtClean="0"/>
              <a:t>образования</a:t>
            </a:r>
            <a:endParaRPr lang="ru-RU" sz="1600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dirty="0" smtClean="0"/>
              <a:t>взаимное </a:t>
            </a:r>
            <a:r>
              <a:rPr lang="ru-RU" sz="1600" dirty="0"/>
              <a:t>изучение АООП НОО и АООП ООО для обучающихся с </a:t>
            </a:r>
            <a:r>
              <a:rPr lang="ru-RU" sz="1600" dirty="0" smtClean="0"/>
              <a:t>ОВЗ</a:t>
            </a:r>
            <a:endParaRPr lang="ru-RU" sz="1600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dirty="0" smtClean="0"/>
              <a:t>совместное </a:t>
            </a:r>
            <a:r>
              <a:rPr lang="ru-RU" sz="1600" dirty="0"/>
              <a:t>участие в семинарах, педагогических советах, методических </a:t>
            </a:r>
            <a:r>
              <a:rPr lang="ru-RU" sz="1600" dirty="0" smtClean="0"/>
              <a:t>объединениях</a:t>
            </a:r>
            <a:endParaRPr lang="ru-RU" sz="1600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20826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244625"/>
            <a:ext cx="6408712" cy="2983309"/>
          </a:xfrm>
        </p:spPr>
        <p:txBody>
          <a:bodyPr/>
          <a:lstStyle/>
          <a:p>
            <a:r>
              <a:rPr lang="ru-RU" sz="2800" i="1" dirty="0" smtClean="0">
                <a:latin typeface="Arial" panose="020B0604020202020204" pitchFamily="34" charset="0"/>
                <a:ea typeface="Noto Sans" panose="020B0502040504090204" pitchFamily="34" charset="0"/>
                <a:cs typeface="Arial" panose="020B0604020202020204" pitchFamily="34" charset="0"/>
              </a:rPr>
              <a:t>«Школьное </a:t>
            </a:r>
            <a:r>
              <a:rPr lang="ru-RU" sz="2800" i="1" dirty="0">
                <a:latin typeface="Arial" panose="020B0604020202020204" pitchFamily="34" charset="0"/>
                <a:ea typeface="Noto Sans" panose="020B0502040504090204" pitchFamily="34" charset="0"/>
                <a:cs typeface="Arial" panose="020B0604020202020204" pitchFamily="34" charset="0"/>
              </a:rPr>
              <a:t>обучение никогда не </a:t>
            </a:r>
            <a:r>
              <a:rPr lang="ru-RU" sz="2800" i="1" dirty="0" smtClean="0">
                <a:latin typeface="Arial" panose="020B0604020202020204" pitchFamily="34" charset="0"/>
                <a:ea typeface="Noto Sans" panose="020B0502040504090204" pitchFamily="34" charset="0"/>
                <a:cs typeface="Arial" panose="020B0604020202020204" pitchFamily="34" charset="0"/>
              </a:rPr>
              <a:t>начинается с </a:t>
            </a:r>
            <a:r>
              <a:rPr lang="ru-RU" sz="2800" i="1" dirty="0">
                <a:latin typeface="Arial" panose="020B0604020202020204" pitchFamily="34" charset="0"/>
                <a:ea typeface="Noto Sans" panose="020B0502040504090204" pitchFamily="34" charset="0"/>
                <a:cs typeface="Arial" panose="020B0604020202020204" pitchFamily="34" charset="0"/>
              </a:rPr>
              <a:t>пустого места, а всегда опирается на </a:t>
            </a:r>
            <a:r>
              <a:rPr lang="ru-RU" sz="2800" i="1" dirty="0" smtClean="0">
                <a:latin typeface="Arial" panose="020B0604020202020204" pitchFamily="34" charset="0"/>
                <a:ea typeface="Noto Sans" panose="020B0502040504090204" pitchFamily="34" charset="0"/>
                <a:cs typeface="Arial" panose="020B0604020202020204" pitchFamily="34" charset="0"/>
              </a:rPr>
              <a:t>определенную </a:t>
            </a:r>
            <a:r>
              <a:rPr lang="ru-RU" sz="2800" i="1" dirty="0">
                <a:latin typeface="Arial" panose="020B0604020202020204" pitchFamily="34" charset="0"/>
                <a:ea typeface="Noto Sans" panose="020B0502040504090204" pitchFamily="34" charset="0"/>
                <a:cs typeface="Arial" panose="020B0604020202020204" pitchFamily="34" charset="0"/>
              </a:rPr>
              <a:t>стадию развития, </a:t>
            </a:r>
            <a:r>
              <a:rPr lang="ru-RU" sz="2800" i="1" dirty="0" smtClean="0">
                <a:latin typeface="Arial" panose="020B0604020202020204" pitchFamily="34" charset="0"/>
                <a:ea typeface="Noto Sans" panose="020B0502040504090204" pitchFamily="34" charset="0"/>
                <a:cs typeface="Arial" panose="020B0604020202020204" pitchFamily="34" charset="0"/>
              </a:rPr>
              <a:t>проделанную ребенком»</a:t>
            </a:r>
            <a:r>
              <a:rPr lang="ru-RU" sz="1800" i="1" dirty="0">
                <a:latin typeface="Arial" panose="020B0604020202020204" pitchFamily="34" charset="0"/>
                <a:ea typeface="Noto Sans" panose="020B0502040504090204" pitchFamily="34" charset="0"/>
                <a:cs typeface="Arial" panose="020B0604020202020204" pitchFamily="34" charset="0"/>
              </a:rPr>
              <a:t/>
            </a:r>
            <a:br>
              <a:rPr lang="ru-RU" sz="1800" i="1" dirty="0">
                <a:latin typeface="Arial" panose="020B0604020202020204" pitchFamily="34" charset="0"/>
                <a:ea typeface="Noto Sans" panose="020B0502040504090204" pitchFamily="34" charset="0"/>
                <a:cs typeface="Arial" panose="020B0604020202020204" pitchFamily="34" charset="0"/>
              </a:rPr>
            </a:br>
            <a:endParaRPr lang="ru-RU" sz="1800" i="1" dirty="0">
              <a:latin typeface="Arial" panose="020B0604020202020204" pitchFamily="34" charset="0"/>
              <a:ea typeface="Noto Sans" panose="020B050204050409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3928" y="422793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srgbClr val="0C043E"/>
                </a:solidFill>
              </a:rPr>
              <a:t>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(Л. С. Выготский)</a:t>
            </a:r>
            <a:b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s://www.jewage.org/w/images/6/63/I0159634869.png?201009281007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708" y="1388282"/>
            <a:ext cx="2915816" cy="375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37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2267744" y="195486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/>
              <a:t>В нашей школе реализуется программа «Пятиклассник</a:t>
            </a:r>
            <a:r>
              <a:rPr lang="ru-RU" sz="1800" b="1" dirty="0" smtClean="0"/>
              <a:t>».</a:t>
            </a:r>
          </a:p>
          <a:p>
            <a:r>
              <a:rPr lang="ru-RU" sz="1800" b="1" dirty="0" smtClean="0"/>
              <a:t>Направления программы: </a:t>
            </a:r>
            <a:endParaRPr lang="ru-RU" sz="1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01665"/>
            <a:ext cx="8784976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tx1"/>
                </a:solidFill>
              </a:rPr>
              <a:t>посещение уроков и внеклассных занятий в 4 и 5 классах с целью сохранения </a:t>
            </a:r>
            <a:endParaRPr lang="ru-RU" sz="1600" dirty="0" smtClean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традиций, заложенных </a:t>
            </a:r>
            <a:r>
              <a:rPr lang="ru-RU" sz="1600" dirty="0">
                <a:solidFill>
                  <a:schemeClr val="tx1"/>
                </a:solidFill>
              </a:rPr>
              <a:t>в начальной школе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tx1"/>
                </a:solidFill>
              </a:rPr>
              <a:t>создание портфолио на каждого обучающегося начальной школы и продолжение </a:t>
            </a:r>
            <a:endParaRPr lang="ru-RU" sz="1600" dirty="0" smtClean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ведения </a:t>
            </a:r>
            <a:r>
              <a:rPr lang="ru-RU" sz="1600" dirty="0">
                <a:solidFill>
                  <a:schemeClr val="tx1"/>
                </a:solidFill>
              </a:rPr>
              <a:t>их </a:t>
            </a:r>
            <a:r>
              <a:rPr lang="ru-RU" sz="1600" dirty="0" smtClean="0">
                <a:solidFill>
                  <a:schemeClr val="tx1"/>
                </a:solidFill>
              </a:rPr>
              <a:t>в старшем </a:t>
            </a:r>
            <a:r>
              <a:rPr lang="ru-RU" sz="1600" dirty="0">
                <a:solidFill>
                  <a:schemeClr val="tx1"/>
                </a:solidFill>
              </a:rPr>
              <a:t>звене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tx1"/>
                </a:solidFill>
              </a:rPr>
              <a:t>индивидуальные консультации для родителей детей с ОВЗ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tx1"/>
                </a:solidFill>
              </a:rPr>
              <a:t>создание разнообразных творческих мастерских и проектов в обучении </a:t>
            </a:r>
            <a:r>
              <a:rPr lang="ru-RU" sz="1600" dirty="0" smtClean="0">
                <a:solidFill>
                  <a:schemeClr val="tx1"/>
                </a:solidFill>
              </a:rPr>
              <a:t>и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воспитании (социально-экологические проекты, </a:t>
            </a:r>
            <a:r>
              <a:rPr lang="ru-RU" sz="1600" dirty="0">
                <a:solidFill>
                  <a:schemeClr val="tx1"/>
                </a:solidFill>
              </a:rPr>
              <a:t>Неделя сказки и театральных представлений, волонтерское движение, Фестиваль патриотической песни «Пою тебе, моя Россия» и др.)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103067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 lang="en"/>
          </a:p>
        </p:txBody>
      </p:sp>
      <p:sp>
        <p:nvSpPr>
          <p:cNvPr id="4" name="Прямоугольник 3"/>
          <p:cNvSpPr/>
          <p:nvPr/>
        </p:nvSpPr>
        <p:spPr>
          <a:xfrm>
            <a:off x="5764950" y="1511538"/>
            <a:ext cx="33123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Нам важно </a:t>
            </a:r>
            <a:r>
              <a:rPr lang="ru-RU" dirty="0"/>
              <a:t>иметь </a:t>
            </a:r>
            <a:r>
              <a:rPr lang="ru-RU" dirty="0" smtClean="0"/>
              <a:t>преемственность </a:t>
            </a:r>
            <a:r>
              <a:rPr lang="ru-RU" dirty="0"/>
              <a:t>с учреждениями профессионального </a:t>
            </a:r>
            <a:r>
              <a:rPr lang="ru-RU" dirty="0" smtClean="0"/>
              <a:t>образования. </a:t>
            </a:r>
          </a:p>
          <a:p>
            <a:pPr algn="just"/>
            <a:r>
              <a:rPr lang="ru-RU" dirty="0" smtClean="0"/>
              <a:t>В </a:t>
            </a:r>
            <a:r>
              <a:rPr lang="ru-RU" dirty="0"/>
              <a:t>школе созданы все условия для оказания помощи в осознанном выборе профессии, для обучения выпускников с ОВЗ умению оценивать себя адекватно требованиям современного рынка труда, для содействия успешной адаптации выпускников в мире труда.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90" y="661888"/>
            <a:ext cx="5764950" cy="43769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11744">
            <a:off x="652097" y="510656"/>
            <a:ext cx="4432176" cy="46211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926" y="1118908"/>
            <a:ext cx="5967342" cy="351759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84106">
            <a:off x="-171690" y="483544"/>
            <a:ext cx="6062870" cy="480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7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2120624" y="19548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Направления деятельности по профессиональному самоопределению учащихся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38712" y="1057952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 smtClean="0">
                <a:latin typeface="+mn-lt"/>
                <a:ea typeface="Calibri" panose="020F0502020204030204" pitchFamily="34" charset="0"/>
              </a:rPr>
              <a:t>экскурсии </a:t>
            </a:r>
            <a:r>
              <a:rPr lang="ru-RU" sz="1800" dirty="0">
                <a:latin typeface="+mn-lt"/>
                <a:ea typeface="Calibri" panose="020F0502020204030204" pitchFamily="34" charset="0"/>
              </a:rPr>
              <a:t>на предприятия и в учреждения профессионального </a:t>
            </a:r>
            <a:r>
              <a:rPr lang="ru-RU" sz="1800" dirty="0" smtClean="0">
                <a:latin typeface="+mn-lt"/>
                <a:ea typeface="Calibri" panose="020F0502020204030204" pitchFamily="34" charset="0"/>
              </a:rPr>
              <a:t>образования</a:t>
            </a:r>
            <a:endParaRPr lang="ru-RU" sz="1800" dirty="0"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70" b="72683"/>
          <a:stretch/>
        </p:blipFill>
        <p:spPr>
          <a:xfrm>
            <a:off x="258874" y="928358"/>
            <a:ext cx="958883" cy="90858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40534" y="2112093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 smtClean="0"/>
              <a:t>родительские </a:t>
            </a:r>
            <a:r>
              <a:rPr lang="ru-RU" sz="1800" dirty="0"/>
              <a:t>собрания </a:t>
            </a:r>
            <a:r>
              <a:rPr lang="ru-RU" sz="1800" dirty="0" err="1"/>
              <a:t>профориентационной</a:t>
            </a:r>
            <a:r>
              <a:rPr lang="ru-RU" sz="1800" dirty="0"/>
              <a:t> </a:t>
            </a:r>
            <a:r>
              <a:rPr lang="ru-RU" sz="1800" dirty="0" smtClean="0"/>
              <a:t>направленности</a:t>
            </a:r>
            <a:endParaRPr lang="ru-RU" sz="1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0" r="46976" b="74195"/>
          <a:stretch/>
        </p:blipFill>
        <p:spPr>
          <a:xfrm>
            <a:off x="339512" y="1945419"/>
            <a:ext cx="819716" cy="87428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348225" y="3072764"/>
            <a:ext cx="73037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 smtClean="0"/>
              <a:t>классные </a:t>
            </a:r>
            <a:r>
              <a:rPr lang="ru-RU" sz="1800" dirty="0"/>
              <a:t>часы </a:t>
            </a:r>
            <a:r>
              <a:rPr lang="ru-RU" sz="1800" dirty="0" err="1"/>
              <a:t>профориентационной</a:t>
            </a:r>
            <a:r>
              <a:rPr lang="ru-RU" sz="1800" dirty="0"/>
              <a:t> направленности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6" r="18245" b="72683"/>
          <a:stretch/>
        </p:blipFill>
        <p:spPr>
          <a:xfrm>
            <a:off x="342378" y="2806933"/>
            <a:ext cx="897745" cy="90099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286287" y="4033435"/>
            <a:ext cx="76098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/>
              <a:t>консультации родителей и учащихся по </a:t>
            </a:r>
            <a:r>
              <a:rPr lang="ru-RU" sz="1800" dirty="0" smtClean="0"/>
              <a:t>вопросам профориентации</a:t>
            </a:r>
            <a:endParaRPr lang="ru-RU" sz="18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800" b="55200" l="1600" r="27000">
                        <a14:foregroundMark x1="11000" y1="47000" x2="18800" y2="32400"/>
                        <a14:foregroundMark x1="11800" y1="48400" x2="20200" y2="36600"/>
                        <a14:foregroundMark x1="18800" y1="32600" x2="22400" y2="4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2" t="28830" r="71171" b="46976"/>
          <a:stretch/>
        </p:blipFill>
        <p:spPr>
          <a:xfrm>
            <a:off x="292690" y="3789690"/>
            <a:ext cx="891249" cy="83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4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2120624" y="19548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Направления деятельности по профессиональному самоопределению учащихся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64849" y="1179497"/>
            <a:ext cx="76328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/>
              <a:t>в</a:t>
            </a:r>
            <a:r>
              <a:rPr lang="ru-RU" sz="1800" dirty="0" smtClean="0"/>
              <a:t>стречи </a:t>
            </a:r>
            <a:r>
              <a:rPr lang="ru-RU" sz="1800" dirty="0"/>
              <a:t>с представителями учреждений профессионального </a:t>
            </a:r>
            <a:r>
              <a:rPr lang="ru-RU" sz="1800" dirty="0" smtClean="0"/>
              <a:t>образования</a:t>
            </a:r>
            <a:endParaRPr lang="ru-RU" sz="1800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27393" y="2085681"/>
            <a:ext cx="76098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/>
              <a:t>о</a:t>
            </a:r>
            <a:r>
              <a:rPr lang="ru-RU" sz="1800" dirty="0" smtClean="0"/>
              <a:t>рганизация </a:t>
            </a:r>
            <a:r>
              <a:rPr lang="ru-RU" sz="1800" dirty="0"/>
              <a:t>информирования об учреждениях профессионального образования, о текущих </a:t>
            </a:r>
            <a:r>
              <a:rPr lang="ru-RU" sz="1800" dirty="0" err="1"/>
              <a:t>профориентационных</a:t>
            </a:r>
            <a:r>
              <a:rPr lang="ru-RU" sz="1800" dirty="0"/>
              <a:t> мероприятиях через «Уголок профориентации», буклеты, памятки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4" t="28830" r="43951" b="46976"/>
          <a:stretch/>
        </p:blipFill>
        <p:spPr>
          <a:xfrm>
            <a:off x="209662" y="1131590"/>
            <a:ext cx="755187" cy="7551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3" t="28830" r="15220" b="46976"/>
          <a:stretch/>
        </p:blipFill>
        <p:spPr>
          <a:xfrm>
            <a:off x="209662" y="2162902"/>
            <a:ext cx="816944" cy="76888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034289" y="3323291"/>
            <a:ext cx="7609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 smtClean="0"/>
              <a:t>мониторинг </a:t>
            </a:r>
            <a:r>
              <a:rPr lang="ru-RU" sz="1800" dirty="0"/>
              <a:t>профессионально-образовательных планов выпускников и их реализации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4" t="56049" r="43951" b="19757"/>
          <a:stretch/>
        </p:blipFill>
        <p:spPr>
          <a:xfrm>
            <a:off x="238137" y="3268864"/>
            <a:ext cx="755187" cy="75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9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2120624" y="195486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Направления деятельности по профессиональному самоопределению учащихся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17109" y="1196457"/>
            <a:ext cx="76098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 smtClean="0"/>
              <a:t>участие </a:t>
            </a:r>
            <a:r>
              <a:rPr lang="ru-RU" sz="1800" dirty="0"/>
              <a:t>обучающихся в профессиональных </a:t>
            </a:r>
            <a:r>
              <a:rPr lang="ru-RU" sz="1800" dirty="0" smtClean="0"/>
              <a:t>пробах</a:t>
            </a: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" t="54536" r="71170" b="21269"/>
          <a:stretch/>
        </p:blipFill>
        <p:spPr>
          <a:xfrm>
            <a:off x="208997" y="982291"/>
            <a:ext cx="1008112" cy="896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9088" b="22730"/>
          <a:stretch/>
        </p:blipFill>
        <p:spPr>
          <a:xfrm>
            <a:off x="2915816" y="1858875"/>
            <a:ext cx="3384376" cy="3076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" t="21000" r="4801" b="13201"/>
          <a:stretch/>
        </p:blipFill>
        <p:spPr>
          <a:xfrm>
            <a:off x="2915817" y="1705039"/>
            <a:ext cx="3384376" cy="3260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705039"/>
            <a:ext cx="4347296" cy="3260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646743"/>
            <a:ext cx="4437112" cy="3327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57878" y="1950677"/>
            <a:ext cx="203442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Новикова </a:t>
            </a:r>
            <a:r>
              <a:rPr lang="ru-RU" b="1" dirty="0"/>
              <a:t>Ульяна </a:t>
            </a:r>
            <a:r>
              <a:rPr lang="ru-RU" dirty="0"/>
              <a:t>и </a:t>
            </a:r>
            <a:r>
              <a:rPr lang="ru-RU" b="1" dirty="0" err="1"/>
              <a:t>Демарева</a:t>
            </a:r>
            <a:r>
              <a:rPr lang="ru-RU" b="1" dirty="0"/>
              <a:t> Елизавета </a:t>
            </a:r>
            <a:r>
              <a:rPr lang="ru-RU" dirty="0"/>
              <a:t>стали победителями  V регионального чемпионата «</a:t>
            </a:r>
            <a:r>
              <a:rPr lang="ru-RU" b="1" dirty="0" err="1"/>
              <a:t>Абилимпикс</a:t>
            </a:r>
            <a:r>
              <a:rPr lang="ru-RU" dirty="0"/>
              <a:t>» - конкурса </a:t>
            </a:r>
            <a:endParaRPr lang="ru-RU" dirty="0" smtClean="0"/>
          </a:p>
          <a:p>
            <a:pPr algn="ctr"/>
            <a:r>
              <a:rPr lang="ru-RU" b="1" dirty="0" smtClean="0"/>
              <a:t>профессионального</a:t>
            </a:r>
            <a:r>
              <a:rPr lang="ru-RU" dirty="0"/>
              <a:t> </a:t>
            </a:r>
            <a:r>
              <a:rPr lang="ru-RU" b="1" dirty="0"/>
              <a:t>мастерства</a:t>
            </a:r>
            <a:r>
              <a:rPr lang="ru-RU" dirty="0"/>
              <a:t> среди инвалидов и лиц с ограниченными возможностями </a:t>
            </a:r>
            <a:r>
              <a:rPr lang="ru-RU" dirty="0" smtClean="0"/>
              <a:t>здоровья!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771557" y="2562890"/>
            <a:ext cx="21419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 сентябре они продолжат </a:t>
            </a:r>
            <a:r>
              <a:rPr lang="ru-RU" dirty="0"/>
              <a:t>свое участие на </a:t>
            </a:r>
            <a:r>
              <a:rPr lang="ru-RU" b="1" dirty="0"/>
              <a:t>Всероссийском уровне. </a:t>
            </a:r>
          </a:p>
        </p:txBody>
      </p:sp>
    </p:spTree>
    <p:extLst>
      <p:ext uri="{BB962C8B-B14F-4D97-AF65-F5344CB8AC3E}">
        <p14:creationId xmlns:p14="http://schemas.microsoft.com/office/powerpoint/2010/main" val="38660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 lang="en"/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123478"/>
            <a:ext cx="70536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Распределение выпускников с </a:t>
            </a:r>
            <a:r>
              <a:rPr lang="ru-RU" b="1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ТНР </a:t>
            </a:r>
            <a:r>
              <a:rPr lang="ru-RU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по учреждениям профессионального образования </a:t>
            </a:r>
            <a:endParaRPr lang="ru-RU" sz="1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231033"/>
              </p:ext>
            </p:extLst>
          </p:nvPr>
        </p:nvGraphicFramePr>
        <p:xfrm>
          <a:off x="179512" y="771550"/>
          <a:ext cx="8640962" cy="402336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6480721"/>
                <a:gridCol w="720080"/>
                <a:gridCol w="720080"/>
                <a:gridCol w="720081"/>
              </a:tblGrid>
              <a:tr h="99765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Виды  специальных профессиональных УО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 (коллежи, техникумы) 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2018-2019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 уч. год</a:t>
                      </a:r>
                      <a:endParaRPr lang="ru-RU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2019-2020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уч. год</a:t>
                      </a:r>
                      <a:endParaRPr lang="ru-RU" sz="12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2020-2021 уч.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 год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16059">
                <a:tc>
                  <a:txBody>
                    <a:bodyPr/>
                    <a:lstStyle/>
                    <a:p>
                      <a:pPr algn="just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Техническое  направление:                              </a:t>
                      </a:r>
                    </a:p>
                    <a:p>
                      <a:pPr algn="just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-  профессионально-педагогический;        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 - 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авиационный;</a:t>
                      </a:r>
                    </a:p>
                    <a:p>
                      <a:pPr algn="just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-   автомеханический;                                   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-  строительный; </a:t>
                      </a:r>
                    </a:p>
                    <a:p>
                      <a:pPr algn="just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- электромеханический;                                 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железнодорожный.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230595">
                <a:tc>
                  <a:txBody>
                    <a:bodyPr/>
                    <a:lstStyle/>
                    <a:p>
                      <a:pPr algn="just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Медицинские колледжи,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 ф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армацевтический колледж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133503">
                <a:tc>
                  <a:txBody>
                    <a:bodyPr/>
                    <a:lstStyle/>
                    <a:p>
                      <a:pPr algn="just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Педагогические колледжи (техникумы)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230595">
                <a:tc>
                  <a:txBody>
                    <a:bodyPr/>
                    <a:lstStyle/>
                    <a:p>
                      <a:pPr algn="just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Техникум торговли и питания, экономики и  права, финансовый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230595">
                <a:tc>
                  <a:txBody>
                    <a:bodyPr/>
                    <a:lstStyle/>
                    <a:p>
                      <a:pPr algn="just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Техникумы многопрофильные; отраслевых технологий и дизайна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230595">
                <a:tc>
                  <a:txBody>
                    <a:bodyPr/>
                    <a:lstStyle/>
                    <a:p>
                      <a:pPr algn="just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Колледжи государственной и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 муниципальной службы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                                                                               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</a:rPr>
                        <a:t>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133503">
                <a:tc>
                  <a:txBody>
                    <a:bodyPr/>
                    <a:lstStyle/>
                    <a:p>
                      <a:pPr algn="just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Вечерние школы                                                        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133503">
                <a:tc>
                  <a:txBody>
                    <a:bodyPr/>
                    <a:lstStyle/>
                    <a:p>
                      <a:pPr algn="just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Массовая школа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133503">
                <a:tc>
                  <a:txBody>
                    <a:bodyPr/>
                    <a:lstStyle/>
                    <a:p>
                      <a:pPr algn="just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Не определился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420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2267744" y="123478"/>
            <a:ext cx="6696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Самые популярные профессии </a:t>
            </a:r>
            <a:r>
              <a:rPr lang="ru-RU" sz="2000" b="1" dirty="0"/>
              <a:t>за последнее </a:t>
            </a:r>
            <a:r>
              <a:rPr lang="ru-RU" sz="2000" b="1" dirty="0" smtClean="0"/>
              <a:t>время:</a:t>
            </a:r>
            <a:endParaRPr lang="ru-RU" sz="2000" b="1" dirty="0"/>
          </a:p>
        </p:txBody>
      </p:sp>
      <p:pic>
        <p:nvPicPr>
          <p:cNvPr id="8202" name="Picture 10" descr="https://img2.freepng.ru/20180211/qqq/kisspng-cartoon-scientist-microscope-watch-microscope-biologist-5a80ecfee5a663.934126951518398718940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61" b="100000" l="3889" r="98778">
                        <a14:foregroundMark x1="21889" y1="73261" x2="30556" y2="69348"/>
                        <a14:foregroundMark x1="27000" y1="66522" x2="44667" y2="70870"/>
                        <a14:foregroundMark x1="81111" y1="68370" x2="87222" y2="71522"/>
                        <a14:foregroundMark x1="85111" y1="75217" x2="90333" y2="71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0301">
            <a:off x="5420086" y="2298536"/>
            <a:ext cx="2322924" cy="237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631" y="906089"/>
            <a:ext cx="1528423" cy="19536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1710" y="825995"/>
            <a:ext cx="2008824" cy="20088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7424" r="97576">
                        <a14:foregroundMark x1="28030" y1="33661" x2="31818" y2="50164"/>
                        <a14:foregroundMark x1="28030" y1="35301" x2="56818" y2="35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053" y="726391"/>
            <a:ext cx="1602163" cy="22211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711">
                        <a14:foregroundMark x1="29098" y1="82333" x2="58379" y2="88500"/>
                        <a14:backgroundMark x1="23573" y1="28333" x2="26335" y2="14500"/>
                        <a14:backgroundMark x1="33333" y1="7833" x2="68508" y2="9833"/>
                        <a14:backgroundMark x1="64273" y1="9500" x2="75875" y2="36333"/>
                        <a14:backgroundMark x1="75322" y1="23167" x2="88766" y2="41000"/>
                        <a14:backgroundMark x1="64457" y1="38833" x2="73297" y2="28333"/>
                        <a14:backgroundMark x1="61878" y1="37667" x2="82136" y2="49667"/>
                        <a14:backgroundMark x1="70534" y1="46000" x2="96685" y2="61833"/>
                        <a14:backgroundMark x1="83241" y1="60167" x2="86372" y2="80000"/>
                        <a14:backgroundMark x1="76059" y1="78833" x2="90055" y2="83833"/>
                        <a14:backgroundMark x1="72376" y1="81667" x2="84530" y2="93833"/>
                        <a14:backgroundMark x1="76059" y1="87333" x2="83978" y2="99833"/>
                        <a14:backgroundMark x1="86188" y1="93167" x2="89503" y2="91000"/>
                        <a14:backgroundMark x1="75322" y1="98333" x2="74770" y2="98333"/>
                        <a14:backgroundMark x1="16759" y1="85000" x2="28545" y2="99167"/>
                        <a14:backgroundMark x1="10866" y1="73333" x2="13812" y2="48167"/>
                        <a14:backgroundMark x1="14917" y1="72500" x2="20258" y2="48500"/>
                        <a14:backgroundMark x1="25414" y1="42500" x2="32597" y2="33000"/>
                        <a14:backgroundMark x1="29098" y1="17833" x2="34438" y2="34167"/>
                        <a14:backgroundMark x1="34622" y1="38833" x2="22284" y2="50833"/>
                        <a14:backgroundMark x1="58379" y1="40833" x2="63720" y2="37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342" y="2221035"/>
            <a:ext cx="2153990" cy="23800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3603" y="600273"/>
            <a:ext cx="2108108" cy="28108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325593">
            <a:off x="2883448" y="2480589"/>
            <a:ext cx="2383169" cy="21134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4979" y="2900805"/>
            <a:ext cx="1202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менеджер</a:t>
            </a:r>
            <a:endParaRPr lang="ru-RU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179549" y="4608468"/>
            <a:ext cx="1019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кулинар</a:t>
            </a:r>
            <a:endParaRPr lang="ru-RU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283549" y="2899779"/>
            <a:ext cx="124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строитель</a:t>
            </a:r>
            <a:endParaRPr lang="ru-RU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753599" y="4615000"/>
            <a:ext cx="1066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сварщик</a:t>
            </a:r>
            <a:endParaRPr lang="ru-RU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724007" y="2855996"/>
            <a:ext cx="1394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парикмахер</a:t>
            </a:r>
            <a:endParaRPr lang="ru-RU" sz="1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819562" y="2628608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машинист</a:t>
            </a:r>
            <a:endParaRPr lang="ru-RU" sz="1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968736" y="4615000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лаборант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420875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744" r="21816"/>
          <a:stretch/>
        </p:blipFill>
        <p:spPr>
          <a:xfrm>
            <a:off x="251520" y="2148176"/>
            <a:ext cx="3733812" cy="294385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627534"/>
            <a:ext cx="8640960" cy="1792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Требование </a:t>
            </a:r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Федерального государственного образовательного стандарта (ФГОС) </a:t>
            </a:r>
            <a:r>
              <a:rPr lang="ru-RU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обеспечение преемственности основных образовательных программ дошкольного, начального общего, среднего образования. </a:t>
            </a:r>
            <a:endParaRPr lang="ru-RU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44392" y="2283718"/>
            <a:ext cx="4848087" cy="2231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В первую очередь мы </a:t>
            </a:r>
            <a:r>
              <a:rPr lang="ru-RU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выстраиваем </a:t>
            </a:r>
            <a:r>
              <a:rPr lang="ru-RU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единую содержательную линию </a:t>
            </a:r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развития обучающегося с ОВЗ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,  его успешный переход  с дошкольного уровня обучения на уровень НОО.</a:t>
            </a:r>
          </a:p>
        </p:txBody>
      </p:sp>
    </p:spTree>
    <p:extLst>
      <p:ext uri="{BB962C8B-B14F-4D97-AF65-F5344CB8AC3E}">
        <p14:creationId xmlns:p14="http://schemas.microsoft.com/office/powerpoint/2010/main" val="32015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3995309" y="267494"/>
            <a:ext cx="4950751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школьные годы ребенок переживает несколько переходных периодов, требующих от него приспособления к новым условиям. 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переходе из одной ступени обучения в другую возрастают требования  к  интеллектуальному  и личностному развитию, к степени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сформированности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 у учеников определенных учебных  знаний,  учебных  действий.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2180" y="879158"/>
            <a:ext cx="3903129" cy="404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6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059582"/>
            <a:ext cx="4680520" cy="3365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Важнейший приоритет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развития образования в России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>
              <a:lnSpc>
                <a:spcPct val="150000"/>
              </a:lnSpc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необходимость сохранения преемственности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целостности образовательной</a:t>
            </a:r>
          </a:p>
          <a:p>
            <a:pPr algn="ctr">
              <a:lnSpc>
                <a:spcPct val="150000"/>
              </a:lnSpc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среды.</a:t>
            </a:r>
          </a:p>
          <a:p>
            <a:pPr algn="ctr">
              <a:lnSpc>
                <a:spcPct val="150000"/>
              </a:lnSpc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Проблема преемственности тесно связана со словом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«взаимодействие». 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555526"/>
            <a:ext cx="4248472" cy="392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8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2106025" y="27225"/>
            <a:ext cx="71287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+mn-lt"/>
              </a:rPr>
              <a:t>Взаимодействие должно осуществляться </a:t>
            </a:r>
            <a:endParaRPr lang="ru-RU" sz="2200" b="1" dirty="0" smtClean="0">
              <a:latin typeface="+mn-lt"/>
            </a:endParaRPr>
          </a:p>
          <a:p>
            <a:pPr algn="ctr"/>
            <a:r>
              <a:rPr lang="ru-RU" sz="2200" b="1" dirty="0" smtClean="0">
                <a:latin typeface="+mn-lt"/>
              </a:rPr>
              <a:t>на </a:t>
            </a:r>
            <a:r>
              <a:rPr lang="ru-RU" sz="2200" b="1" dirty="0">
                <a:latin typeface="+mn-lt"/>
              </a:rPr>
              <a:t>различных этапах жизни ребёнка: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859670"/>
            <a:ext cx="75608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latin typeface="+mn-lt"/>
              </a:rPr>
              <a:t>внутри </a:t>
            </a:r>
            <a:r>
              <a:rPr lang="ru-RU" sz="2200" dirty="0">
                <a:latin typeface="+mn-lt"/>
              </a:rPr>
              <a:t>образовательного учреждения </a:t>
            </a:r>
          </a:p>
          <a:p>
            <a:pPr algn="just"/>
            <a:r>
              <a:rPr lang="ru-RU" sz="2200" dirty="0" smtClean="0">
                <a:latin typeface="+mn-lt"/>
              </a:rPr>
              <a:t>(</a:t>
            </a:r>
            <a:r>
              <a:rPr lang="ru-RU" sz="2200" dirty="0">
                <a:latin typeface="+mn-lt"/>
              </a:rPr>
              <a:t>между учителями и всеми специалистами); </a:t>
            </a:r>
          </a:p>
        </p:txBody>
      </p:sp>
      <p:pic>
        <p:nvPicPr>
          <p:cNvPr id="1026" name="Picture 2" descr="https://lh4.googleusercontent.com/proxy/q6ArYBD1X7cEEjovXtILE7QDDSx4HBf7irp9OxkeqeHk9sywK3iRMW_PFWqU7xPvIRtq1utH8AR0jHPVhzNMV3H9vXHaVFvGBaKd6k1LMESKEcnJXcQPZBixt3hdUdxXY7o7=s0-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32" y="621907"/>
            <a:ext cx="1306524" cy="130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playbookux.com/wp-content/uploads/2016/06/recru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03171"/>
            <a:ext cx="5522847" cy="321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50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2106025" y="27225"/>
            <a:ext cx="71287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+mn-lt"/>
              </a:rPr>
              <a:t>Взаимодействие должно осуществляться </a:t>
            </a:r>
            <a:endParaRPr lang="ru-RU" sz="2200" b="1" dirty="0" smtClean="0">
              <a:latin typeface="+mn-lt"/>
            </a:endParaRPr>
          </a:p>
          <a:p>
            <a:pPr algn="ctr"/>
            <a:r>
              <a:rPr lang="ru-RU" sz="2200" b="1" dirty="0" smtClean="0">
                <a:latin typeface="+mn-lt"/>
              </a:rPr>
              <a:t>на </a:t>
            </a:r>
            <a:r>
              <a:rPr lang="ru-RU" sz="2200" b="1" dirty="0">
                <a:latin typeface="+mn-lt"/>
              </a:rPr>
              <a:t>различных этапах жизни ребёнка: </a:t>
            </a:r>
          </a:p>
        </p:txBody>
      </p:sp>
      <p:pic>
        <p:nvPicPr>
          <p:cNvPr id="1026" name="Picture 2" descr="https://lh4.googleusercontent.com/proxy/q6ArYBD1X7cEEjovXtILE7QDDSx4HBf7irp9OxkeqeHk9sywK3iRMW_PFWqU7xPvIRtq1utH8AR0jHPVhzNMV3H9vXHaVFvGBaKd6k1LMESKEcnJXcQPZBixt3hdUdxXY7o7=s0-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32" y="621907"/>
            <a:ext cx="1306524" cy="130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0" y="987574"/>
            <a:ext cx="57342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 smtClean="0"/>
              <a:t>между </a:t>
            </a:r>
            <a:r>
              <a:rPr lang="ru-RU" sz="2200" dirty="0"/>
              <a:t>образовательными </a:t>
            </a:r>
            <a:r>
              <a:rPr lang="ru-RU" sz="2200" dirty="0" smtClean="0"/>
              <a:t>учреждениями:</a:t>
            </a:r>
            <a:endParaRPr lang="ru-RU" sz="2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9132" y="1660196"/>
            <a:ext cx="886736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800" dirty="0" smtClean="0"/>
              <a:t>МБДОУ детский </a:t>
            </a:r>
            <a:r>
              <a:rPr lang="ru-RU" sz="1800" dirty="0"/>
              <a:t>сад № 50 «Северянка</a:t>
            </a:r>
            <a:r>
              <a:rPr lang="ru-RU" sz="1800" dirty="0" smtClean="0"/>
              <a:t>»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800" dirty="0"/>
              <a:t>МБДОУ детский сад № 91 «Снегурочка</a:t>
            </a:r>
            <a:r>
              <a:rPr lang="ru-RU" sz="1800" dirty="0" smtClean="0"/>
              <a:t>»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800" dirty="0"/>
              <a:t>МБДОУ </a:t>
            </a:r>
            <a:r>
              <a:rPr lang="ru-RU" sz="1800" dirty="0" smtClean="0"/>
              <a:t>детский сад № 16 «Карасик»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800" dirty="0"/>
              <a:t>МБДОУ детский сад </a:t>
            </a:r>
            <a:r>
              <a:rPr lang="ru-RU" sz="1800" dirty="0" smtClean="0"/>
              <a:t>№ 169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800" dirty="0"/>
              <a:t> МБДОУ </a:t>
            </a:r>
            <a:r>
              <a:rPr lang="ru-RU" sz="1800" dirty="0" smtClean="0"/>
              <a:t>детский сад № </a:t>
            </a:r>
            <a:r>
              <a:rPr lang="ru-RU" sz="1800" dirty="0"/>
              <a:t>101</a:t>
            </a:r>
            <a:endParaRPr lang="ru-RU" sz="1800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ru-RU" sz="1800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ru-RU" sz="1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35" y="633560"/>
            <a:ext cx="4354252" cy="43542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010" y="635227"/>
            <a:ext cx="4357881" cy="43578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00" b="954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220" y="596033"/>
            <a:ext cx="4398742" cy="43987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14" y="628264"/>
            <a:ext cx="4423348" cy="44233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306" y="596033"/>
            <a:ext cx="4460694" cy="448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4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2106025" y="27225"/>
            <a:ext cx="71287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+mn-lt"/>
              </a:rPr>
              <a:t>Взаимодействие должно осуществляться </a:t>
            </a:r>
            <a:endParaRPr lang="ru-RU" sz="2200" b="1" dirty="0" smtClean="0">
              <a:latin typeface="+mn-lt"/>
            </a:endParaRPr>
          </a:p>
          <a:p>
            <a:pPr algn="ctr"/>
            <a:r>
              <a:rPr lang="ru-RU" sz="2200" b="1" dirty="0" smtClean="0">
                <a:latin typeface="+mn-lt"/>
              </a:rPr>
              <a:t>на </a:t>
            </a:r>
            <a:r>
              <a:rPr lang="ru-RU" sz="2200" b="1" dirty="0">
                <a:latin typeface="+mn-lt"/>
              </a:rPr>
              <a:t>различных этапах жизни ребёнка: </a:t>
            </a:r>
          </a:p>
        </p:txBody>
      </p:sp>
      <p:pic>
        <p:nvPicPr>
          <p:cNvPr id="1026" name="Picture 2" descr="https://lh4.googleusercontent.com/proxy/q6ArYBD1X7cEEjovXtILE7QDDSx4HBf7irp9OxkeqeHk9sywK3iRMW_PFWqU7xPvIRtq1utH8AR0jHPVhzNMV3H9vXHaVFvGBaKd6k1LMESKEcnJXcQPZBixt3hdUdxXY7o7=s0-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32" y="621907"/>
            <a:ext cx="1306524" cy="130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0" y="987574"/>
            <a:ext cx="573426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 smtClean="0"/>
              <a:t>между </a:t>
            </a:r>
            <a:r>
              <a:rPr lang="ru-RU" sz="2200" dirty="0"/>
              <a:t>образовательными </a:t>
            </a:r>
            <a:r>
              <a:rPr lang="ru-RU" sz="2200" dirty="0" smtClean="0"/>
              <a:t>учреждениями:</a:t>
            </a:r>
            <a:endParaRPr lang="ru-RU" sz="2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7412" y="1588577"/>
            <a:ext cx="5710732" cy="380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300" dirty="0" smtClean="0"/>
              <a:t> ОГБОУ СПО «Ульяновский </a:t>
            </a:r>
            <a:r>
              <a:rPr lang="ru-RU" sz="1300" dirty="0"/>
              <a:t>социально-педагогический колледж №</a:t>
            </a:r>
            <a:r>
              <a:rPr lang="ru-RU" sz="1300" dirty="0" smtClean="0"/>
              <a:t>1»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300" dirty="0" smtClean="0"/>
              <a:t> ОГБПОУ «Ульяновский профессионально-педагогический колледж»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300" dirty="0" smtClean="0"/>
              <a:t> УПОО «УТЭП </a:t>
            </a:r>
            <a:r>
              <a:rPr lang="ru-RU" sz="1300" dirty="0"/>
              <a:t>Центросоюза </a:t>
            </a:r>
            <a:r>
              <a:rPr lang="ru-RU" sz="1300" dirty="0" smtClean="0"/>
              <a:t>РФ»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300" dirty="0" smtClean="0"/>
              <a:t> ОГБПОУ «Ульяновский </a:t>
            </a:r>
            <a:r>
              <a:rPr lang="ru-RU" sz="1300" dirty="0"/>
              <a:t>техникум отраслевых технологий </a:t>
            </a:r>
            <a:endParaRPr lang="ru-RU" sz="1300" dirty="0" smtClean="0"/>
          </a:p>
          <a:p>
            <a:pPr algn="just">
              <a:lnSpc>
                <a:spcPct val="150000"/>
              </a:lnSpc>
            </a:pPr>
            <a:r>
              <a:rPr lang="ru-RU" sz="1300" dirty="0" smtClean="0"/>
              <a:t>и дизайна»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300" dirty="0" smtClean="0"/>
              <a:t> Автомеханический </a:t>
            </a:r>
            <a:r>
              <a:rPr lang="ru-RU" sz="1300" dirty="0"/>
              <a:t>техникум </a:t>
            </a:r>
            <a:r>
              <a:rPr lang="ru-RU" sz="1300" dirty="0" err="1"/>
              <a:t>УлГУ</a:t>
            </a:r>
            <a:endParaRPr lang="ru-RU" sz="1300" dirty="0" smtClean="0"/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300" dirty="0" smtClean="0"/>
              <a:t> ОГБПОУ </a:t>
            </a:r>
            <a:r>
              <a:rPr lang="ru-RU" sz="1300" dirty="0"/>
              <a:t>«Ульяновский строительный колледж</a:t>
            </a:r>
            <a:r>
              <a:rPr lang="ru-RU" sz="1300" dirty="0" smtClean="0"/>
              <a:t>»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300" dirty="0" smtClean="0"/>
              <a:t> ОГБПОУ «Ульяновский техникум питания и торговли»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300" dirty="0" smtClean="0"/>
              <a:t> ФГБПОУ «Ульяновский фармацевтический колледж» Министерства здравоохранения Российской Федерации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300" dirty="0" smtClean="0"/>
              <a:t> МБОУ «Многопрофильный лицей № 11 имени В. Г. Мендельсона»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260" y="1138202"/>
            <a:ext cx="3477140" cy="34771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4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061" y="1128003"/>
            <a:ext cx="3487339" cy="34873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162" y="1134214"/>
            <a:ext cx="3492238" cy="34922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162" y="1140425"/>
            <a:ext cx="3492238" cy="349223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163" y="1131590"/>
            <a:ext cx="3499374" cy="34993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123" y="1090731"/>
            <a:ext cx="3576878" cy="357687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123" y="1110962"/>
            <a:ext cx="3571523" cy="357152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986" y="1097569"/>
            <a:ext cx="3578660" cy="357866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767" y="1075855"/>
            <a:ext cx="3569841" cy="360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25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25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25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2106025" y="27225"/>
            <a:ext cx="71287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+mn-lt"/>
              </a:rPr>
              <a:t>Взаимодействие должно осуществляться </a:t>
            </a:r>
            <a:endParaRPr lang="ru-RU" sz="2200" b="1" dirty="0" smtClean="0">
              <a:latin typeface="+mn-lt"/>
            </a:endParaRPr>
          </a:p>
          <a:p>
            <a:pPr algn="ctr"/>
            <a:r>
              <a:rPr lang="ru-RU" sz="2200" b="1" dirty="0" smtClean="0">
                <a:latin typeface="+mn-lt"/>
              </a:rPr>
              <a:t>на </a:t>
            </a:r>
            <a:r>
              <a:rPr lang="ru-RU" sz="2200" b="1" dirty="0">
                <a:latin typeface="+mn-lt"/>
              </a:rPr>
              <a:t>различных этапах жизни ребёнка: </a:t>
            </a:r>
          </a:p>
        </p:txBody>
      </p:sp>
      <p:pic>
        <p:nvPicPr>
          <p:cNvPr id="1026" name="Picture 2" descr="https://lh4.googleusercontent.com/proxy/q6ArYBD1X7cEEjovXtILE7QDDSx4HBf7irp9OxkeqeHk9sywK3iRMW_PFWqU7xPvIRtq1utH8AR0jHPVhzNMV3H9vXHaVFvGBaKd6k1LMESKEcnJXcQPZBixt3hdUdxXY7o7=s0-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32" y="621907"/>
            <a:ext cx="1306524" cy="130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0" y="915566"/>
            <a:ext cx="75608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/>
              <a:t>между другими институтами детства (детские дома, учреждения дополнительного образования):</a:t>
            </a:r>
            <a:endParaRPr lang="ru-RU" sz="2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9132" y="1728783"/>
            <a:ext cx="88673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800" dirty="0" smtClean="0"/>
              <a:t>ГАУ ДО «Губернаторская </a:t>
            </a:r>
            <a:r>
              <a:rPr lang="ru-RU" sz="1800" dirty="0"/>
              <a:t>школа искусств </a:t>
            </a:r>
            <a:endParaRPr lang="ru-RU" sz="1800" dirty="0" smtClean="0"/>
          </a:p>
          <a:p>
            <a:pPr lvl="1" algn="just">
              <a:lnSpc>
                <a:spcPct val="150000"/>
              </a:lnSpc>
            </a:pPr>
            <a:r>
              <a:rPr lang="ru-RU" sz="1800" dirty="0" smtClean="0"/>
              <a:t>для </a:t>
            </a:r>
            <a:r>
              <a:rPr lang="ru-RU" sz="1800" dirty="0"/>
              <a:t>одарённых </a:t>
            </a:r>
            <a:r>
              <a:rPr lang="ru-RU" sz="1800" dirty="0" smtClean="0"/>
              <a:t>детей»</a:t>
            </a:r>
          </a:p>
          <a:p>
            <a:pPr marL="2857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800" dirty="0" smtClean="0"/>
              <a:t>ОГБН ОО «Дворец творчества детей и </a:t>
            </a:r>
          </a:p>
          <a:p>
            <a:pPr lvl="1" algn="just">
              <a:lnSpc>
                <a:spcPct val="150000"/>
              </a:lnSpc>
            </a:pPr>
            <a:r>
              <a:rPr lang="ru-RU" sz="1800" dirty="0" smtClean="0"/>
              <a:t>молодёжи»</a:t>
            </a:r>
          </a:p>
          <a:p>
            <a:pPr marL="2857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800" dirty="0"/>
              <a:t>МБУ </a:t>
            </a:r>
            <a:r>
              <a:rPr lang="ru-RU" sz="1800" dirty="0" smtClean="0"/>
              <a:t>ДО «Детская школа искусств № 12»</a:t>
            </a:r>
          </a:p>
          <a:p>
            <a:pPr marL="2857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800" dirty="0"/>
              <a:t>МБУ ДО «Детская школа искусств № </a:t>
            </a:r>
            <a:r>
              <a:rPr lang="ru-RU" sz="1800" dirty="0" smtClean="0"/>
              <a:t>13»</a:t>
            </a:r>
            <a:endParaRPr lang="ru-RU" sz="1800" dirty="0"/>
          </a:p>
          <a:p>
            <a:pPr marL="285750" lvl="1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800" dirty="0" smtClean="0"/>
              <a:t>МБОУ «Ульяновский </a:t>
            </a:r>
            <a:r>
              <a:rPr lang="ru-RU" sz="1800" dirty="0"/>
              <a:t>городской лицей </a:t>
            </a:r>
            <a:endParaRPr lang="ru-RU" sz="1800" dirty="0" smtClean="0"/>
          </a:p>
          <a:p>
            <a:pPr lvl="1" algn="just">
              <a:lnSpc>
                <a:spcPct val="150000"/>
              </a:lnSpc>
            </a:pPr>
            <a:r>
              <a:rPr lang="ru-RU" sz="1800" dirty="0" smtClean="0"/>
              <a:t>при </a:t>
            </a:r>
            <a:r>
              <a:rPr lang="ru-RU" sz="1800" dirty="0" err="1" smtClean="0"/>
              <a:t>УлГТУ</a:t>
            </a:r>
            <a:r>
              <a:rPr lang="ru-RU" sz="1800" dirty="0" smtClean="0"/>
              <a:t>»</a:t>
            </a:r>
            <a:endParaRPr lang="ru-RU" sz="1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59342"/>
            <a:ext cx="4020580" cy="40205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273" y="955666"/>
            <a:ext cx="4064356" cy="406435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272" y="959341"/>
            <a:ext cx="4060681" cy="406068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596" y="955665"/>
            <a:ext cx="4117862" cy="41044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246" y="955664"/>
            <a:ext cx="415621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0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263248"/>
      </a:dk1>
      <a:lt1>
        <a:srgbClr val="FFFFFF"/>
      </a:lt1>
      <a:dk2>
        <a:srgbClr val="434343"/>
      </a:dk2>
      <a:lt2>
        <a:srgbClr val="F3F3F3"/>
      </a:lt2>
      <a:accent1>
        <a:srgbClr val="3F5378"/>
      </a:accent1>
      <a:accent2>
        <a:srgbClr val="263248"/>
      </a:accent2>
      <a:accent3>
        <a:srgbClr val="92A8C8"/>
      </a:accent3>
      <a:accent4>
        <a:srgbClr val="C7D3E6"/>
      </a:accent4>
      <a:accent5>
        <a:srgbClr val="FF9800"/>
      </a:accent5>
      <a:accent6>
        <a:srgbClr val="D26F00"/>
      </a:accent6>
      <a:hlink>
        <a:srgbClr val="3F537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3232</TotalTime>
  <Words>1109</Words>
  <Application>Microsoft Office PowerPoint</Application>
  <PresentationFormat>Экран (16:9)</PresentationFormat>
  <Paragraphs>199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Roboto Condensed</vt:lpstr>
      <vt:lpstr>Times New Roman</vt:lpstr>
      <vt:lpstr>Arvo</vt:lpstr>
      <vt:lpstr>Arial</vt:lpstr>
      <vt:lpstr>Wingdings</vt:lpstr>
      <vt:lpstr>Noto Sans</vt:lpstr>
      <vt:lpstr>Roboto Condensed Light</vt:lpstr>
      <vt:lpstr>Calibri</vt:lpstr>
      <vt:lpstr>Salerio template</vt:lpstr>
      <vt:lpstr>Преемственность в обучении и воспитании детей с тяжёлыми нарушениями речи на разных  уровнях образования</vt:lpstr>
      <vt:lpstr>«Школьное обучение никогда не начинается с пустого места, а всегда опирается на определенную стадию развития, проделанную ребенком»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Marina Lavrenteva</dc:creator>
  <cp:lastModifiedBy>Александр</cp:lastModifiedBy>
  <cp:revision>280</cp:revision>
  <dcterms:modified xsi:type="dcterms:W3CDTF">2021-08-23T17:11:19Z</dcterms:modified>
</cp:coreProperties>
</file>