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8" r:id="rId3"/>
    <p:sldId id="497" r:id="rId4"/>
    <p:sldId id="499" r:id="rId5"/>
    <p:sldId id="498" r:id="rId6"/>
    <p:sldId id="500" r:id="rId7"/>
    <p:sldId id="496" r:id="rId8"/>
    <p:sldId id="28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36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791D-01D5-4EC6-9C9D-E2CBDF4A523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29B8-04CF-4144-A803-852700FBDD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ibd73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260" y="850514"/>
            <a:ext cx="10552670" cy="2387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Деструктивное влияние</a:t>
            </a:r>
            <a:br>
              <a:rPr lang="ru-RU" sz="4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социальных сетей</a:t>
            </a:r>
            <a:br>
              <a:rPr lang="ru-RU" sz="4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поведение детей и подростков</a:t>
            </a:r>
            <a:endParaRPr lang="ru-RU" sz="4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8913" y="4834072"/>
            <a:ext cx="9144000" cy="1056589"/>
          </a:xfrm>
        </p:spPr>
        <p:txBody>
          <a:bodyPr/>
          <a:lstStyle/>
          <a:p>
            <a:pPr algn="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Александр Загайнов</a:t>
            </a: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Центр информационной безопасности детей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ded Corner 15"/>
          <p:cNvSpPr/>
          <p:nvPr/>
        </p:nvSpPr>
        <p:spPr>
          <a:xfrm>
            <a:off x="389143" y="1073968"/>
            <a:ext cx="3436635" cy="2285052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39330" y="1653263"/>
            <a:ext cx="2736259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Первый мобильный гаджет в 3 года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 algn="ctr" defTabSz="914400"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6" name="Folded Corner 28"/>
          <p:cNvSpPr/>
          <p:nvPr/>
        </p:nvSpPr>
        <p:spPr>
          <a:xfrm>
            <a:off x="4040567" y="1073968"/>
            <a:ext cx="3436635" cy="2285052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175965" y="1562543"/>
            <a:ext cx="3137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50% подростков используют мобильный телефон не менее 6 часов в день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8" name="Folded Corner 34"/>
          <p:cNvSpPr/>
          <p:nvPr/>
        </p:nvSpPr>
        <p:spPr>
          <a:xfrm>
            <a:off x="7663165" y="1073968"/>
            <a:ext cx="3436635" cy="2285052"/>
          </a:xfrm>
          <a:prstGeom prst="foldedCorner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013353" y="1431664"/>
            <a:ext cx="2736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YouTube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VK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Tik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Tok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0" name="Folded Corner 39"/>
          <p:cNvSpPr/>
          <p:nvPr/>
        </p:nvSpPr>
        <p:spPr>
          <a:xfrm>
            <a:off x="2107460" y="3611524"/>
            <a:ext cx="3436635" cy="2285052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90805" y="4153885"/>
            <a:ext cx="306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90% информации в сети – «токсичный контент»</a:t>
            </a:r>
            <a:endParaRPr lang="en-US" sz="1400" b="1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4" name="Folded Corner 45"/>
          <p:cNvSpPr/>
          <p:nvPr/>
        </p:nvSpPr>
        <p:spPr>
          <a:xfrm>
            <a:off x="5758884" y="3611524"/>
            <a:ext cx="3436635" cy="2285052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844696" y="3969220"/>
            <a:ext cx="3186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Почти 80% родителей контролируют работу ребенка в сети Интернет до 10-11 лет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8010" y="759597"/>
            <a:ext cx="637563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Мы знаем что такое Интернет и как он используется для продвижения совершенно неприемлемого контента </a:t>
            </a:r>
            <a:r>
              <a:rPr lang="ru-RU" sz="3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детской порнографии, проституции, </a:t>
            </a:r>
            <a:r>
              <a:rPr lang="ru-RU" sz="3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доведения несовершеннолетних до самоубийств … </a:t>
            </a:r>
            <a:r>
              <a:rPr lang="ru-RU" sz="3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дети все чаще и чаще становятся объектом </a:t>
            </a:r>
            <a:r>
              <a:rPr lang="ru-RU" sz="3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«интернет-эксплуатации»</a:t>
            </a:r>
            <a:endParaRPr lang="ru-RU" sz="3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987" y="497068"/>
            <a:ext cx="7310939" cy="4876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607" y="5184396"/>
            <a:ext cx="4459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Владимир Путин</a:t>
            </a:r>
            <a:b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расширенное заседание коллегии МВД</a:t>
            </a:r>
          </a:p>
          <a:p>
            <a:pPr algn="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 марта 2021 года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9687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611" y="205947"/>
            <a:ext cx="1181007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деструктивные течения в социальных сетях: 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1. </a:t>
            </a:r>
            <a:r>
              <a:rPr lang="ru-RU" sz="26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Киберагрессия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26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киберпреступления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sz="26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Околокриминальные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субкультры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26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ультрадвижения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запрещенные организации, </a:t>
            </a:r>
            <a:b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экстремальные субкультуры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Педофилия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сексуальные извращения 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</a:t>
            </a:r>
            <a:r>
              <a:rPr lang="ru-RU" sz="26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Аутодеструктивное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поведение 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50000"/>
              </a:lnSpc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5. 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Пропаганда ПАВ</a:t>
            </a:r>
          </a:p>
          <a:p>
            <a:pPr>
              <a:lnSpc>
                <a:spcPct val="150000"/>
              </a:lnSpc>
            </a:pP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6. Шок-контент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0943" y="3560427"/>
            <a:ext cx="3824505" cy="32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50" y="2506662"/>
            <a:ext cx="2825194" cy="4351338"/>
          </a:xfrm>
        </p:spPr>
      </p:pic>
      <p:sp>
        <p:nvSpPr>
          <p:cNvPr id="5" name="Стрелка вниз 4"/>
          <p:cNvSpPr/>
          <p:nvPr/>
        </p:nvSpPr>
        <p:spPr>
          <a:xfrm rot="18045273">
            <a:off x="3928738" y="-276034"/>
            <a:ext cx="318334" cy="3701351"/>
          </a:xfrm>
          <a:prstGeom prst="downArrow">
            <a:avLst>
              <a:gd name="adj1" fmla="val 50000"/>
              <a:gd name="adj2" fmla="val 169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7557844">
            <a:off x="3466408" y="1422348"/>
            <a:ext cx="345989" cy="2930875"/>
          </a:xfrm>
          <a:prstGeom prst="downArrow">
            <a:avLst>
              <a:gd name="adj1" fmla="val 50000"/>
              <a:gd name="adj2" fmla="val 169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676765">
            <a:off x="2956319" y="2747296"/>
            <a:ext cx="345989" cy="3098996"/>
          </a:xfrm>
          <a:prstGeom prst="downArrow">
            <a:avLst>
              <a:gd name="adj1" fmla="val 50000"/>
              <a:gd name="adj2" fmla="val 169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2706480" y="3918189"/>
            <a:ext cx="345989" cy="3518252"/>
          </a:xfrm>
          <a:prstGeom prst="downArrow">
            <a:avLst>
              <a:gd name="adj1" fmla="val 50000"/>
              <a:gd name="adj2" fmla="val 169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802906">
            <a:off x="2410349" y="1001586"/>
            <a:ext cx="395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Коммуникационные риски</a:t>
            </a: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 rot="1470310">
            <a:off x="2276815" y="2228588"/>
            <a:ext cx="2812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Контентные риски</a:t>
            </a: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 rot="511048">
            <a:off x="1616312" y="3618674"/>
            <a:ext cx="287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Технические риски</a:t>
            </a: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6658" y="5056724"/>
            <a:ext cx="353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Потребительские риски</a:t>
            </a: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5629249">
            <a:off x="9000276" y="700294"/>
            <a:ext cx="345989" cy="3518252"/>
          </a:xfrm>
          <a:prstGeom prst="downArrow">
            <a:avLst>
              <a:gd name="adj1" fmla="val 50000"/>
              <a:gd name="adj2" fmla="val 16904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639496">
            <a:off x="9063513" y="3067096"/>
            <a:ext cx="345989" cy="3518252"/>
          </a:xfrm>
          <a:prstGeom prst="downArrow">
            <a:avLst>
              <a:gd name="adj1" fmla="val 50000"/>
              <a:gd name="adj2" fmla="val 16904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9161993" y="1916430"/>
            <a:ext cx="345989" cy="3518252"/>
          </a:xfrm>
          <a:prstGeom prst="downArrow">
            <a:avLst>
              <a:gd name="adj1" fmla="val 50000"/>
              <a:gd name="adj2" fmla="val 16904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21046987">
            <a:off x="7720979" y="1928622"/>
            <a:ext cx="2105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Окружающие</a:t>
            </a: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 rot="443820">
            <a:off x="8021411" y="4268853"/>
            <a:ext cx="230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Внешняя среда</a:t>
            </a: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5395" y="3117864"/>
            <a:ext cx="214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Аутоагрессия</a:t>
            </a: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444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24" y="273339"/>
            <a:ext cx="1210771" cy="186481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4" y="273339"/>
            <a:ext cx="1210771" cy="186481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19298"/>
              </p:ext>
            </p:extLst>
          </p:nvPr>
        </p:nvGraphicFramePr>
        <p:xfrm>
          <a:off x="156519" y="2433137"/>
          <a:ext cx="11854248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1416"/>
                <a:gridCol w="3951416"/>
                <a:gridCol w="395141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Психологические признаки: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повышенная возбудимость;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зацикленность на негативных эмоциях, склонность к депрессии;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неспособность сопереживать, сочувствовать другим людям;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стремление показать свое «бесстрашие» окружающим;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стремление быть в центре внимания любой ценой.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Внешние признаки: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конфликтное поведение, участие в травле;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проявление интереса к неприятным зрелищам, сценам насилия;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трансляция деструктивного контента в социальных сетях;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участие в неформальных асоциальных группах;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жестоко обращение с животными, сверстниками, окружающими.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Внешний</a:t>
                      </a:r>
                      <a:r>
                        <a:rPr lang="ru-RU" b="1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вид</a:t>
                      </a:r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деструктивная символика;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синяки, раны, царапины;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появление дорогостоящей одежды, обуви и других вещей.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64" y="273339"/>
            <a:ext cx="1210771" cy="18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0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Профилактика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050" name="Picture 2" descr="Анонимность в се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365825"/>
            <a:ext cx="5429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публикован и вступил в силу Закон от 08.06.2020 № 172-ФЗ :: Profiz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20" y="3743840"/>
            <a:ext cx="5355539" cy="267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781050"/>
            <a:ext cx="2589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Анонимность</a:t>
            </a:r>
            <a:endParaRPr lang="ru-RU" sz="3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6584" y="3159065"/>
            <a:ext cx="203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Наказание</a:t>
            </a:r>
            <a:endParaRPr lang="ru-RU" sz="3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09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4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Центр информационной безопасности детей</a:t>
            </a:r>
            <a:endParaRPr lang="ru-RU" sz="5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г.Ульяновск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ул. Врача Михайлова, 54</a:t>
            </a:r>
          </a:p>
          <a:p>
            <a:pPr marL="0" indent="0">
              <a:buNone/>
            </a:pPr>
            <a:endParaRPr lang="en-US" sz="4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Тел.: 8 (8422) 58-55-74</a:t>
            </a:r>
          </a:p>
          <a:p>
            <a:pPr marL="0" indent="0">
              <a:buNone/>
            </a:pPr>
            <a:endParaRPr lang="en-US" sz="4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en-US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e-mail: </a:t>
            </a:r>
            <a:r>
              <a:rPr lang="en-US" sz="4000" dirty="0" smtClean="0"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cibd73@mail.ru</a:t>
            </a:r>
            <a:endParaRPr lang="en-US" sz="4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en-US" sz="4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Группа: </a:t>
            </a:r>
            <a:r>
              <a:rPr lang="en-US" sz="4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vk.com/cibd73</a:t>
            </a:r>
          </a:p>
          <a:p>
            <a:pPr marL="0" indent="0">
              <a:buNone/>
            </a:pPr>
            <a:endParaRPr lang="ru-RU" sz="4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6" y="2722031"/>
            <a:ext cx="4771174" cy="4135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250</Words>
  <Application>Microsoft Office PowerPoint</Application>
  <PresentationFormat>Широкоэкранный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PT Astra Serif</vt:lpstr>
      <vt:lpstr>Тема Office</vt:lpstr>
      <vt:lpstr>Деструктивное влияние социальных сетей на поведение детей и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</vt:lpstr>
      <vt:lpstr>Центр информационной безопасности детей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и безопасность в Интернете</dc:title>
  <dc:creator>Загайновы</dc:creator>
  <cp:lastModifiedBy>Загайновы</cp:lastModifiedBy>
  <cp:revision>132</cp:revision>
  <dcterms:created xsi:type="dcterms:W3CDTF">2020-12-11T21:53:00Z</dcterms:created>
  <dcterms:modified xsi:type="dcterms:W3CDTF">2021-08-24T12:12:39Z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1049-11.2.0.10114</vt:lpwstr>
  </property>
</Properties>
</file>