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313" r:id="rId3"/>
    <p:sldId id="314" r:id="rId4"/>
    <p:sldId id="319" r:id="rId5"/>
    <p:sldId id="332" r:id="rId6"/>
    <p:sldId id="320" r:id="rId7"/>
    <p:sldId id="321" r:id="rId8"/>
    <p:sldId id="330" r:id="rId9"/>
    <p:sldId id="333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13018"/>
    <a:srgbClr val="A2B969"/>
    <a:srgbClr val="14425D"/>
    <a:srgbClr val="460046"/>
    <a:srgbClr val="660066"/>
    <a:srgbClr val="771F28"/>
    <a:srgbClr val="FFCC4C"/>
    <a:srgbClr val="B56607"/>
    <a:srgbClr val="F7931F"/>
    <a:srgbClr val="6375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9D543-CD97-4262-A6BF-1E69DB25BA6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8CEA29-0061-4F5D-B468-E398920E595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2158B99-614A-4B10-B7C9-1A22E328EFC8}" type="parTrans" cxnId="{1A545598-004C-4E76-956A-20A9EE5FD262}">
      <dgm:prSet/>
      <dgm:spPr/>
      <dgm:t>
        <a:bodyPr/>
        <a:lstStyle/>
        <a:p>
          <a:endParaRPr lang="ru-RU"/>
        </a:p>
      </dgm:t>
    </dgm:pt>
    <dgm:pt modelId="{BBCBBB92-D9E9-4263-9857-041A0A7E25B3}" type="sibTrans" cxnId="{1A545598-004C-4E76-956A-20A9EE5FD262}">
      <dgm:prSet/>
      <dgm:spPr/>
      <dgm:t>
        <a:bodyPr/>
        <a:lstStyle/>
        <a:p>
          <a:endParaRPr lang="ru-RU"/>
        </a:p>
      </dgm:t>
    </dgm:pt>
    <dgm:pt modelId="{B9F517DA-9A1C-483B-A565-2315CD7AB1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64E3034-5483-4538-90C8-9439F4B34F4F}" type="parTrans" cxnId="{9E00AE01-BA9F-48A8-943E-86DFA035E09C}">
      <dgm:prSet/>
      <dgm:spPr/>
      <dgm:t>
        <a:bodyPr/>
        <a:lstStyle/>
        <a:p>
          <a:endParaRPr lang="ru-RU"/>
        </a:p>
      </dgm:t>
    </dgm:pt>
    <dgm:pt modelId="{CEE5BC75-5CF6-4CE5-8611-91D80CAA5CAA}" type="sibTrans" cxnId="{9E00AE01-BA9F-48A8-943E-86DFA035E09C}">
      <dgm:prSet/>
      <dgm:spPr/>
      <dgm:t>
        <a:bodyPr/>
        <a:lstStyle/>
        <a:p>
          <a:endParaRPr lang="ru-RU"/>
        </a:p>
      </dgm:t>
    </dgm:pt>
    <dgm:pt modelId="{3E630E72-87C5-41E2-BBD2-A4B78BF75127}">
      <dgm:prSet phldrT="[Текст]" custT="1"/>
      <dgm:spPr/>
      <dgm:t>
        <a:bodyPr/>
        <a:lstStyle/>
        <a:p>
          <a:r>
            <a:rPr lang="ru-RU" sz="2800" dirty="0" smtClean="0"/>
            <a:t>3</a:t>
          </a:r>
          <a:endParaRPr lang="ru-RU" sz="2800" dirty="0"/>
        </a:p>
      </dgm:t>
    </dgm:pt>
    <dgm:pt modelId="{7B85B32A-971E-4010-9ABE-7D5F566D33B1}" type="parTrans" cxnId="{F7A22981-4DDF-44FB-B3D7-AECA98033304}">
      <dgm:prSet/>
      <dgm:spPr/>
      <dgm:t>
        <a:bodyPr/>
        <a:lstStyle/>
        <a:p>
          <a:endParaRPr lang="ru-RU"/>
        </a:p>
      </dgm:t>
    </dgm:pt>
    <dgm:pt modelId="{F703AD01-6296-46DD-AD22-8E3AC09AE772}" type="sibTrans" cxnId="{F7A22981-4DDF-44FB-B3D7-AECA98033304}">
      <dgm:prSet/>
      <dgm:spPr/>
      <dgm:t>
        <a:bodyPr/>
        <a:lstStyle/>
        <a:p>
          <a:endParaRPr lang="ru-RU"/>
        </a:p>
      </dgm:t>
    </dgm:pt>
    <dgm:pt modelId="{77503E21-46D2-4C4F-BD3D-7AC8608F14A0}">
      <dgm:prSet phldrT="[Текст]" custT="1"/>
      <dgm:spPr/>
      <dgm:t>
        <a:bodyPr/>
        <a:lstStyle/>
        <a:p>
          <a:r>
            <a:rPr lang="ru-RU" sz="2800" b="1" dirty="0" smtClean="0"/>
            <a:t>Воспитание чувств: «Никто не становится хорошим человеком случайно» (Платон).</a:t>
          </a:r>
          <a:endParaRPr lang="ru-RU" sz="2800" b="1" dirty="0"/>
        </a:p>
      </dgm:t>
    </dgm:pt>
    <dgm:pt modelId="{D933E18C-039C-482B-B1BE-85D3BCB413F3}" type="parTrans" cxnId="{DD7A07C2-1F5F-4C26-BEED-A4D6563305FE}">
      <dgm:prSet/>
      <dgm:spPr/>
      <dgm:t>
        <a:bodyPr/>
        <a:lstStyle/>
        <a:p>
          <a:endParaRPr lang="ru-RU"/>
        </a:p>
      </dgm:t>
    </dgm:pt>
    <dgm:pt modelId="{54D15FD7-195B-4A0F-B499-10761C978B60}" type="sibTrans" cxnId="{DD7A07C2-1F5F-4C26-BEED-A4D6563305FE}">
      <dgm:prSet/>
      <dgm:spPr/>
      <dgm:t>
        <a:bodyPr/>
        <a:lstStyle/>
        <a:p>
          <a:endParaRPr lang="ru-RU"/>
        </a:p>
      </dgm:t>
    </dgm:pt>
    <dgm:pt modelId="{B060BE10-AD7B-4BB2-896B-3F3B56AE2E1A}">
      <dgm:prSet custT="1"/>
      <dgm:spPr/>
      <dgm:t>
        <a:bodyPr/>
        <a:lstStyle/>
        <a:p>
          <a:r>
            <a:rPr lang="ru-RU" sz="2800" b="1" dirty="0" smtClean="0"/>
            <a:t>управление процессом развития личности через целенаправленное создание благоприятных для этого условий, чтобы соответствовать ценностям и интересам общества.</a:t>
          </a:r>
          <a:endParaRPr lang="ru-RU" sz="2800" b="1" dirty="0"/>
        </a:p>
      </dgm:t>
    </dgm:pt>
    <dgm:pt modelId="{0E6949D7-B5EE-4637-933F-266586191A8D}" type="parTrans" cxnId="{B3604B0F-885A-4FB9-8E55-41B929FBC2A5}">
      <dgm:prSet/>
      <dgm:spPr/>
      <dgm:t>
        <a:bodyPr/>
        <a:lstStyle/>
        <a:p>
          <a:endParaRPr lang="ru-RU"/>
        </a:p>
      </dgm:t>
    </dgm:pt>
    <dgm:pt modelId="{F59ADB1C-F5D5-48DF-9091-CFEB97717832}" type="sibTrans" cxnId="{B3604B0F-885A-4FB9-8E55-41B929FBC2A5}">
      <dgm:prSet/>
      <dgm:spPr/>
      <dgm:t>
        <a:bodyPr/>
        <a:lstStyle/>
        <a:p>
          <a:endParaRPr lang="ru-RU"/>
        </a:p>
      </dgm:t>
    </dgm:pt>
    <dgm:pt modelId="{45819A6C-6B5E-42BF-81EC-EF58C73AEF69}">
      <dgm:prSet custT="1"/>
      <dgm:spPr/>
      <dgm:t>
        <a:bodyPr/>
        <a:lstStyle/>
        <a:p>
          <a:r>
            <a:rPr lang="ru-RU" sz="2800" b="1" dirty="0" smtClean="0"/>
            <a:t>навыки поведения, привитые социумом (семьей, школой, т.е. средой) и проявляющиеся в общественной жизни.</a:t>
          </a:r>
          <a:endParaRPr lang="ru-RU" sz="2800" b="1" dirty="0"/>
        </a:p>
      </dgm:t>
    </dgm:pt>
    <dgm:pt modelId="{B0ACEA59-1C68-42B0-BC85-45F446A49A8A}" type="parTrans" cxnId="{BCC33E5F-E39C-421F-87A8-ABB054143B2A}">
      <dgm:prSet/>
      <dgm:spPr/>
      <dgm:t>
        <a:bodyPr/>
        <a:lstStyle/>
        <a:p>
          <a:endParaRPr lang="ru-RU"/>
        </a:p>
      </dgm:t>
    </dgm:pt>
    <dgm:pt modelId="{0CF706AD-77D2-4D7E-9D45-346EFF7EC24A}" type="sibTrans" cxnId="{BCC33E5F-E39C-421F-87A8-ABB054143B2A}">
      <dgm:prSet/>
      <dgm:spPr/>
      <dgm:t>
        <a:bodyPr/>
        <a:lstStyle/>
        <a:p>
          <a:endParaRPr lang="ru-RU"/>
        </a:p>
      </dgm:t>
    </dgm:pt>
    <dgm:pt modelId="{4054413D-E6EB-4F24-BC42-806ABEE659CD}" type="pres">
      <dgm:prSet presAssocID="{84B9D543-CD97-4262-A6BF-1E69DB25BA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438C0-BFA2-4FE4-B850-79A1477167DF}" type="pres">
      <dgm:prSet presAssocID="{468CEA29-0061-4F5D-B468-E398920E595B}" presName="composite" presStyleCnt="0"/>
      <dgm:spPr/>
    </dgm:pt>
    <dgm:pt modelId="{8E280CFC-9AF5-43D3-BA1E-006DD3F05558}" type="pres">
      <dgm:prSet presAssocID="{468CEA29-0061-4F5D-B468-E398920E59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00774-C53C-44A0-941A-FF1792795257}" type="pres">
      <dgm:prSet presAssocID="{468CEA29-0061-4F5D-B468-E398920E595B}" presName="descendantText" presStyleLbl="alignAcc1" presStyleIdx="0" presStyleCnt="3" custScaleY="187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6BFF1-C6B7-4001-B932-E12FD313170E}" type="pres">
      <dgm:prSet presAssocID="{BBCBBB92-D9E9-4263-9857-041A0A7E25B3}" presName="sp" presStyleCnt="0"/>
      <dgm:spPr/>
    </dgm:pt>
    <dgm:pt modelId="{F970986B-05A5-4515-B4F5-388DAD6DE7F3}" type="pres">
      <dgm:prSet presAssocID="{B9F517DA-9A1C-483B-A565-2315CD7AB1EE}" presName="composite" presStyleCnt="0"/>
      <dgm:spPr/>
    </dgm:pt>
    <dgm:pt modelId="{D674B916-8BF7-47A1-8F35-491E3655F3BB}" type="pres">
      <dgm:prSet presAssocID="{B9F517DA-9A1C-483B-A565-2315CD7AB1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1E5ED-BC60-41FD-A29D-137EB3ACAA89}" type="pres">
      <dgm:prSet presAssocID="{B9F517DA-9A1C-483B-A565-2315CD7AB1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E8A2-72BB-4F9B-A437-BA586AA09E33}" type="pres">
      <dgm:prSet presAssocID="{CEE5BC75-5CF6-4CE5-8611-91D80CAA5CAA}" presName="sp" presStyleCnt="0"/>
      <dgm:spPr/>
    </dgm:pt>
    <dgm:pt modelId="{7BFDB09D-FEE5-4B4B-B5B3-A210C0616C2C}" type="pres">
      <dgm:prSet presAssocID="{3E630E72-87C5-41E2-BBD2-A4B78BF75127}" presName="composite" presStyleCnt="0"/>
      <dgm:spPr/>
    </dgm:pt>
    <dgm:pt modelId="{9A74F3AA-1745-4A05-B39B-A6630E16D6F0}" type="pres">
      <dgm:prSet presAssocID="{3E630E72-87C5-41E2-BBD2-A4B78BF751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C50F6-D1D7-414B-8B15-3ACF88318668}" type="pres">
      <dgm:prSet presAssocID="{3E630E72-87C5-41E2-BBD2-A4B78BF751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6EE26-060E-4A74-80E4-88318332F33B}" type="presOf" srcId="{45819A6C-6B5E-42BF-81EC-EF58C73AEF69}" destId="{2371E5ED-BC60-41FD-A29D-137EB3ACAA89}" srcOrd="0" destOrd="0" presId="urn:microsoft.com/office/officeart/2005/8/layout/chevron2"/>
    <dgm:cxn modelId="{1A545598-004C-4E76-956A-20A9EE5FD262}" srcId="{84B9D543-CD97-4262-A6BF-1E69DB25BA69}" destId="{468CEA29-0061-4F5D-B468-E398920E595B}" srcOrd="0" destOrd="0" parTransId="{D2158B99-614A-4B10-B7C9-1A22E328EFC8}" sibTransId="{BBCBBB92-D9E9-4263-9857-041A0A7E25B3}"/>
    <dgm:cxn modelId="{B3604B0F-885A-4FB9-8E55-41B929FBC2A5}" srcId="{468CEA29-0061-4F5D-B468-E398920E595B}" destId="{B060BE10-AD7B-4BB2-896B-3F3B56AE2E1A}" srcOrd="0" destOrd="0" parTransId="{0E6949D7-B5EE-4637-933F-266586191A8D}" sibTransId="{F59ADB1C-F5D5-48DF-9091-CFEB97717832}"/>
    <dgm:cxn modelId="{87993CB7-F827-4E3C-B98E-21BAF188BD1E}" type="presOf" srcId="{B9F517DA-9A1C-483B-A565-2315CD7AB1EE}" destId="{D674B916-8BF7-47A1-8F35-491E3655F3BB}" srcOrd="0" destOrd="0" presId="urn:microsoft.com/office/officeart/2005/8/layout/chevron2"/>
    <dgm:cxn modelId="{9E00AE01-BA9F-48A8-943E-86DFA035E09C}" srcId="{84B9D543-CD97-4262-A6BF-1E69DB25BA69}" destId="{B9F517DA-9A1C-483B-A565-2315CD7AB1EE}" srcOrd="1" destOrd="0" parTransId="{C64E3034-5483-4538-90C8-9439F4B34F4F}" sibTransId="{CEE5BC75-5CF6-4CE5-8611-91D80CAA5CAA}"/>
    <dgm:cxn modelId="{EA1827FE-0C64-434E-A1F0-A3D73353C4B7}" type="presOf" srcId="{84B9D543-CD97-4262-A6BF-1E69DB25BA69}" destId="{4054413D-E6EB-4F24-BC42-806ABEE659CD}" srcOrd="0" destOrd="0" presId="urn:microsoft.com/office/officeart/2005/8/layout/chevron2"/>
    <dgm:cxn modelId="{BCC33E5F-E39C-421F-87A8-ABB054143B2A}" srcId="{B9F517DA-9A1C-483B-A565-2315CD7AB1EE}" destId="{45819A6C-6B5E-42BF-81EC-EF58C73AEF69}" srcOrd="0" destOrd="0" parTransId="{B0ACEA59-1C68-42B0-BC85-45F446A49A8A}" sibTransId="{0CF706AD-77D2-4D7E-9D45-346EFF7EC24A}"/>
    <dgm:cxn modelId="{F7A22981-4DDF-44FB-B3D7-AECA98033304}" srcId="{84B9D543-CD97-4262-A6BF-1E69DB25BA69}" destId="{3E630E72-87C5-41E2-BBD2-A4B78BF75127}" srcOrd="2" destOrd="0" parTransId="{7B85B32A-971E-4010-9ABE-7D5F566D33B1}" sibTransId="{F703AD01-6296-46DD-AD22-8E3AC09AE772}"/>
    <dgm:cxn modelId="{F8D2A118-93A1-4F05-9058-A402B4E19D86}" type="presOf" srcId="{468CEA29-0061-4F5D-B468-E398920E595B}" destId="{8E280CFC-9AF5-43D3-BA1E-006DD3F05558}" srcOrd="0" destOrd="0" presId="urn:microsoft.com/office/officeart/2005/8/layout/chevron2"/>
    <dgm:cxn modelId="{DD7A07C2-1F5F-4C26-BEED-A4D6563305FE}" srcId="{3E630E72-87C5-41E2-BBD2-A4B78BF75127}" destId="{77503E21-46D2-4C4F-BD3D-7AC8608F14A0}" srcOrd="0" destOrd="0" parTransId="{D933E18C-039C-482B-B1BE-85D3BCB413F3}" sibTransId="{54D15FD7-195B-4A0F-B499-10761C978B60}"/>
    <dgm:cxn modelId="{6418FE3D-DCAF-4FD9-8AF1-266E43ADE1D1}" type="presOf" srcId="{77503E21-46D2-4C4F-BD3D-7AC8608F14A0}" destId="{62BC50F6-D1D7-414B-8B15-3ACF88318668}" srcOrd="0" destOrd="0" presId="urn:microsoft.com/office/officeart/2005/8/layout/chevron2"/>
    <dgm:cxn modelId="{60F056FA-5888-4CF6-BF27-83499CAC2A34}" type="presOf" srcId="{B060BE10-AD7B-4BB2-896B-3F3B56AE2E1A}" destId="{20500774-C53C-44A0-941A-FF1792795257}" srcOrd="0" destOrd="0" presId="urn:microsoft.com/office/officeart/2005/8/layout/chevron2"/>
    <dgm:cxn modelId="{BFEDE672-4A42-4C46-963C-B8D4A3E8B3CB}" type="presOf" srcId="{3E630E72-87C5-41E2-BBD2-A4B78BF75127}" destId="{9A74F3AA-1745-4A05-B39B-A6630E16D6F0}" srcOrd="0" destOrd="0" presId="urn:microsoft.com/office/officeart/2005/8/layout/chevron2"/>
    <dgm:cxn modelId="{E2A3A1FE-0D98-476A-90CD-472787B2D15A}" type="presParOf" srcId="{4054413D-E6EB-4F24-BC42-806ABEE659CD}" destId="{BB1438C0-BFA2-4FE4-B850-79A1477167DF}" srcOrd="0" destOrd="0" presId="urn:microsoft.com/office/officeart/2005/8/layout/chevron2"/>
    <dgm:cxn modelId="{CFC75417-F0AC-4EA5-B08C-287C9F71D1C5}" type="presParOf" srcId="{BB1438C0-BFA2-4FE4-B850-79A1477167DF}" destId="{8E280CFC-9AF5-43D3-BA1E-006DD3F05558}" srcOrd="0" destOrd="0" presId="urn:microsoft.com/office/officeart/2005/8/layout/chevron2"/>
    <dgm:cxn modelId="{9F11A7B7-8350-41D4-BEFB-EE82FFB33899}" type="presParOf" srcId="{BB1438C0-BFA2-4FE4-B850-79A1477167DF}" destId="{20500774-C53C-44A0-941A-FF1792795257}" srcOrd="1" destOrd="0" presId="urn:microsoft.com/office/officeart/2005/8/layout/chevron2"/>
    <dgm:cxn modelId="{642B626A-E54F-4313-A581-92B1CBF0D29B}" type="presParOf" srcId="{4054413D-E6EB-4F24-BC42-806ABEE659CD}" destId="{9AA6BFF1-C6B7-4001-B932-E12FD313170E}" srcOrd="1" destOrd="0" presId="urn:microsoft.com/office/officeart/2005/8/layout/chevron2"/>
    <dgm:cxn modelId="{0D99A4E4-CE27-4716-9FA1-FF8686AC20B6}" type="presParOf" srcId="{4054413D-E6EB-4F24-BC42-806ABEE659CD}" destId="{F970986B-05A5-4515-B4F5-388DAD6DE7F3}" srcOrd="2" destOrd="0" presId="urn:microsoft.com/office/officeart/2005/8/layout/chevron2"/>
    <dgm:cxn modelId="{3BD6FDEE-199E-4695-910A-2C8BA1043850}" type="presParOf" srcId="{F970986B-05A5-4515-B4F5-388DAD6DE7F3}" destId="{D674B916-8BF7-47A1-8F35-491E3655F3BB}" srcOrd="0" destOrd="0" presId="urn:microsoft.com/office/officeart/2005/8/layout/chevron2"/>
    <dgm:cxn modelId="{236B1398-2083-48B4-A0F0-5DB0C61F69F2}" type="presParOf" srcId="{F970986B-05A5-4515-B4F5-388DAD6DE7F3}" destId="{2371E5ED-BC60-41FD-A29D-137EB3ACAA89}" srcOrd="1" destOrd="0" presId="urn:microsoft.com/office/officeart/2005/8/layout/chevron2"/>
    <dgm:cxn modelId="{3847AC15-74C8-4101-BD88-3A9820D7C771}" type="presParOf" srcId="{4054413D-E6EB-4F24-BC42-806ABEE659CD}" destId="{450DE8A2-72BB-4F9B-A437-BA586AA09E33}" srcOrd="3" destOrd="0" presId="urn:microsoft.com/office/officeart/2005/8/layout/chevron2"/>
    <dgm:cxn modelId="{736D367C-12EC-42D8-A9A4-016EC5301A4C}" type="presParOf" srcId="{4054413D-E6EB-4F24-BC42-806ABEE659CD}" destId="{7BFDB09D-FEE5-4B4B-B5B3-A210C0616C2C}" srcOrd="4" destOrd="0" presId="urn:microsoft.com/office/officeart/2005/8/layout/chevron2"/>
    <dgm:cxn modelId="{A5BB112D-C56D-48CD-BEE1-358F72F1A7AE}" type="presParOf" srcId="{7BFDB09D-FEE5-4B4B-B5B3-A210C0616C2C}" destId="{9A74F3AA-1745-4A05-B39B-A6630E16D6F0}" srcOrd="0" destOrd="0" presId="urn:microsoft.com/office/officeart/2005/8/layout/chevron2"/>
    <dgm:cxn modelId="{2BAB5D57-D7FB-48F3-82F0-FCEA75D11836}" type="presParOf" srcId="{7BFDB09D-FEE5-4B4B-B5B3-A210C0616C2C}" destId="{62BC50F6-D1D7-414B-8B15-3ACF883186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80CFC-9AF5-43D3-BA1E-006DD3F05558}">
      <dsp:nvSpPr>
        <dsp:cNvPr id="0" name=""/>
        <dsp:cNvSpPr/>
      </dsp:nvSpPr>
      <dsp:spPr>
        <a:xfrm rot="5400000">
          <a:off x="-262871" y="764751"/>
          <a:ext cx="1752474" cy="12267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5400000">
        <a:off x="-262871" y="764751"/>
        <a:ext cx="1752474" cy="1226732"/>
      </dsp:txXfrm>
    </dsp:sp>
    <dsp:sp modelId="{20500774-C53C-44A0-941A-FF1792795257}">
      <dsp:nvSpPr>
        <dsp:cNvPr id="0" name=""/>
        <dsp:cNvSpPr/>
      </dsp:nvSpPr>
      <dsp:spPr>
        <a:xfrm rot="5400000">
          <a:off x="5390534" y="-4157946"/>
          <a:ext cx="2131157" cy="10458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управление процессом развития личности через целенаправленное создание благоприятных для этого условий, чтобы соответствовать ценностям и интересам общества.</a:t>
          </a:r>
          <a:endParaRPr lang="ru-RU" sz="2800" b="1" kern="1200" dirty="0"/>
        </a:p>
      </dsp:txBody>
      <dsp:txXfrm rot="5400000">
        <a:off x="5390534" y="-4157946"/>
        <a:ext cx="2131157" cy="10458761"/>
      </dsp:txXfrm>
    </dsp:sp>
    <dsp:sp modelId="{D674B916-8BF7-47A1-8F35-491E3655F3BB}">
      <dsp:nvSpPr>
        <dsp:cNvPr id="0" name=""/>
        <dsp:cNvSpPr/>
      </dsp:nvSpPr>
      <dsp:spPr>
        <a:xfrm rot="5400000">
          <a:off x="-262871" y="2343979"/>
          <a:ext cx="1752474" cy="1226732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5400000">
        <a:off x="-262871" y="2343979"/>
        <a:ext cx="1752474" cy="1226732"/>
      </dsp:txXfrm>
    </dsp:sp>
    <dsp:sp modelId="{2371E5ED-BC60-41FD-A29D-137EB3ACAA89}">
      <dsp:nvSpPr>
        <dsp:cNvPr id="0" name=""/>
        <dsp:cNvSpPr/>
      </dsp:nvSpPr>
      <dsp:spPr>
        <a:xfrm rot="5400000">
          <a:off x="5886558" y="-2578718"/>
          <a:ext cx="1139108" cy="10458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навыки поведения, привитые социумом (семьей, школой, т.е. средой) и проявляющиеся в общественной жизни.</a:t>
          </a:r>
          <a:endParaRPr lang="ru-RU" sz="2800" b="1" kern="1200" dirty="0"/>
        </a:p>
      </dsp:txBody>
      <dsp:txXfrm rot="5400000">
        <a:off x="5886558" y="-2578718"/>
        <a:ext cx="1139108" cy="10458761"/>
      </dsp:txXfrm>
    </dsp:sp>
    <dsp:sp modelId="{9A74F3AA-1745-4A05-B39B-A6630E16D6F0}">
      <dsp:nvSpPr>
        <dsp:cNvPr id="0" name=""/>
        <dsp:cNvSpPr/>
      </dsp:nvSpPr>
      <dsp:spPr>
        <a:xfrm rot="5400000">
          <a:off x="-262871" y="3923207"/>
          <a:ext cx="1752474" cy="1226732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endParaRPr lang="ru-RU" sz="2800" kern="1200" dirty="0"/>
        </a:p>
      </dsp:txBody>
      <dsp:txXfrm rot="5400000">
        <a:off x="-262871" y="3923207"/>
        <a:ext cx="1752474" cy="1226732"/>
      </dsp:txXfrm>
    </dsp:sp>
    <dsp:sp modelId="{62BC50F6-D1D7-414B-8B15-3ACF88318668}">
      <dsp:nvSpPr>
        <dsp:cNvPr id="0" name=""/>
        <dsp:cNvSpPr/>
      </dsp:nvSpPr>
      <dsp:spPr>
        <a:xfrm rot="5400000">
          <a:off x="5886558" y="-999490"/>
          <a:ext cx="1139108" cy="10458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Воспитание чувств: «Никто не становится хорошим человеком случайно» (Платон).</a:t>
          </a:r>
          <a:endParaRPr lang="ru-RU" sz="2800" b="1" kern="1200" dirty="0"/>
        </a:p>
      </dsp:txBody>
      <dsp:txXfrm rot="5400000">
        <a:off x="5886558" y="-999490"/>
        <a:ext cx="1139108" cy="1045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A9CB-D2AE-44E6-B7DC-A0FFC50A5694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2A313-B4CA-4204-A0AB-B150E06670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9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58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25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6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86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91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98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39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6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884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55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47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095C-8204-4B35-B1D7-7F1192A4E6FB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CA6B-D39C-45C1-9E10-779488178B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18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91" y="384146"/>
            <a:ext cx="3402961" cy="1068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046" y="1770498"/>
            <a:ext cx="10461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vanti" panose="020B0500000000000000" pitchFamily="34" charset="0"/>
              </a:rPr>
              <a:t>Стратегии развития воспитательного пространства образовательной организации </a:t>
            </a:r>
            <a:endParaRPr lang="en-US" sz="3200" b="1" smtClean="0">
              <a:solidFill>
                <a:schemeClr val="accent5">
                  <a:lumMod val="50000"/>
                </a:schemeClr>
              </a:solidFill>
              <a:latin typeface="Avanti" panose="020B0500000000000000" pitchFamily="34" charset="0"/>
            </a:endParaRPr>
          </a:p>
          <a:p>
            <a:pPr algn="ctr"/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latin typeface="Avanti" panose="020B0500000000000000" pitchFamily="34" charset="0"/>
              </a:rPr>
              <a:t>как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vanti" panose="020B0500000000000000" pitchFamily="34" charset="0"/>
              </a:rPr>
              <a:t>средство социальной успешности лиц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vanti" panose="020B0500000000000000" pitchFamily="34" charset="0"/>
              </a:rPr>
              <a:t>с ограниченными возможностями здоровья</a:t>
            </a:r>
            <a:endParaRPr lang="ru-RU" sz="3200" b="1" u="sng" cap="all" dirty="0">
              <a:solidFill>
                <a:schemeClr val="accent5">
                  <a:lumMod val="50000"/>
                </a:schemeClr>
              </a:solidFill>
              <a:latin typeface="Avanti" panose="020B0500000000000000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4165" y="3345229"/>
            <a:ext cx="1057834" cy="351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450" y="600838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6485A"/>
                </a:solidFill>
              </a:rPr>
              <a:t>Ульяновск, </a:t>
            </a:r>
            <a:r>
              <a:rPr lang="ru-RU" sz="2400" dirty="0" smtClean="0">
                <a:solidFill>
                  <a:srgbClr val="26485A"/>
                </a:solidFill>
              </a:rPr>
              <a:t>2021</a:t>
            </a:r>
            <a:endParaRPr lang="ru-RU" sz="2400" dirty="0">
              <a:solidFill>
                <a:srgbClr val="26485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7047" t="12182" r="11030" b="6092"/>
          <a:stretch/>
        </p:blipFill>
        <p:spPr>
          <a:xfrm>
            <a:off x="4016605" y="295836"/>
            <a:ext cx="1456347" cy="1169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2118" y="0"/>
            <a:ext cx="1299882" cy="3526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087906"/>
            <a:ext cx="10910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355264"/>
                </a:solidFill>
                <a:latin typeface="Avanti" panose="020B0500000000000000" pitchFamily="34" charset="0"/>
              </a:rPr>
              <a:t>Дуброва Татьяна Игоревна,</a:t>
            </a:r>
          </a:p>
          <a:p>
            <a:pPr algn="r"/>
            <a:r>
              <a:rPr lang="ru-RU" sz="2400" b="1" dirty="0" smtClean="0">
                <a:solidFill>
                  <a:srgbClr val="355264"/>
                </a:solidFill>
                <a:latin typeface="Avanti" panose="020B0500000000000000" pitchFamily="34" charset="0"/>
              </a:rPr>
              <a:t>кандидат педагогических наук, заведующий кафедрой </a:t>
            </a:r>
          </a:p>
          <a:p>
            <a:pPr algn="r"/>
            <a:r>
              <a:rPr lang="ru-RU" sz="2400" b="1" dirty="0" smtClean="0">
                <a:solidFill>
                  <a:srgbClr val="355264"/>
                </a:solidFill>
                <a:latin typeface="Avanti" panose="020B0500000000000000" pitchFamily="34" charset="0"/>
              </a:rPr>
              <a:t>специального и профессионального образования, </a:t>
            </a:r>
          </a:p>
          <a:p>
            <a:pPr algn="r"/>
            <a:r>
              <a:rPr lang="ru-RU" sz="2400" b="1" dirty="0" smtClean="0">
                <a:solidFill>
                  <a:srgbClr val="355264"/>
                </a:solidFill>
                <a:latin typeface="Avanti" panose="020B0500000000000000" pitchFamily="34" charset="0"/>
              </a:rPr>
              <a:t>здорового безопасного образа жизни </a:t>
            </a:r>
          </a:p>
          <a:p>
            <a:pPr algn="r"/>
            <a:r>
              <a:rPr lang="ru-RU" sz="2400" b="1" dirty="0" smtClean="0">
                <a:solidFill>
                  <a:srgbClr val="355264"/>
                </a:solidFill>
                <a:latin typeface="Avanti" panose="020B0500000000000000" pitchFamily="34" charset="0"/>
              </a:rPr>
              <a:t>ФГБОУ ВО «УлГПУ имени И.Н.Ульянова»</a:t>
            </a:r>
          </a:p>
        </p:txBody>
      </p:sp>
    </p:spTree>
    <p:extLst>
      <p:ext uri="{BB962C8B-B14F-4D97-AF65-F5344CB8AC3E}">
        <p14:creationId xmlns:p14="http://schemas.microsoft.com/office/powerpoint/2010/main" xmlns="" val="36124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411" y="268941"/>
            <a:ext cx="3792071" cy="93801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355264"/>
                </a:solidFill>
                <a:latin typeface="Avanti" panose="020B0500000000000000" pitchFamily="34" charset="0"/>
              </a:rPr>
              <a:t>ВОСПИТАНИЕ - ЭТО</a:t>
            </a:r>
            <a:endParaRPr lang="ru-RU" sz="2800" b="1" cap="all" dirty="0">
              <a:solidFill>
                <a:srgbClr val="26485A"/>
              </a:solidFill>
              <a:latin typeface="Avanti" panose="020B0500000000000000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930" y="5674659"/>
            <a:ext cx="2671604" cy="972496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D5558DF0-187C-4EC1-B7DF-24F93D81AAC0}"/>
              </a:ext>
            </a:extLst>
          </p:cNvPr>
          <p:cNvSpPr txBox="1"/>
          <p:nvPr/>
        </p:nvSpPr>
        <p:spPr>
          <a:xfrm>
            <a:off x="3050225" y="3055008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</a:rPr>
              <a:t>5491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11CB30EF-1EB5-4C5D-94BB-5359AE99C274}"/>
              </a:ext>
            </a:extLst>
          </p:cNvPr>
          <p:cNvSpPr txBox="1"/>
          <p:nvPr/>
        </p:nvSpPr>
        <p:spPr>
          <a:xfrm>
            <a:off x="5812358" y="184678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20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34EC5F1A-0907-4238-83EE-1C0BE0F5F926}"/>
              </a:ext>
            </a:extLst>
          </p:cNvPr>
          <p:cNvSpPr txBox="1"/>
          <p:nvPr/>
        </p:nvSpPr>
        <p:spPr>
          <a:xfrm>
            <a:off x="4341485" y="4386491"/>
            <a:ext cx="1276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bg1"/>
                </a:solidFill>
                <a:latin typeface="Avanti" panose="020B0500000000000000" pitchFamily="34" charset="0"/>
              </a:rPr>
              <a:t>121</a:t>
            </a:r>
            <a:endParaRPr lang="fr-FR" sz="5400" dirty="0">
              <a:solidFill>
                <a:schemeClr val="bg1"/>
              </a:solidFill>
              <a:latin typeface="Avanti" panose="020B0500000000000000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/>
          <a:srcRect l="7047" t="12182" r="11030" b="6092"/>
          <a:stretch/>
        </p:blipFill>
        <p:spPr>
          <a:xfrm>
            <a:off x="10430274" y="5621841"/>
            <a:ext cx="1210396" cy="1047709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268942" y="894478"/>
          <a:ext cx="116854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9281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591" y="229474"/>
            <a:ext cx="4310943" cy="124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12" y="1649472"/>
            <a:ext cx="1020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Формула успеха или философия жизни эффективного человека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7047" t="12182" r="11030" b="6092"/>
          <a:stretch/>
        </p:blipFill>
        <p:spPr>
          <a:xfrm>
            <a:off x="254002" y="224175"/>
            <a:ext cx="1447799" cy="1253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3268" y="3345229"/>
            <a:ext cx="1718732" cy="3512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3270" y="0"/>
            <a:ext cx="1718730" cy="3526183"/>
          </a:xfrm>
          <a:prstGeom prst="rect">
            <a:avLst/>
          </a:prstGeom>
        </p:spPr>
      </p:pic>
      <p:sp>
        <p:nvSpPr>
          <p:cNvPr id="12" name="Стрелка вправо с вырезом 11"/>
          <p:cNvSpPr/>
          <p:nvPr/>
        </p:nvSpPr>
        <p:spPr>
          <a:xfrm>
            <a:off x="363071" y="2097740"/>
            <a:ext cx="9950823" cy="1762103"/>
          </a:xfrm>
          <a:prstGeom prst="notchedRightArrow">
            <a:avLst/>
          </a:prstGeom>
          <a:solidFill>
            <a:srgbClr val="A2B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Удача и успех: строительство линии жизни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811307" y="3514164"/>
            <a:ext cx="8816788" cy="1762103"/>
          </a:xfrm>
          <a:prstGeom prst="notchedRightArrow">
            <a:avLst/>
          </a:prstGeom>
          <a:solidFill>
            <a:srgbClr val="A2B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Как превратить проблему в результат</a:t>
            </a:r>
            <a:r>
              <a:rPr lang="en-US" sz="3200" b="1" dirty="0" smtClean="0">
                <a:solidFill>
                  <a:schemeClr val="tx1"/>
                </a:solidFill>
              </a:rPr>
              <a:t>?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Как обращаться за помощью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48236" y="4926105"/>
            <a:ext cx="9950823" cy="1762103"/>
          </a:xfrm>
          <a:prstGeom prst="notchedRightArrow">
            <a:avLst/>
          </a:prstGeom>
          <a:solidFill>
            <a:srgbClr val="A2B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Конфликт: Как выруливать</a:t>
            </a:r>
            <a:r>
              <a:rPr lang="en-US" sz="3200" b="1" dirty="0" smtClean="0">
                <a:solidFill>
                  <a:schemeClr val="tx1"/>
                </a:solidFill>
              </a:rPr>
              <a:t>? </a:t>
            </a:r>
            <a:r>
              <a:rPr lang="ru-RU" sz="3200" b="1" dirty="0" smtClean="0">
                <a:solidFill>
                  <a:schemeClr val="tx1"/>
                </a:solidFill>
              </a:rPr>
              <a:t>Как управлять собой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5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1" r="6339" b="11487"/>
          <a:stretch/>
        </p:blipFill>
        <p:spPr>
          <a:xfrm>
            <a:off x="0" y="256487"/>
            <a:ext cx="2350686" cy="212127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1" y="4771470"/>
            <a:ext cx="1511165" cy="2087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6886" y="5368932"/>
            <a:ext cx="2401718" cy="618391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1270000" y="374357"/>
            <a:ext cx="10644094" cy="195198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План мероприятий по реализации в 2021-2025 годах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«Стратегии развития воспитания в Российской Федерации»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Российской Федерации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от 12 ноября 2020 года № 2945-р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81835" y="2487706"/>
            <a:ext cx="9049870" cy="5943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1.Разработка и внедрение рабочей программы воспитания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образовательных организациях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28601" y="3186954"/>
            <a:ext cx="11470340" cy="860612"/>
          </a:xfrm>
          <a:prstGeom prst="roundRect">
            <a:avLst>
              <a:gd name="adj" fmla="val 257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2.Развитие механизмов межведомственного взаимодействия по реализации направлений системы воспитания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1330" y="3980329"/>
            <a:ext cx="11282082" cy="670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3.Обновление содержания и технологий системы воспитания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/>
          <a:srcRect l="7047" t="12182" r="11030" b="6092"/>
          <a:stretch/>
        </p:blipFill>
        <p:spPr>
          <a:xfrm>
            <a:off x="10335351" y="6016215"/>
            <a:ext cx="1000900" cy="648571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32013" y="5565227"/>
            <a:ext cx="8888506" cy="867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5.Проведение мониторинга реализации программы воспитания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95082" y="4752579"/>
            <a:ext cx="8659906" cy="720374"/>
          </a:xfrm>
          <a:prstGeom prst="roundRect">
            <a:avLst>
              <a:gd name="adj" fmla="val 257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4.Разработка и внедрение системы мотивации обучающихся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0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10152529" y="2675965"/>
            <a:ext cx="2039471" cy="4182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6424" y="238132"/>
            <a:ext cx="2768980" cy="958656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1270000" y="374357"/>
            <a:ext cx="9199613" cy="1247409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pPr algn="just"/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5979" y="2154019"/>
            <a:ext cx="9465734" cy="42333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14425D"/>
                </a:solidFill>
              </a:rPr>
              <a:t> 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14425D"/>
                </a:solidFill>
              </a:rPr>
              <a:t> Реализация комплекса мер, учитывающих особенности современных детей, социальный и психологический контекст их развития (семья-общество-государство). Опора на систему духовно-нравственных ценностей.</a:t>
            </a:r>
          </a:p>
          <a:p>
            <a:pPr algn="just"/>
            <a:r>
              <a:rPr lang="ru-RU" sz="2400" dirty="0" smtClean="0">
                <a:solidFill>
                  <a:srgbClr val="14425D"/>
                </a:solidFill>
              </a:rPr>
              <a:t>- </a:t>
            </a: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социальных институтов воспитания, обновление воспитательного процесса.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/>
          <a:srcRect l="7047" t="12182" r="11030" b="6092"/>
          <a:stretch/>
        </p:blipFill>
        <p:spPr>
          <a:xfrm>
            <a:off x="9940589" y="1333651"/>
            <a:ext cx="1511206" cy="116750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76517" y="282388"/>
            <a:ext cx="8606118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«Стратегия развития воспитания а Российской Федерации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период до 2025 года» Распоряжение Правительства Российской Федерации от 29 мая 2015 года № 996-р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0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45" y="5886667"/>
            <a:ext cx="2368720" cy="799903"/>
          </a:xfrm>
          <a:prstGeom prst="rect">
            <a:avLst/>
          </a:prstGeom>
        </p:spPr>
      </p:pic>
      <p:sp>
        <p:nvSpPr>
          <p:cNvPr id="60" name="Shape 259"/>
          <p:cNvSpPr txBox="1"/>
          <p:nvPr/>
        </p:nvSpPr>
        <p:spPr>
          <a:xfrm>
            <a:off x="4545106" y="374357"/>
            <a:ext cx="7409329" cy="158891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Обновление воспитательного процесса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 учетом современных достижений науки и на основе отечественных традиций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867836" y="1977552"/>
            <a:ext cx="7077144" cy="4719083"/>
          </a:xfrm>
          <a:prstGeom prst="roundRect">
            <a:avLst>
              <a:gd name="adj" fmla="val 2576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1.Гражданское воспитание.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2.Патриотическое воспитание и формирование российской идентичности.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3.Духовное и нравственное воспитание детей на основе российских традиционных ценностей.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4.Физическое воспитание и формирование культуры здоровья.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5.Трудовое воспитание и профессиональное самоопределение.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6.Экологическое воспитание.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/>
          <a:srcRect l="7047" t="12182" r="11030" b="6092"/>
          <a:stretch/>
        </p:blipFill>
        <p:spPr>
          <a:xfrm>
            <a:off x="3114280" y="5862918"/>
            <a:ext cx="1278979" cy="828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133"/>
          <a:stretch/>
        </p:blipFill>
        <p:spPr>
          <a:xfrm>
            <a:off x="-1" y="-1"/>
            <a:ext cx="5177119" cy="541916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664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259"/>
          <p:cNvSpPr txBox="1"/>
          <p:nvPr/>
        </p:nvSpPr>
        <p:spPr>
          <a:xfrm>
            <a:off x="847165" y="309495"/>
            <a:ext cx="9265023" cy="106210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320032"/>
                </a:solidFill>
              </a:defRPr>
            </a:lvl1pPr>
          </a:lstStyle>
          <a:p>
            <a:pPr algn="ctr"/>
            <a:r>
              <a:rPr lang="ru-RU" sz="2800" dirty="0" smtClean="0">
                <a:solidFill>
                  <a:srgbClr val="14425D"/>
                </a:solidFill>
              </a:rPr>
              <a:t>Философия воспитания: научное знание о человеке  </a:t>
            </a:r>
          </a:p>
          <a:p>
            <a:pPr algn="ctr"/>
            <a:r>
              <a:rPr lang="ru-RU" sz="2800" dirty="0" smtClean="0">
                <a:solidFill>
                  <a:srgbClr val="14425D"/>
                </a:solidFill>
              </a:rPr>
              <a:t>(начало формирования системного знания - </a:t>
            </a:r>
            <a:r>
              <a:rPr lang="en-US" sz="2800" dirty="0" smtClean="0">
                <a:solidFill>
                  <a:srgbClr val="14425D"/>
                </a:solidFill>
              </a:rPr>
              <a:t>XIX</a:t>
            </a:r>
            <a:r>
              <a:rPr lang="ru-RU" sz="2800" dirty="0" smtClean="0">
                <a:solidFill>
                  <a:srgbClr val="14425D"/>
                </a:solidFill>
              </a:rPr>
              <a:t> век)</a:t>
            </a:r>
            <a:endParaRPr lang="ru-RU" sz="1800" dirty="0">
              <a:solidFill>
                <a:srgbClr val="14425D"/>
              </a:solidFill>
            </a:endParaRPr>
          </a:p>
        </p:txBody>
      </p:sp>
      <p:pic>
        <p:nvPicPr>
          <p:cNvPr id="1026" name="Picture 2" descr="https://www.pinclipart.com/picdir/big/407-4076573_clipart-hak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576" y="1469548"/>
            <a:ext cx="1228271" cy="12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9965" y="2918012"/>
            <a:ext cx="992392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Сущность воспитания: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1.Исторические реалии воспитания до 19 века – воспитание через трудовую деятельность (совместная деятельность ребенка и взрослого).</a:t>
            </a:r>
          </a:p>
          <a:p>
            <a:pPr algn="ctr"/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.Процесс целенаправленного формирования личности и приспособление человека к условиям существования, аспекты успешной социализации.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3.Воспитанность характеризует поведение человека в создавшихся условиях.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Этапы (стадии) воспитания: формирование сознания - убеждений - чувств – навыков и привычек поведения.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4.Методы организации деятельности и формирования опыта поведения: приучение, педагогическое требование, нравственный образец, воспитывающие ситуации.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286" y="1411546"/>
            <a:ext cx="1369561" cy="1369561"/>
          </a:xfrm>
          <a:prstGeom prst="rect">
            <a:avLst/>
          </a:prstGeom>
        </p:spPr>
      </p:pic>
      <p:pic>
        <p:nvPicPr>
          <p:cNvPr id="1028" name="Picture 4" descr="https://xn----8sbemacrerjqb2befyi4m.xn--p1ai/image/catalog/sluzh/the-contract-icon-a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521" y="1486048"/>
            <a:ext cx="1494574" cy="12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3270" y="0"/>
            <a:ext cx="1718730" cy="3526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3270" y="3331817"/>
            <a:ext cx="1718730" cy="35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4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2" y="328511"/>
            <a:ext cx="2429232" cy="6724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7047" t="12182" r="11030" b="6092"/>
          <a:stretch/>
        </p:blipFill>
        <p:spPr>
          <a:xfrm>
            <a:off x="2796399" y="283165"/>
            <a:ext cx="1037105" cy="725364"/>
          </a:xfrm>
          <a:prstGeom prst="rect">
            <a:avLst/>
          </a:prstGeom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93894" y="1143000"/>
            <a:ext cx="1149330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14425D"/>
                </a:solidFill>
                <a:latin typeface="+mn-lt"/>
              </a:rPr>
              <a:t>В мире есть две сложные вещи – воспитывать и управлять. (И.Кант)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14425D"/>
                </a:solidFill>
                <a:latin typeface="+mn-lt"/>
              </a:rPr>
              <a:t> Воспитание – это наука, которая обучает наших детей обходиться без нас. (Эрнст Легуве)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14425D"/>
                </a:solidFill>
                <a:latin typeface="+mn-lt"/>
              </a:rPr>
              <a:t> Сконцентрируйтесь на развитии в ребенке хорошего, тогда для плохого просто не останется места. (М.Монтессори)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14425D"/>
                </a:solidFill>
                <a:latin typeface="+mn-lt"/>
              </a:rPr>
              <a:t> В душе каждого ребенка есть невидимые струны. Если тронуть их умелой рукой, они красиво зазвучат. (В.А.Сухомлинский)</a:t>
            </a:r>
          </a:p>
          <a:p>
            <a:pPr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14425D"/>
                </a:solidFill>
                <a:latin typeface="+mn-lt"/>
              </a:rPr>
              <a:t> Чтобы изменить мир, нужно изменить воспитание. Взрослые должны держать ответ перед ребенком за то, в какое общество они его выпускают. А пока взрослые держат ответ перед государством как они воспитывают. (Януш Корчак)</a:t>
            </a:r>
          </a:p>
          <a:p>
            <a:endParaRPr lang="ru-RU" altLang="ru-RU" sz="2800" b="1" dirty="0">
              <a:solidFill>
                <a:srgbClr val="14425D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11150992" y="5486400"/>
            <a:ext cx="1041008" cy="1371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87907" y="302305"/>
            <a:ext cx="757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4425D"/>
                </a:solidFill>
              </a:rPr>
              <a:t>Великие мыслители о воспитании…</a:t>
            </a:r>
            <a:endParaRPr lang="ru-RU" sz="3600" b="1" dirty="0">
              <a:solidFill>
                <a:srgbClr val="1442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4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2" y="328511"/>
            <a:ext cx="2429232" cy="6724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7047" t="12182" r="11030" b="6092"/>
          <a:stretch/>
        </p:blipFill>
        <p:spPr>
          <a:xfrm>
            <a:off x="2796399" y="283165"/>
            <a:ext cx="1037105" cy="725364"/>
          </a:xfrm>
          <a:prstGeom prst="rect">
            <a:avLst/>
          </a:prstGeom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74812" y="1143000"/>
            <a:ext cx="11752729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ru-RU" sz="2400" dirty="0" smtClean="0"/>
              <a:t>Важно учитывать возрастные и гендерные особенности развития человека. </a:t>
            </a:r>
          </a:p>
          <a:p>
            <a:pPr>
              <a:buNone/>
            </a:pPr>
            <a:r>
              <a:rPr lang="ru-RU" sz="2400" dirty="0" smtClean="0"/>
              <a:t>Так, юношеский возраст – время самоутверждения, бурного роста самосознания, активного осмысления  будущего, пора поисков, надежд и мечтаний. </a:t>
            </a:r>
          </a:p>
          <a:p>
            <a:pPr>
              <a:buNone/>
            </a:pPr>
            <a:r>
              <a:rPr lang="ru-RU" sz="2400" dirty="0" smtClean="0"/>
              <a:t>Юность – это период расцвета умственной деятельности. В юношеском возрасте развивается  умение комплексной оценки человека. Кумирами становятся люди, у которых качества ума удачно сочетаются с физической развитостью, внешней привлекательностью, хорошими манерами.  </a:t>
            </a:r>
          </a:p>
          <a:p>
            <a:pPr>
              <a:buNone/>
            </a:pPr>
            <a:r>
              <a:rPr lang="ru-RU" sz="2400" dirty="0" smtClean="0"/>
              <a:t>В юношеском возрасте появляется усиленный интерес к этическим проблемам.</a:t>
            </a:r>
          </a:p>
          <a:p>
            <a:pPr>
              <a:buNone/>
            </a:pPr>
            <a:r>
              <a:rPr lang="ru-RU" sz="2400" b="1" dirty="0" smtClean="0"/>
              <a:t>Вывод:</a:t>
            </a:r>
            <a:r>
              <a:rPr lang="ru-RU" sz="2400" dirty="0" smtClean="0"/>
              <a:t> Крайне важно учитывать гендерные особенности развития и формирования личности. К сожалению современная воспитательная система нарушает эти предписания по многим пунктам.</a:t>
            </a:r>
          </a:p>
          <a:p>
            <a:endParaRPr lang="ru-RU" altLang="ru-RU" sz="2800" b="1" dirty="0">
              <a:solidFill>
                <a:srgbClr val="14425D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5"/>
          <a:stretch/>
        </p:blipFill>
        <p:spPr>
          <a:xfrm>
            <a:off x="11150992" y="5486400"/>
            <a:ext cx="1041008" cy="1371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87907" y="302305"/>
            <a:ext cx="757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4425D"/>
                </a:solidFill>
              </a:rPr>
              <a:t>Современная наука о воспитании…</a:t>
            </a:r>
            <a:endParaRPr lang="ru-RU" sz="3600" b="1" dirty="0">
              <a:solidFill>
                <a:srgbClr val="14425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4036" y="5941105"/>
            <a:ext cx="7570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4425D"/>
                </a:solidFill>
              </a:rPr>
              <a:t>СПАСИБО ЗА ВНИМАНИЕ!</a:t>
            </a:r>
            <a:endParaRPr lang="ru-RU" sz="3600" b="1" dirty="0">
              <a:solidFill>
                <a:srgbClr val="1442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4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672</Words>
  <Application>Microsoft Office PowerPoint</Application>
  <PresentationFormat>Произвольный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ВОСПИТАНИЕ - ЭТО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427</cp:revision>
  <cp:lastPrinted>2021-08-09T05:48:17Z</cp:lastPrinted>
  <dcterms:created xsi:type="dcterms:W3CDTF">2020-10-26T17:43:21Z</dcterms:created>
  <dcterms:modified xsi:type="dcterms:W3CDTF">2001-12-31T20:27:55Z</dcterms:modified>
</cp:coreProperties>
</file>