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35"/>
  </p:notesMasterIdLst>
  <p:sldIdLst>
    <p:sldId id="257" r:id="rId4"/>
    <p:sldId id="321" r:id="rId5"/>
    <p:sldId id="322" r:id="rId6"/>
    <p:sldId id="327" r:id="rId7"/>
    <p:sldId id="325" r:id="rId8"/>
    <p:sldId id="326" r:id="rId9"/>
    <p:sldId id="333" r:id="rId10"/>
    <p:sldId id="334" r:id="rId11"/>
    <p:sldId id="335" r:id="rId12"/>
    <p:sldId id="336" r:id="rId13"/>
    <p:sldId id="323" r:id="rId14"/>
    <p:sldId id="310" r:id="rId15"/>
    <p:sldId id="311" r:id="rId16"/>
    <p:sldId id="312" r:id="rId17"/>
    <p:sldId id="318" r:id="rId18"/>
    <p:sldId id="337" r:id="rId19"/>
    <p:sldId id="339" r:id="rId20"/>
    <p:sldId id="317" r:id="rId21"/>
    <p:sldId id="340" r:id="rId22"/>
    <p:sldId id="341" r:id="rId23"/>
    <p:sldId id="343" r:id="rId24"/>
    <p:sldId id="342" r:id="rId25"/>
    <p:sldId id="344" r:id="rId26"/>
    <p:sldId id="345" r:id="rId27"/>
    <p:sldId id="351" r:id="rId28"/>
    <p:sldId id="291" r:id="rId29"/>
    <p:sldId id="346" r:id="rId30"/>
    <p:sldId id="347" r:id="rId31"/>
    <p:sldId id="349" r:id="rId32"/>
    <p:sldId id="350" r:id="rId33"/>
    <p:sldId id="28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6600"/>
    <a:srgbClr val="FF33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>
        <p:scale>
          <a:sx n="70" d="100"/>
          <a:sy n="70" d="100"/>
        </p:scale>
        <p:origin x="-882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18E35-A028-4E59-B8CB-A994CAAC35A1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5F28C-02B8-4F85-98D2-A0D13E3720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041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414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38E9-E4F9-41D9-B821-BFBEA7BDB6D2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887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4A16-B9E6-439D-AEF9-63291184ED24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761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15D5-8FE4-4BC4-822E-B8156636A849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090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38E9-E4F9-41D9-B821-BFBEA7BDB6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44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08FC2-4E49-43FC-8E61-C73C7C0435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20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FF95-E503-4BFF-8285-25A8AB4E8B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78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5DC0-A61C-4433-AE10-1FB0A34564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51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572AC-FA7D-4C14-BCEC-149474CACB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55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3A76-CBAB-46CC-BFCA-70E5D92B57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28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10199-F794-494E-9854-C52F728A2C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18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3DEF-5531-4BC4-AEA3-3B85B89F98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6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08FC2-4E49-43FC-8E61-C73C7C043577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485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0FCF-F3EF-4558-A1C4-5B4942F7181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47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4A16-B9E6-439D-AEF9-63291184ED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97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15D5-8FE4-4BC4-822E-B8156636A84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86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38E9-E4F9-41D9-B821-BFBEA7BDB6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36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08FC2-4E49-43FC-8E61-C73C7C0435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62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FF95-E503-4BFF-8285-25A8AB4E8B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2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5DC0-A61C-4433-AE10-1FB0A34564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00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572AC-FA7D-4C14-BCEC-149474CACB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17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3A76-CBAB-46CC-BFCA-70E5D92B57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16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10199-F794-494E-9854-C52F728A2C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2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FF95-E503-4BFF-8285-25A8AB4E8B15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300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3DEF-5531-4BC4-AEA3-3B85B89F98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46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0FCF-F3EF-4558-A1C4-5B4942F7181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97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4A16-B9E6-439D-AEF9-63291184ED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08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15D5-8FE4-4BC4-822E-B8156636A84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14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5DC0-A61C-4433-AE10-1FB0A3456450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068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572AC-FA7D-4C14-BCEC-149474CACBAF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58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3A76-CBAB-46CC-BFCA-70E5D92B5739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455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10199-F794-494E-9854-C52F728A2C64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754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3DEF-5531-4BC4-AEA3-3B85B89F9834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66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0FCF-F3EF-4558-A1C4-5B4942F7181E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0D79-B6D7-4283-A0D5-1E2922A8F0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968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A1E9C-7828-48DF-A18B-93CB76D103F6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90D79-B6D7-4283-A0D5-1E2922A8F0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4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A1E9C-7828-48DF-A18B-93CB76D103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3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A1E9C-7828-48DF-A18B-93CB76D103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90D79-B6D7-4283-A0D5-1E2922A8F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0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683" y="2204864"/>
            <a:ext cx="8315325" cy="10209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современных технологий обучения и воспитания </a:t>
            </a:r>
          </a:p>
          <a:p>
            <a:pPr algn="ctr">
              <a:lnSpc>
                <a:spcPct val="115000"/>
              </a:lnSpc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етей с ограниченными возможностями здоровья </a:t>
            </a:r>
          </a:p>
          <a:p>
            <a:pPr algn="ctr">
              <a:lnSpc>
                <a:spcPct val="115000"/>
              </a:lnSpc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образовательных организациях Ульяновской области</a:t>
            </a: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783088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Г.Н. Борисова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директор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ОГБОУ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«Школа-интернат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89»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8683" y="428650"/>
            <a:ext cx="7705725" cy="10002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</a:t>
            </a:r>
            <a:r>
              <a:rPr lang="ru-RU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просвещения и воспитания Ульяновской </a:t>
            </a:r>
            <a:r>
              <a:rPr lang="ru-RU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kern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ОГБОУ </a:t>
            </a:r>
            <a:r>
              <a:rPr lang="ru-RU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«Школа-интернат для детей с ограниченными возможностями здоровья </a:t>
            </a:r>
            <a:r>
              <a:rPr lang="ru-RU" kern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89»</a:t>
            </a:r>
          </a:p>
        </p:txBody>
      </p:sp>
    </p:spTree>
    <p:extLst>
      <p:ext uri="{BB962C8B-B14F-4D97-AF65-F5344CB8AC3E}">
        <p14:creationId xmlns:p14="http://schemas.microsoft.com/office/powerpoint/2010/main" val="116508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18" y="3717032"/>
            <a:ext cx="5574988" cy="283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700808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400" b="1" dirty="0">
                <a:solidFill>
                  <a:srgbClr val="04617B">
                    <a:lumMod val="50000"/>
                  </a:srgbClr>
                </a:solidFill>
              </a:rPr>
              <a:t>В проекте </a:t>
            </a:r>
            <a:r>
              <a:rPr lang="ru-RU" sz="2400" b="1" dirty="0" smtClean="0">
                <a:solidFill>
                  <a:srgbClr val="04617B">
                    <a:lumMod val="50000"/>
                  </a:srgbClr>
                </a:solidFill>
              </a:rPr>
              <a:t>принимают участие: </a:t>
            </a:r>
          </a:p>
          <a:p>
            <a:pPr indent="449580">
              <a:spcAft>
                <a:spcPts val="0"/>
              </a:spcAft>
            </a:pPr>
            <a:r>
              <a:rPr lang="ru-RU" sz="2400" b="1" dirty="0" smtClean="0">
                <a:solidFill>
                  <a:srgbClr val="04617B">
                    <a:lumMod val="50000"/>
                  </a:srgbClr>
                </a:solidFill>
              </a:rPr>
              <a:t>- 30 детей </a:t>
            </a:r>
            <a:r>
              <a:rPr lang="ru-RU" sz="2400" b="1" dirty="0">
                <a:solidFill>
                  <a:srgbClr val="04617B">
                    <a:lumMod val="50000"/>
                  </a:srgbClr>
                </a:solidFill>
              </a:rPr>
              <a:t>с РАС и </a:t>
            </a:r>
            <a:r>
              <a:rPr lang="ru-RU" sz="2400" b="1" dirty="0" smtClean="0">
                <a:solidFill>
                  <a:srgbClr val="04617B">
                    <a:lumMod val="50000"/>
                  </a:srgbClr>
                </a:solidFill>
              </a:rPr>
              <a:t>с признаками РАС; </a:t>
            </a:r>
          </a:p>
          <a:p>
            <a:pPr indent="449580">
              <a:spcAft>
                <a:spcPts val="0"/>
              </a:spcAft>
            </a:pPr>
            <a:r>
              <a:rPr lang="ru-RU" sz="2400" b="1" dirty="0" smtClean="0">
                <a:solidFill>
                  <a:srgbClr val="04617B">
                    <a:lumMod val="50000"/>
                  </a:srgbClr>
                </a:solidFill>
              </a:rPr>
              <a:t>- 50 родителей, </a:t>
            </a:r>
            <a:r>
              <a:rPr lang="ru-RU" sz="2400" b="1" dirty="0">
                <a:solidFill>
                  <a:srgbClr val="04617B">
                    <a:lumMod val="50000"/>
                  </a:srgbClr>
                </a:solidFill>
              </a:rPr>
              <a:t>воспитывающих детей данной категории. </a:t>
            </a:r>
            <a:endParaRPr lang="ru-RU" sz="2400" b="1" dirty="0" smtClean="0">
              <a:solidFill>
                <a:srgbClr val="04617B">
                  <a:lumMod val="50000"/>
                </a:srgbClr>
              </a:solidFill>
            </a:endParaRPr>
          </a:p>
          <a:p>
            <a:pPr indent="449580">
              <a:spcAft>
                <a:spcPts val="0"/>
              </a:spcAft>
            </a:pPr>
            <a:r>
              <a:rPr lang="ru-RU" sz="2400" b="1" dirty="0" smtClean="0">
                <a:solidFill>
                  <a:srgbClr val="04617B">
                    <a:lumMod val="50000"/>
                  </a:srgbClr>
                </a:solidFill>
              </a:rPr>
              <a:t>Срок реализации проекта с апреля по декабрь </a:t>
            </a:r>
            <a:r>
              <a:rPr lang="ru-RU" sz="2400" b="1" dirty="0">
                <a:solidFill>
                  <a:srgbClr val="04617B">
                    <a:lumMod val="50000"/>
                  </a:srgbClr>
                </a:solidFill>
              </a:rPr>
              <a:t>2021 года. </a:t>
            </a:r>
          </a:p>
        </p:txBody>
      </p:sp>
    </p:spTree>
    <p:extLst>
      <p:ext uri="{BB962C8B-B14F-4D97-AF65-F5344CB8AC3E}">
        <p14:creationId xmlns:p14="http://schemas.microsoft.com/office/powerpoint/2010/main" val="2826994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9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С</a:t>
            </a:r>
            <a:r>
              <a:rPr lang="ru-RU" sz="49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лужбы ранней помощи</a:t>
            </a:r>
            <a:r>
              <a:rPr lang="ru-RU" sz="49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ru-RU" sz="49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28182"/>
            <a:ext cx="2736304" cy="17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3613666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PT Astra Serif"/>
                <a:ea typeface="Calibri"/>
                <a:cs typeface="Times New Roman"/>
              </a:rPr>
              <a:t>МБДОУ «Детский сад № 10 «Ёлочка»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9578" y="1958640"/>
            <a:ext cx="3290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PT Astra Serif"/>
                <a:ea typeface="Calibri"/>
                <a:cs typeface="Times New Roman"/>
              </a:rPr>
              <a:t>ОГКОУ «Центр ППМС «Доверие»</a:t>
            </a:r>
            <a:endParaRPr lang="ru-RU" dirty="0"/>
          </a:p>
        </p:txBody>
      </p:sp>
      <p:pic>
        <p:nvPicPr>
          <p:cNvPr id="2051" name="Picture 3" descr="C:\Users\Metod\Desktop\тага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7" y="2631855"/>
            <a:ext cx="2716278" cy="196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44208" y="1890386"/>
            <a:ext cx="2088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PT Astra Serif"/>
                <a:ea typeface="Calibri"/>
                <a:cs typeface="Times New Roman"/>
              </a:rPr>
              <a:t>МБДОУ «Детский сад № 48 «</a:t>
            </a:r>
            <a:r>
              <a:rPr lang="ru-RU" dirty="0" err="1">
                <a:solidFill>
                  <a:srgbClr val="000000"/>
                </a:solidFill>
                <a:latin typeface="PT Astra Serif"/>
                <a:ea typeface="Calibri"/>
                <a:cs typeface="Times New Roman"/>
              </a:rPr>
              <a:t>Дельфинёнок</a:t>
            </a:r>
            <a:r>
              <a:rPr lang="ru-RU" dirty="0">
                <a:solidFill>
                  <a:srgbClr val="000000"/>
                </a:solidFill>
                <a:latin typeface="PT Astra Serif"/>
                <a:ea typeface="Calibri"/>
                <a:cs typeface="Times New Roman"/>
              </a:rPr>
              <a:t>»</a:t>
            </a:r>
            <a:endParaRPr lang="ru-RU" dirty="0"/>
          </a:p>
        </p:txBody>
      </p:sp>
      <p:pic>
        <p:nvPicPr>
          <p:cNvPr id="11" name="Рисунок 10" descr="C:\Users\Metod\Desktop\дельфиненок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429" y="2820100"/>
            <a:ext cx="2376264" cy="1759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95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6"/>
          <a:stretch/>
        </p:blipFill>
        <p:spPr bwMode="auto">
          <a:xfrm>
            <a:off x="23813" y="-27384"/>
            <a:ext cx="912018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65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1344"/>
          <a:stretch/>
        </p:blipFill>
        <p:spPr bwMode="auto">
          <a:xfrm>
            <a:off x="0" y="260648"/>
            <a:ext cx="9128674" cy="525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42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" b="1620"/>
          <a:stretch/>
        </p:blipFill>
        <p:spPr bwMode="auto">
          <a:xfrm>
            <a:off x="-10128" y="116632"/>
            <a:ext cx="9144000" cy="513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83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" b="1"/>
          <a:stretch/>
        </p:blipFill>
        <p:spPr bwMode="auto">
          <a:xfrm>
            <a:off x="13917" y="188640"/>
            <a:ext cx="9144000" cy="532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5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85729"/>
            <a:ext cx="7072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Диагностическое оборудование ADOS 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обследования детей </a:t>
            </a:r>
            <a:endParaRPr lang="ru-RU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60"/>
            <a:ext cx="3178812" cy="26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285728"/>
            <a:ext cx="1430189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61048"/>
            <a:ext cx="3456384" cy="273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63888" y="1604046"/>
            <a:ext cx="37444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4617B">
                    <a:lumMod val="50000"/>
                  </a:srgbClr>
                </a:solidFill>
              </a:rPr>
              <a:t>В 2020-2021 учебном году было проведено 67 диагностических </a:t>
            </a:r>
            <a:r>
              <a:rPr lang="ru-RU" sz="2000" b="1" dirty="0" smtClean="0">
                <a:solidFill>
                  <a:srgbClr val="04617B">
                    <a:lumMod val="50000"/>
                  </a:srgbClr>
                </a:solidFill>
              </a:rPr>
              <a:t>обследований, </a:t>
            </a:r>
            <a:r>
              <a:rPr lang="ru-RU" sz="2000" b="1" dirty="0">
                <a:solidFill>
                  <a:srgbClr val="04617B">
                    <a:lumMod val="50000"/>
                  </a:srgbClr>
                </a:solidFill>
              </a:rPr>
              <a:t>у 53 детей было выявлены </a:t>
            </a:r>
            <a:r>
              <a:rPr lang="ru-RU" sz="2000" b="1" dirty="0" smtClean="0">
                <a:solidFill>
                  <a:srgbClr val="04617B">
                    <a:lumMod val="50000"/>
                  </a:srgbClr>
                </a:solidFill>
              </a:rPr>
              <a:t>расстройство </a:t>
            </a:r>
            <a:r>
              <a:rPr lang="ru-RU" sz="2000" b="1" dirty="0">
                <a:solidFill>
                  <a:srgbClr val="04617B">
                    <a:lumMod val="50000"/>
                  </a:srgbClr>
                </a:solidFill>
              </a:rPr>
              <a:t>аутистического спектра.</a:t>
            </a:r>
          </a:p>
        </p:txBody>
      </p:sp>
    </p:spTree>
    <p:extLst>
      <p:ext uri="{BB962C8B-B14F-4D97-AF65-F5344CB8AC3E}">
        <p14:creationId xmlns:p14="http://schemas.microsoft.com/office/powerpoint/2010/main" val="210897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Коррекционно-образовательный отдел РРЦ ежегодно проводит комплексные развивающие занятия со 150 детьми с РАС Ульяновской области. 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2735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847" y="3696714"/>
            <a:ext cx="2056831" cy="273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39797"/>
            <a:ext cx="2089721" cy="273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789040"/>
            <a:ext cx="2591246" cy="264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062" y="1700809"/>
            <a:ext cx="23336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1700808"/>
            <a:ext cx="1800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848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90053"/>
            <a:ext cx="61206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Методики коррекционной работы, используемые специалистами 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РРЦ РАС </a:t>
            </a:r>
            <a:endParaRPr lang="ru-RU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639" y="1628800"/>
            <a:ext cx="69127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прикладной анализ поведения;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метод альтернативной коммуникации с использованием карточек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PECS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 indent="-342900">
              <a:buFontTx/>
              <a:buChar char="-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сенсорная интеграция;</a:t>
            </a:r>
          </a:p>
          <a:p>
            <a:pPr lvl="0" indent="-342900">
              <a:buFontTx/>
              <a:buChar char="-"/>
            </a:pP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Монтессори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-терапия,</a:t>
            </a:r>
          </a:p>
          <a:p>
            <a:pPr lvl="0" indent="-342900">
              <a:buFontTx/>
              <a:buChar char="-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игровое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взаимодействие, </a:t>
            </a:r>
          </a:p>
          <a:p>
            <a:pPr lvl="0" indent="-342900">
              <a:buFontTx/>
              <a:buChar char="-"/>
            </a:pP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аква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-коррекция, </a:t>
            </a:r>
          </a:p>
          <a:p>
            <a:pPr lvl="0" indent="-342900">
              <a:buFontTx/>
              <a:buChar char="-"/>
            </a:pP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песко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-терапия. 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65587"/>
            <a:ext cx="3287465" cy="25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77385"/>
            <a:ext cx="4926013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61511"/>
            <a:ext cx="2223442" cy="133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324" y="1062312"/>
            <a:ext cx="1382237" cy="135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95"/>
            <a:ext cx="200501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1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Metod\Desktop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t="8799" r="11491" b="9434"/>
          <a:stretch/>
        </p:blipFill>
        <p:spPr bwMode="auto">
          <a:xfrm>
            <a:off x="323528" y="260648"/>
            <a:ext cx="2402007" cy="29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Metod\Desktop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6132" b="13173"/>
          <a:stretch/>
        </p:blipFill>
        <p:spPr bwMode="auto">
          <a:xfrm>
            <a:off x="3707904" y="3686751"/>
            <a:ext cx="3888432" cy="30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Metod\Desktop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8334" r="12883"/>
          <a:stretch/>
        </p:blipFill>
        <p:spPr bwMode="auto">
          <a:xfrm>
            <a:off x="5652120" y="476672"/>
            <a:ext cx="3168352" cy="299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Metod\Desktop\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" t="11007" r="7752" b="13599"/>
          <a:stretch/>
        </p:blipFill>
        <p:spPr bwMode="auto">
          <a:xfrm>
            <a:off x="323529" y="3327413"/>
            <a:ext cx="2736304" cy="349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797628"/>
            <a:ext cx="28083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4617B">
                    <a:lumMod val="50000"/>
                  </a:srgbClr>
                </a:solidFill>
              </a:rPr>
              <a:t>С детьми с РАС проводятся групповые занятия </a:t>
            </a:r>
          </a:p>
        </p:txBody>
      </p:sp>
    </p:spTree>
    <p:extLst>
      <p:ext uri="{BB962C8B-B14F-4D97-AF65-F5344CB8AC3E}">
        <p14:creationId xmlns:p14="http://schemas.microsoft.com/office/powerpoint/2010/main" val="3002780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eaLnBrk="0" fontAlgn="base" hangingPunct="0">
              <a:spcAft>
                <a:spcPct val="0"/>
              </a:spcAft>
              <a:buNone/>
              <a:defRPr/>
            </a:pPr>
            <a:r>
              <a:rPr lang="ru-RU" sz="4000" b="1" dirty="0">
                <a:solidFill>
                  <a:srgbClr val="04617B">
                    <a:lumMod val="50000"/>
                  </a:srgbClr>
                </a:solidFill>
              </a:rPr>
              <a:t>В Ульяновской области проживает </a:t>
            </a:r>
            <a:r>
              <a:rPr lang="ru-RU" sz="4000" b="1" dirty="0" smtClean="0">
                <a:solidFill>
                  <a:srgbClr val="04617B">
                    <a:lumMod val="50000"/>
                  </a:srgbClr>
                </a:solidFill>
              </a:rPr>
              <a:t>4856 детей-инвалидов</a:t>
            </a:r>
            <a:r>
              <a:rPr lang="ru-RU" sz="4000" b="1" dirty="0">
                <a:solidFill>
                  <a:srgbClr val="04617B">
                    <a:lumMod val="50000"/>
                  </a:srgbClr>
                </a:solidFill>
              </a:rPr>
              <a:t>, из них </a:t>
            </a:r>
            <a:endParaRPr lang="ru-RU" sz="4000" b="1" dirty="0" smtClean="0">
              <a:solidFill>
                <a:srgbClr val="04617B">
                  <a:lumMod val="50000"/>
                </a:srgbClr>
              </a:solidFill>
            </a:endParaRPr>
          </a:p>
          <a:p>
            <a:pPr marL="0" lvl="0" indent="0" algn="ctr" eaLnBrk="0" fontAlgn="base" hangingPunct="0">
              <a:spcAft>
                <a:spcPct val="0"/>
              </a:spcAft>
              <a:buNone/>
              <a:defRPr/>
            </a:pPr>
            <a:r>
              <a:rPr lang="ru-RU" sz="4000" b="1" dirty="0" smtClean="0">
                <a:solidFill>
                  <a:srgbClr val="04617B">
                    <a:lumMod val="50000"/>
                  </a:srgbClr>
                </a:solidFill>
              </a:rPr>
              <a:t>327 детей с РАС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33001"/>
            <a:ext cx="4897819" cy="281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901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4617B">
                    <a:lumMod val="50000"/>
                  </a:srgbClr>
                </a:solidFill>
              </a:rPr>
              <a:t>Воспитательная работа в РРЦ РАС строится с учётом индивидуальных особенностей детей с аутизмом.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4320480" cy="262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http://rrc73.ru/wp-content/uploads/2021/04/222-40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39481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464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rrc73.ru/wp-content/uploads/2021/03/%D0%9A%D0%BE%D0%BB%D0%BB%D0%B5%D0%BA%D1%82%D0%B8%D0%B2-%D0%A0%D0%A0%D0%A6-%D0%A0%D0%90%D0%A1-800x1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571171" cy="229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rrc73.ru/wp-content/uploads/2021/03/56-800x5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4" r="6327"/>
          <a:stretch/>
        </p:blipFill>
        <p:spPr bwMode="auto">
          <a:xfrm>
            <a:off x="1259632" y="2204864"/>
            <a:ext cx="7137904" cy="435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548680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4617B">
                    <a:lumMod val="50000"/>
                  </a:srgbClr>
                </a:solidFill>
              </a:rPr>
              <a:t>Театральный коллектив РРЦ РАС</a:t>
            </a:r>
            <a:endParaRPr lang="ru-RU" sz="2800" b="1" dirty="0">
              <a:solidFill>
                <a:srgbClr val="04617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209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http://rrc73.ru/wp-content/uploads/2021/04/111-1-40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079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rrc73.ru/wp-content/uploads/2021/04/24-4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28" y="357301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82877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481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744072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/>
            <a:r>
              <a:rPr lang="ru-RU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800" b="1" dirty="0">
                <a:solidFill>
                  <a:srgbClr val="04617B">
                    <a:lumMod val="50000"/>
                  </a:srgbClr>
                </a:solidFill>
              </a:rPr>
              <a:t>В муниципальных </a:t>
            </a:r>
            <a:r>
              <a:rPr lang="ru-RU" sz="2800" b="1" dirty="0" smtClean="0">
                <a:solidFill>
                  <a:srgbClr val="04617B">
                    <a:lumMod val="50000"/>
                  </a:srgbClr>
                </a:solidFill>
              </a:rPr>
              <a:t>общеобразовательных организациях Ульяновской </a:t>
            </a:r>
            <a:r>
              <a:rPr lang="ru-RU" sz="2800" b="1" dirty="0">
                <a:solidFill>
                  <a:srgbClr val="04617B">
                    <a:lumMod val="50000"/>
                  </a:srgbClr>
                </a:solidFill>
              </a:rPr>
              <a:t>области </a:t>
            </a:r>
            <a:r>
              <a:rPr lang="ru-RU" sz="2800" b="1" dirty="0" smtClean="0">
                <a:solidFill>
                  <a:srgbClr val="04617B">
                    <a:lumMod val="50000"/>
                  </a:srgbClr>
                </a:solidFill>
              </a:rPr>
              <a:t>обучается 89 детей </a:t>
            </a:r>
            <a:r>
              <a:rPr lang="ru-RU" sz="2800" b="1" dirty="0">
                <a:solidFill>
                  <a:srgbClr val="04617B">
                    <a:lumMod val="50000"/>
                  </a:srgbClr>
                </a:solidFill>
              </a:rPr>
              <a:t>с РАС, из них на </a:t>
            </a:r>
            <a:r>
              <a:rPr lang="ru-RU" sz="2800" b="1" dirty="0" smtClean="0">
                <a:solidFill>
                  <a:srgbClr val="04617B">
                    <a:lumMod val="50000"/>
                  </a:srgbClr>
                </a:solidFill>
              </a:rPr>
              <a:t>дому – 66 человек;</a:t>
            </a:r>
          </a:p>
          <a:p>
            <a:pPr indent="449580" algn="ctr"/>
            <a:r>
              <a:rPr lang="ru-RU" sz="2800" b="1" dirty="0" smtClean="0">
                <a:solidFill>
                  <a:srgbClr val="04617B">
                    <a:lumMod val="50000"/>
                  </a:srgbClr>
                </a:solidFill>
              </a:rPr>
              <a:t> </a:t>
            </a:r>
            <a:r>
              <a:rPr lang="ru-RU" sz="2800" b="1" dirty="0">
                <a:solidFill>
                  <a:srgbClr val="04617B">
                    <a:lumMod val="50000"/>
                  </a:srgbClr>
                </a:solidFill>
              </a:rPr>
              <a:t>в образовательных </a:t>
            </a:r>
            <a:r>
              <a:rPr lang="ru-RU" sz="2800" b="1" dirty="0" smtClean="0">
                <a:solidFill>
                  <a:srgbClr val="04617B">
                    <a:lumMod val="50000"/>
                  </a:srgbClr>
                </a:solidFill>
              </a:rPr>
              <a:t>организациях, </a:t>
            </a:r>
            <a:r>
              <a:rPr lang="ru-RU" sz="2800" b="1" dirty="0">
                <a:solidFill>
                  <a:srgbClr val="04617B">
                    <a:lumMod val="50000"/>
                  </a:srgbClr>
                </a:solidFill>
              </a:rPr>
              <a:t>реализующих АООП обучается 78 детей с РАС, из </a:t>
            </a:r>
            <a:r>
              <a:rPr lang="ru-RU" sz="2800" b="1" dirty="0" smtClean="0">
                <a:solidFill>
                  <a:srgbClr val="04617B">
                    <a:lumMod val="50000"/>
                  </a:srgbClr>
                </a:solidFill>
              </a:rPr>
              <a:t>них – 13 человек </a:t>
            </a:r>
            <a:r>
              <a:rPr lang="ru-RU" sz="2800" b="1" dirty="0">
                <a:solidFill>
                  <a:srgbClr val="04617B">
                    <a:lumMod val="50000"/>
                  </a:srgbClr>
                </a:solidFill>
              </a:rPr>
              <a:t>обучается на </a:t>
            </a:r>
            <a:r>
              <a:rPr lang="ru-RU" sz="2800" b="1" dirty="0" smtClean="0">
                <a:solidFill>
                  <a:srgbClr val="04617B">
                    <a:lumMod val="50000"/>
                  </a:srgbClr>
                </a:solidFill>
              </a:rPr>
              <a:t>дому. </a:t>
            </a:r>
            <a:endParaRPr lang="ru-RU" sz="2800" b="1" dirty="0">
              <a:solidFill>
                <a:srgbClr val="04617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7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92859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4617B">
                    <a:lumMod val="50000"/>
                  </a:srgbClr>
                </a:solidFill>
              </a:rPr>
              <a:t>Впервые в сентябре 2020 года в </a:t>
            </a:r>
            <a:r>
              <a:rPr lang="ru-RU" sz="2800" b="1" dirty="0" smtClean="0">
                <a:solidFill>
                  <a:srgbClr val="04617B">
                    <a:lumMod val="50000"/>
                  </a:srgbClr>
                </a:solidFill>
              </a:rPr>
              <a:t>МБОУ </a:t>
            </a:r>
            <a:r>
              <a:rPr lang="ru-RU" sz="2800" b="1" dirty="0">
                <a:solidFill>
                  <a:srgbClr val="04617B">
                    <a:lumMod val="50000"/>
                  </a:srgbClr>
                </a:solidFill>
              </a:rPr>
              <a:t>СШ № 73 и МБОУ СШ № 12 г. Ульяновска были открыты «Ресурсные классы».</a:t>
            </a:r>
          </a:p>
        </p:txBody>
      </p:sp>
      <p:pic>
        <p:nvPicPr>
          <p:cNvPr id="17410" name="Picture 2" descr="C:\Users\Metod\Desktop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" y="1977854"/>
            <a:ext cx="2664945" cy="232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Metod\Desktop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34" y="2348880"/>
            <a:ext cx="2530137" cy="337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Metod\Desktop\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6264" r="26931" b="13704"/>
          <a:stretch/>
        </p:blipFill>
        <p:spPr bwMode="auto">
          <a:xfrm>
            <a:off x="2881043" y="3861048"/>
            <a:ext cx="3237897" cy="279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338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etod\Desktop\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b="27750"/>
          <a:stretch/>
        </p:blipFill>
        <p:spPr bwMode="auto">
          <a:xfrm>
            <a:off x="467545" y="3140968"/>
            <a:ext cx="5112568" cy="357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Metod\Desktop\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640"/>
            <a:ext cx="473179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624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Обучающие мероприятия </a:t>
            </a:r>
            <a:r>
              <a:rPr lang="ru-RU" sz="28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для педагогов Ульяновской области по </a:t>
            </a:r>
            <a:r>
              <a:rPr lang="ru-RU" sz="2800" b="1" dirty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внедрению новых технологий в обучение детей с РАС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	В </a:t>
            </a:r>
            <a:r>
              <a:rPr lang="ru-RU" sz="2400" dirty="0"/>
              <a:t>рамках проекта за  2020 - 2021 учебный  год  </a:t>
            </a:r>
            <a:r>
              <a:rPr lang="ru-RU" sz="2400" dirty="0" smtClean="0"/>
              <a:t>РРЦ </a:t>
            </a:r>
            <a:r>
              <a:rPr lang="ru-RU" sz="2400" dirty="0"/>
              <a:t>РАС  совместно с Автономной некоммерческой организацией дополнительного профессионального образования «Образовательный центр «РАССВЕТ»    провели в онлайн-режиме на платформе ZOOM следующие обучающие мероприятия: </a:t>
            </a:r>
          </a:p>
          <a:p>
            <a:r>
              <a:rPr lang="ru-RU" sz="2400" dirty="0"/>
              <a:t>  - учебные курсы для </a:t>
            </a:r>
            <a:r>
              <a:rPr lang="ru-RU" sz="2400" dirty="0" err="1"/>
              <a:t>тьюторов</a:t>
            </a:r>
            <a:r>
              <a:rPr lang="ru-RU" sz="2400" dirty="0"/>
              <a:t>, воспитателей и учителей начальных классов на тему: «</a:t>
            </a:r>
            <a:r>
              <a:rPr lang="ru-RU" sz="2400" dirty="0" err="1"/>
              <a:t>Тьюторское</a:t>
            </a:r>
            <a:r>
              <a:rPr lang="ru-RU" sz="2400" dirty="0"/>
              <a:t> сопровождение обучающихся с ОВЗ в условиях образовательной организации</a:t>
            </a:r>
            <a:r>
              <a:rPr lang="ru-RU" sz="2400" dirty="0" smtClean="0"/>
              <a:t>»;</a:t>
            </a:r>
            <a:endParaRPr lang="ru-RU" sz="2400" dirty="0"/>
          </a:p>
          <a:p>
            <a:r>
              <a:rPr lang="ru-RU" sz="2400" dirty="0"/>
              <a:t>- обучение по программе повышения квалификации «Разработка специальной индивидуальной программы развития ребенка с ОВЗ </a:t>
            </a:r>
            <a:r>
              <a:rPr lang="ru-RU" sz="2400" dirty="0" smtClean="0"/>
              <a:t>в </a:t>
            </a:r>
            <a:r>
              <a:rPr lang="ru-RU" sz="2400" dirty="0"/>
              <a:t>соответствии с ФГОС». </a:t>
            </a:r>
          </a:p>
          <a:p>
            <a:pPr marL="0" indent="0">
              <a:buNone/>
            </a:pP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6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«Школа компетентных  родителей».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lang="ru-RU" sz="2600" dirty="0"/>
              <a:t>В </a:t>
            </a:r>
            <a:r>
              <a:rPr lang="ru-RU" sz="2600" dirty="0"/>
              <a:t>связи с принятием мер по нераспространению новой </a:t>
            </a:r>
            <a:r>
              <a:rPr lang="ru-RU" sz="2600" dirty="0" err="1"/>
              <a:t>короновирусной</a:t>
            </a:r>
            <a:r>
              <a:rPr lang="ru-RU" sz="2600" dirty="0"/>
              <a:t> инфекции специалисты РРЦ РАС в удалённом режиме на портале РРЦ РАС проводили обучающие мероприятия. </a:t>
            </a:r>
            <a:r>
              <a:rPr lang="ru-RU" sz="2600" dirty="0"/>
              <a:t>За этот учебный год специалистами </a:t>
            </a:r>
            <a:r>
              <a:rPr lang="ru-RU" sz="2600" dirty="0"/>
              <a:t>было подготовлено </a:t>
            </a:r>
            <a:r>
              <a:rPr lang="ru-RU" sz="2600" dirty="0"/>
              <a:t>12 блоков </a:t>
            </a:r>
            <a:r>
              <a:rPr lang="ru-RU" sz="2600" dirty="0"/>
              <a:t>видео-консультаций </a:t>
            </a:r>
            <a:r>
              <a:rPr lang="ru-RU" sz="2600" dirty="0"/>
              <a:t>для </a:t>
            </a:r>
            <a:r>
              <a:rPr lang="ru-RU" sz="2600" dirty="0"/>
              <a:t>родителей </a:t>
            </a:r>
            <a:r>
              <a:rPr lang="ru-RU" sz="2600" dirty="0" smtClean="0"/>
              <a:t>(количество просмотров -1381 ).</a:t>
            </a:r>
            <a:endParaRPr lang="ru-RU" sz="2600" dirty="0"/>
          </a:p>
          <a:p>
            <a:pPr indent="0" algn="just">
              <a:spcAft>
                <a:spcPts val="0"/>
              </a:spcAft>
              <a:buNone/>
            </a:pPr>
            <a:r>
              <a:rPr lang="ru-RU" sz="2600" dirty="0"/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3497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Всероссийский </a:t>
            </a:r>
            <a:r>
              <a:rPr lang="ru-RU" sz="3200" b="1" dirty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научно-практический семинар «Региональный опыт сопровождения детей с РАС. Создание условий для адаптации и социализации детей с РАС в Ульяновской области» 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176122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716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34454"/>
            <a:ext cx="7200800" cy="410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234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4617B">
                    <a:lumMod val="50000"/>
                  </a:srgbClr>
                </a:solidFill>
              </a:rPr>
              <a:t/>
            </a:r>
            <a:br>
              <a:rPr lang="ru-RU" sz="3600" b="1" dirty="0" smtClean="0">
                <a:solidFill>
                  <a:srgbClr val="04617B">
                    <a:lumMod val="50000"/>
                  </a:srgbClr>
                </a:solidFill>
              </a:rPr>
            </a:br>
            <a:r>
              <a:rPr lang="ru-RU" sz="3600" b="1" dirty="0" smtClean="0">
                <a:solidFill>
                  <a:srgbClr val="04617B">
                    <a:lumMod val="50000"/>
                  </a:srgbClr>
                </a:solidFill>
              </a:rPr>
              <a:t>В Ульяновской </a:t>
            </a:r>
            <a:r>
              <a:rPr lang="ru-RU" sz="3600" b="1" dirty="0">
                <a:solidFill>
                  <a:srgbClr val="04617B">
                    <a:lumMod val="50000"/>
                  </a:srgbClr>
                </a:solidFill>
              </a:rPr>
              <a:t>области обучается </a:t>
            </a:r>
            <a:r>
              <a:rPr lang="ru-RU" sz="3600" b="1" dirty="0" smtClean="0">
                <a:solidFill>
                  <a:srgbClr val="04617B">
                    <a:lumMod val="50000"/>
                  </a:srgbClr>
                </a:solidFill>
              </a:rPr>
              <a:t/>
            </a:r>
            <a:br>
              <a:rPr lang="ru-RU" sz="3600" b="1" dirty="0" smtClean="0">
                <a:solidFill>
                  <a:srgbClr val="04617B">
                    <a:lumMod val="50000"/>
                  </a:srgbClr>
                </a:solidFill>
              </a:rPr>
            </a:br>
            <a:r>
              <a:rPr lang="ru-RU" sz="3600" b="1" dirty="0" smtClean="0">
                <a:solidFill>
                  <a:srgbClr val="04617B">
                    <a:lumMod val="50000"/>
                  </a:srgbClr>
                </a:solidFill>
              </a:rPr>
              <a:t>281 </a:t>
            </a:r>
            <a:r>
              <a:rPr lang="ru-RU" sz="3600" b="1" dirty="0">
                <a:solidFill>
                  <a:srgbClr val="04617B">
                    <a:lumMod val="50000"/>
                  </a:srgbClr>
                </a:solidFill>
              </a:rPr>
              <a:t>ребёнок с РАС, из них:</a:t>
            </a:r>
            <a:r>
              <a:rPr lang="ru-RU" b="1" dirty="0">
                <a:solidFill>
                  <a:srgbClr val="04617B">
                    <a:lumMod val="50000"/>
                  </a:srgbClr>
                </a:solidFill>
              </a:rPr>
              <a:t/>
            </a:r>
            <a:br>
              <a:rPr lang="ru-RU" b="1" dirty="0">
                <a:solidFill>
                  <a:srgbClr val="04617B">
                    <a:lumMod val="50000"/>
                  </a:srgb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77500" lnSpcReduction="20000"/>
          </a:bodyPr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700" b="1" dirty="0" smtClean="0">
                <a:solidFill>
                  <a:srgbClr val="04617B">
                    <a:lumMod val="50000"/>
                  </a:srgbClr>
                </a:solidFill>
              </a:rPr>
              <a:t>-      </a:t>
            </a:r>
            <a:r>
              <a:rPr lang="ru-RU" sz="4700" b="1" dirty="0" smtClean="0">
                <a:solidFill>
                  <a:srgbClr val="04617B">
                    <a:lumMod val="50000"/>
                  </a:srgbClr>
                </a:solidFill>
              </a:rPr>
              <a:t>в  </a:t>
            </a:r>
            <a:r>
              <a:rPr lang="ru-RU" sz="4700" b="1" dirty="0">
                <a:solidFill>
                  <a:srgbClr val="04617B">
                    <a:lumMod val="50000"/>
                  </a:srgbClr>
                </a:solidFill>
              </a:rPr>
              <a:t>дошкольных организациях </a:t>
            </a:r>
            <a:r>
              <a:rPr lang="ru-RU" sz="4700" b="1" dirty="0" smtClean="0">
                <a:solidFill>
                  <a:srgbClr val="04617B">
                    <a:lumMod val="50000"/>
                  </a:srgbClr>
                </a:solidFill>
              </a:rPr>
              <a:t>– </a:t>
            </a:r>
            <a:r>
              <a:rPr lang="ru-RU" sz="4700" b="1" dirty="0" smtClean="0">
                <a:solidFill>
                  <a:srgbClr val="04617B">
                    <a:lumMod val="50000"/>
                  </a:srgbClr>
                </a:solidFill>
              </a:rPr>
              <a:t>     112 </a:t>
            </a:r>
            <a:r>
              <a:rPr lang="ru-RU" sz="4700" b="1" dirty="0" smtClean="0">
                <a:solidFill>
                  <a:srgbClr val="04617B">
                    <a:lumMod val="50000"/>
                  </a:srgbClr>
                </a:solidFill>
              </a:rPr>
              <a:t>человек,</a:t>
            </a:r>
          </a:p>
          <a:p>
            <a:pPr marL="1028700" indent="-6858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4700" b="1" dirty="0">
                <a:solidFill>
                  <a:srgbClr val="04617B">
                    <a:lumMod val="50000"/>
                  </a:srgbClr>
                </a:solidFill>
              </a:rPr>
              <a:t>в</a:t>
            </a:r>
            <a:r>
              <a:rPr lang="ru-RU" sz="4700" b="1" dirty="0" smtClean="0">
                <a:solidFill>
                  <a:srgbClr val="04617B">
                    <a:lumMod val="50000"/>
                  </a:srgbClr>
                </a:solidFill>
              </a:rPr>
              <a:t> общеобразовательных </a:t>
            </a:r>
            <a:r>
              <a:rPr lang="ru-RU" sz="4700" b="1" dirty="0">
                <a:solidFill>
                  <a:srgbClr val="04617B">
                    <a:lumMod val="50000"/>
                  </a:srgbClr>
                </a:solidFill>
              </a:rPr>
              <a:t>о</a:t>
            </a:r>
            <a:r>
              <a:rPr lang="ru-RU" sz="4700" b="1" dirty="0" smtClean="0">
                <a:solidFill>
                  <a:srgbClr val="04617B">
                    <a:lumMod val="50000"/>
                  </a:srgbClr>
                </a:solidFill>
              </a:rPr>
              <a:t>рганизациях </a:t>
            </a:r>
            <a:r>
              <a:rPr lang="ru-RU" sz="4700" b="1" dirty="0" smtClean="0">
                <a:solidFill>
                  <a:srgbClr val="04617B">
                    <a:lumMod val="50000"/>
                  </a:srgbClr>
                </a:solidFill>
              </a:rPr>
              <a:t>– 165 </a:t>
            </a:r>
            <a:r>
              <a:rPr lang="ru-RU" sz="4700" b="1" dirty="0" smtClean="0">
                <a:solidFill>
                  <a:srgbClr val="04617B">
                    <a:lumMod val="50000"/>
                  </a:srgbClr>
                </a:solidFill>
              </a:rPr>
              <a:t>детей, </a:t>
            </a:r>
            <a:r>
              <a:rPr lang="ru-RU" sz="4600" b="1" dirty="0" smtClean="0">
                <a:solidFill>
                  <a:srgbClr val="04617B">
                    <a:lumMod val="50000"/>
                  </a:srgbClr>
                </a:solidFill>
              </a:rPr>
              <a:t>из </a:t>
            </a:r>
            <a:r>
              <a:rPr lang="ru-RU" sz="4600" b="1" dirty="0">
                <a:solidFill>
                  <a:srgbClr val="04617B">
                    <a:lumMod val="50000"/>
                  </a:srgbClr>
                </a:solidFill>
              </a:rPr>
              <a:t>них 79 детей с РАС обучаются на дому, </a:t>
            </a:r>
            <a:endParaRPr lang="ru-RU" sz="4600" b="1" dirty="0" smtClean="0">
              <a:solidFill>
                <a:srgbClr val="04617B">
                  <a:lumMod val="50000"/>
                </a:srgbClr>
              </a:solidFill>
            </a:endParaRPr>
          </a:p>
          <a:p>
            <a:pPr marL="1028700" indent="-6858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4600" b="1" dirty="0" smtClean="0">
                <a:solidFill>
                  <a:srgbClr val="04617B">
                    <a:lumMod val="50000"/>
                  </a:srgbClr>
                </a:solidFill>
              </a:rPr>
              <a:t>в </a:t>
            </a:r>
            <a:r>
              <a:rPr lang="ru-RU" sz="4600" b="1" dirty="0">
                <a:solidFill>
                  <a:srgbClr val="04617B">
                    <a:lumMod val="50000"/>
                  </a:srgbClr>
                </a:solidFill>
              </a:rPr>
              <a:t>организациях среднего профессионального образования – 4 </a:t>
            </a:r>
            <a:r>
              <a:rPr lang="ru-RU" sz="4600" b="1" dirty="0" smtClean="0">
                <a:solidFill>
                  <a:srgbClr val="04617B">
                    <a:lumMod val="50000"/>
                  </a:srgbClr>
                </a:solidFill>
              </a:rPr>
              <a:t>обучающихся</a:t>
            </a:r>
            <a:endParaRPr lang="ru-RU" sz="4600" b="1" dirty="0">
              <a:solidFill>
                <a:srgbClr val="04617B">
                  <a:lumMod val="50000"/>
                </a:srgb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2951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727280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910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06405"/>
            <a:ext cx="62501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333773"/>
            <a:ext cx="2660650" cy="199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630760"/>
            <a:ext cx="2592387" cy="253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 descr="C:\Users\ILDAR\Desktop\МАМА\никит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348435"/>
            <a:ext cx="2449513" cy="1836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5" descr="C:\Users\ILDAR\Desktop\МАМА\кол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384573"/>
            <a:ext cx="2659062" cy="199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3" descr="E:\фото аут\IMG_20151015_1029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4862785"/>
            <a:ext cx="2408237" cy="180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2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620688"/>
            <a:ext cx="475252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организаций, осуществляющих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 детям с РАС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Ульяновской области - 100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2546433"/>
            <a:ext cx="256435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 системе образования – 90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58286" y="2973135"/>
            <a:ext cx="279323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 системе здравоохранения  – 4</a:t>
            </a:r>
            <a:endParaRPr lang="ru-RU" sz="24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828426" y="1821017"/>
            <a:ext cx="655342" cy="725416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554903" y="1873732"/>
            <a:ext cx="1" cy="1099403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00192" y="2557636"/>
            <a:ext cx="230425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 системе соцзащиты – 4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28426" y="4797152"/>
            <a:ext cx="234702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Культура – </a:t>
            </a:r>
            <a:r>
              <a:rPr lang="ru-RU" sz="2400" b="1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61282" y="4797152"/>
            <a:ext cx="234702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Спорт – 1</a:t>
            </a:r>
            <a:endParaRPr lang="ru-RU" sz="2400" b="1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6732240" y="1821017"/>
            <a:ext cx="360040" cy="725416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13" idx="0"/>
          </p:cNvCxnSpPr>
          <p:nvPr/>
        </p:nvCxnSpPr>
        <p:spPr>
          <a:xfrm>
            <a:off x="2997472" y="1821017"/>
            <a:ext cx="4465" cy="2976135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060248" y="1873732"/>
            <a:ext cx="0" cy="2923420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02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4617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Образовательный процесс детям с РАС обеспечивают 434 </a:t>
            </a:r>
            <a:r>
              <a:rPr lang="ru-RU" sz="3200" b="1" dirty="0" smtClean="0">
                <a:solidFill>
                  <a:srgbClr val="04617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специалиста.</a:t>
            </a:r>
            <a:endParaRPr lang="ru-RU" sz="3200" b="1" dirty="0">
              <a:solidFill>
                <a:srgbClr val="04617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316835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24" y="1377642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9144" y="1768851"/>
            <a:ext cx="2208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/>
                <a:ea typeface="Calibri"/>
              </a:rPr>
              <a:t>ФГБОУ ВО «</a:t>
            </a:r>
            <a:r>
              <a:rPr lang="ru-RU" dirty="0" err="1">
                <a:latin typeface="Times New Roman"/>
                <a:ea typeface="Calibri"/>
              </a:rPr>
              <a:t>УлГПУ</a:t>
            </a:r>
            <a:r>
              <a:rPr lang="ru-RU" dirty="0">
                <a:latin typeface="Times New Roman"/>
                <a:ea typeface="Calibri"/>
              </a:rPr>
              <a:t> </a:t>
            </a:r>
            <a:br>
              <a:rPr lang="ru-RU" dirty="0">
                <a:latin typeface="Times New Roman"/>
                <a:ea typeface="Calibri"/>
              </a:rPr>
            </a:br>
            <a:r>
              <a:rPr lang="ru-RU" dirty="0">
                <a:latin typeface="Times New Roman"/>
                <a:ea typeface="Calibri"/>
              </a:rPr>
              <a:t>им. </a:t>
            </a:r>
            <a:r>
              <a:rPr lang="ru-RU" dirty="0" err="1">
                <a:latin typeface="Times New Roman"/>
                <a:ea typeface="Calibri"/>
              </a:rPr>
              <a:t>И.Н.Ульянова</a:t>
            </a:r>
            <a:r>
              <a:rPr lang="ru-RU" dirty="0">
                <a:latin typeface="Times New Roman"/>
                <a:ea typeface="Calibri"/>
              </a:rPr>
              <a:t>»</a:t>
            </a:r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12870"/>
            <a:ext cx="1961283" cy="9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4"/>
          <a:stretch>
            <a:fillRect/>
          </a:stretch>
        </p:blipFill>
        <p:spPr bwMode="auto">
          <a:xfrm>
            <a:off x="4067944" y="2395585"/>
            <a:ext cx="3525830" cy="219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17409"/>
            <a:ext cx="314325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4" y="4763091"/>
            <a:ext cx="4465291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989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"/>
            <a:ext cx="9132887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91683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4F81BD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распоряжением Министерства образования и науки Ульяновской области от 19.01.2017 № 64-р на базе ОГБОУ «Школа-интернат № 89» создан Региональный ресурсный центр по комплексному сопровождению детей с РАС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068" y="4159964"/>
            <a:ext cx="3131840" cy="24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48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04617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Результатом деятельности </a:t>
            </a:r>
            <a:r>
              <a:rPr lang="ru-RU" sz="3200" b="1" dirty="0" smtClean="0">
                <a:solidFill>
                  <a:srgbClr val="04617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РРЦ является </a:t>
            </a:r>
            <a:r>
              <a:rPr lang="ru-RU" sz="3200" b="1" dirty="0">
                <a:solidFill>
                  <a:srgbClr val="04617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создание региональной системы помощи детям с РАС: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сформирован региональный банк данных </a:t>
            </a:r>
            <a:br>
              <a:rPr lang="ru-RU" dirty="0"/>
            </a:br>
            <a:r>
              <a:rPr lang="ru-RU" dirty="0"/>
              <a:t>по детям данной </a:t>
            </a:r>
            <a:r>
              <a:rPr lang="ru-RU" dirty="0" smtClean="0"/>
              <a:t>категории;</a:t>
            </a:r>
          </a:p>
          <a:p>
            <a:r>
              <a:rPr lang="ru-RU" dirty="0" smtClean="0"/>
              <a:t>обеспечено </a:t>
            </a:r>
            <a:r>
              <a:rPr lang="ru-RU" dirty="0"/>
              <a:t>межведомственное и сетевое взаимодействие образовательных организаций, организаций социальной защиты, медицинских государственных организаций, организаций культуры </a:t>
            </a:r>
            <a:br>
              <a:rPr lang="ru-RU" dirty="0"/>
            </a:br>
            <a:r>
              <a:rPr lang="ru-RU" dirty="0"/>
              <a:t>и спорта (заключено </a:t>
            </a:r>
            <a:r>
              <a:rPr lang="ru-RU" dirty="0" smtClean="0"/>
              <a:t>38 соглашений </a:t>
            </a:r>
            <a:r>
              <a:rPr lang="ru-RU" dirty="0"/>
              <a:t>о сотрудничестве).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27787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lnSpc>
                <a:spcPct val="105000"/>
              </a:lnSpc>
              <a:buNone/>
            </a:pPr>
            <a:r>
              <a:rPr lang="ru-RU" sz="2800" b="1" dirty="0" smtClean="0">
                <a:solidFill>
                  <a:srgbClr val="04617B">
                    <a:lumMod val="50000"/>
                  </a:srgbClr>
                </a:solidFill>
              </a:rPr>
              <a:t>	РРЦ </a:t>
            </a:r>
            <a:r>
              <a:rPr lang="ru-RU" sz="2800" b="1" dirty="0">
                <a:solidFill>
                  <a:srgbClr val="04617B">
                    <a:lumMod val="50000"/>
                  </a:srgbClr>
                </a:solidFill>
              </a:rPr>
              <a:t>РАС активно сотрудничает с некоммерческими организациями, которые участвуют в конкурсах </a:t>
            </a:r>
            <a:r>
              <a:rPr lang="ru-RU" sz="2800" b="1" dirty="0" smtClean="0">
                <a:solidFill>
                  <a:srgbClr val="04617B">
                    <a:lumMod val="50000"/>
                  </a:srgbClr>
                </a:solidFill>
              </a:rPr>
              <a:t>среди социально-ориентированных некоммерческих </a:t>
            </a:r>
            <a:r>
              <a:rPr lang="ru-RU" sz="2800" b="1" dirty="0">
                <a:solidFill>
                  <a:srgbClr val="04617B">
                    <a:lumMod val="50000"/>
                  </a:srgbClr>
                </a:solidFill>
              </a:rPr>
              <a:t>организаций на предоставление субсидий из областного бюджета Ульяновской области и выигрывают гранты на реализацию </a:t>
            </a:r>
            <a:r>
              <a:rPr lang="ru-RU" sz="2800" b="1" dirty="0" smtClean="0">
                <a:solidFill>
                  <a:srgbClr val="04617B">
                    <a:lumMod val="50000"/>
                  </a:srgbClr>
                </a:solidFill>
              </a:rPr>
              <a:t>социально-ориентированных </a:t>
            </a:r>
            <a:r>
              <a:rPr lang="ru-RU" sz="2800" b="1" dirty="0">
                <a:solidFill>
                  <a:srgbClr val="04617B">
                    <a:lumMod val="50000"/>
                  </a:srgbClr>
                </a:solidFill>
              </a:rPr>
              <a:t>проектов, направленных на поддержку семей, воспитывающих детей с РАС в Ульяновской области.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583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5000"/>
              </a:lnSpc>
              <a:spcBef>
                <a:spcPct val="20000"/>
              </a:spcBef>
            </a:pPr>
            <a:r>
              <a:rPr lang="ru-RU" sz="4000" b="1" dirty="0">
                <a:solidFill>
                  <a:srgbClr val="04617B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проект «Радуга надежды»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47" y="4797151"/>
            <a:ext cx="3164098" cy="215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305342"/>
            <a:ext cx="7704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4617B">
                    <a:lumMod val="50000"/>
                  </a:srgbClr>
                </a:solidFill>
              </a:rPr>
              <a:t>В рамках проекта:</a:t>
            </a:r>
          </a:p>
          <a:p>
            <a:r>
              <a:rPr lang="ru-RU" sz="2000" b="1" dirty="0">
                <a:solidFill>
                  <a:srgbClr val="04617B">
                    <a:lumMod val="50000"/>
                  </a:srgbClr>
                </a:solidFill>
              </a:rPr>
              <a:t>- оборудован  кабинет ранней помощи;</a:t>
            </a:r>
          </a:p>
          <a:p>
            <a:r>
              <a:rPr lang="ru-RU" sz="2000" b="1" dirty="0" smtClean="0">
                <a:solidFill>
                  <a:srgbClr val="04617B">
                    <a:lumMod val="50000"/>
                  </a:srgbClr>
                </a:solidFill>
              </a:rPr>
              <a:t>- проводится диагностическое обследование методом </a:t>
            </a:r>
            <a:r>
              <a:rPr lang="en-US" sz="2000" b="1" dirty="0">
                <a:solidFill>
                  <a:srgbClr val="04617B">
                    <a:lumMod val="50000"/>
                  </a:srgbClr>
                </a:solidFill>
              </a:rPr>
              <a:t>ADOS</a:t>
            </a:r>
            <a:r>
              <a:rPr lang="ru-RU" sz="2000" b="1" dirty="0">
                <a:solidFill>
                  <a:srgbClr val="04617B">
                    <a:lumMod val="50000"/>
                  </a:srgbClr>
                </a:solidFill>
              </a:rPr>
              <a:t>-2;</a:t>
            </a:r>
          </a:p>
          <a:p>
            <a:r>
              <a:rPr lang="ru-RU" sz="2000" b="1" dirty="0">
                <a:solidFill>
                  <a:srgbClr val="04617B">
                    <a:lumMod val="50000"/>
                  </a:srgbClr>
                </a:solidFill>
              </a:rPr>
              <a:t>- проводятся коррекционно-развивающие занятия  для детей с расстройствами аутистического спектра от рождения до 3-8 лет;</a:t>
            </a:r>
          </a:p>
          <a:p>
            <a:r>
              <a:rPr lang="ru-RU" sz="2000" b="1" dirty="0">
                <a:solidFill>
                  <a:srgbClr val="04617B">
                    <a:lumMod val="50000"/>
                  </a:srgbClr>
                </a:solidFill>
              </a:rPr>
              <a:t>- </a:t>
            </a:r>
            <a:r>
              <a:rPr lang="ru-RU" sz="2000" b="1" dirty="0" smtClean="0">
                <a:solidFill>
                  <a:srgbClr val="04617B">
                    <a:lumMod val="50000"/>
                  </a:srgbClr>
                </a:solidFill>
              </a:rPr>
              <a:t>оказывается </a:t>
            </a:r>
            <a:r>
              <a:rPr lang="ru-RU" sz="2000" b="1" dirty="0">
                <a:solidFill>
                  <a:srgbClr val="04617B">
                    <a:lumMod val="50000"/>
                  </a:srgbClr>
                </a:solidFill>
              </a:rPr>
              <a:t>консультативная помощь семьям, нуждающимся в помощи специалистов в вопросах развития их детей с РАС;</a:t>
            </a:r>
          </a:p>
          <a:p>
            <a:r>
              <a:rPr lang="ru-RU" sz="2000" b="1" dirty="0">
                <a:solidFill>
                  <a:srgbClr val="04617B">
                    <a:lumMod val="50000"/>
                  </a:srgbClr>
                </a:solidFill>
              </a:rPr>
              <a:t>- проводятся мастер-классы  для повышения квалификации специалистов Центров ранней помощи.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06007"/>
            <a:ext cx="3168352" cy="215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059" y="4706007"/>
            <a:ext cx="3163887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1954"/>
            <a:ext cx="2535636" cy="165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6367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</TotalTime>
  <Words>509</Words>
  <Application>Microsoft Office PowerPoint</Application>
  <PresentationFormat>Экран (4:3)</PresentationFormat>
  <Paragraphs>69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Тема Office</vt:lpstr>
      <vt:lpstr>2_Тема Office</vt:lpstr>
      <vt:lpstr>3_Тема Office</vt:lpstr>
      <vt:lpstr>Презентация PowerPoint</vt:lpstr>
      <vt:lpstr>Презентация PowerPoint</vt:lpstr>
      <vt:lpstr> В Ульяновской области обучается  281 ребёнок с РАС, из них: </vt:lpstr>
      <vt:lpstr>Презентация PowerPoint</vt:lpstr>
      <vt:lpstr>Образовательный процесс детям с РАС обеспечивают 434 специалиста.</vt:lpstr>
      <vt:lpstr>Презентация PowerPoint</vt:lpstr>
      <vt:lpstr>Результатом деятельности РРЦ является создание региональной системы помощи детям с РАС: </vt:lpstr>
      <vt:lpstr>Презентация PowerPoint</vt:lpstr>
      <vt:lpstr>проект «Радуга надежды»</vt:lpstr>
      <vt:lpstr>Презентация PowerPoint</vt:lpstr>
      <vt:lpstr>Службы ранней помощи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Коррекционно-образовательный отдел РРЦ ежегодно проводит комплексные развивающие занятия со 150 детьми с РАС Ульяновской области.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Обучающие мероприятия для педагогов Ульяновской области по внедрению новых технологий в обучение детей с РАС</vt:lpstr>
      <vt:lpstr>«Школа компетентных  родителей».</vt:lpstr>
      <vt:lpstr>            Всероссийский научно-практический семинар «Региональный опыт сопровождения детей с РАС. Создание условий для адаптации и социализации детей с РАС в Ульяновской области»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Прокофьев</dc:creator>
  <cp:lastModifiedBy>User</cp:lastModifiedBy>
  <cp:revision>80</cp:revision>
  <cp:lastPrinted>2020-03-11T12:48:50Z</cp:lastPrinted>
  <dcterms:created xsi:type="dcterms:W3CDTF">2018-11-22T17:33:21Z</dcterms:created>
  <dcterms:modified xsi:type="dcterms:W3CDTF">2021-08-24T17:55:20Z</dcterms:modified>
</cp:coreProperties>
</file>