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1585762917_19-p-foni-s-indiei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9"/>
          <a:stretch/>
        </p:blipFill>
        <p:spPr bwMode="auto">
          <a:xfrm>
            <a:off x="1" y="0"/>
            <a:ext cx="9143999" cy="6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52536" y="785604"/>
            <a:ext cx="9036495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500" b="1" spc="-150" dirty="0" smtClean="0">
                <a:ln>
                  <a:solidFill>
                    <a:schemeClr val="bg1"/>
                  </a:solidFill>
                </a:ln>
                <a:solidFill>
                  <a:srgbClr val="333333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ndantino script" pitchFamily="2" charset="0"/>
              </a:rPr>
              <a:t>История одного документа</a:t>
            </a:r>
            <a:endParaRPr lang="ru-RU" sz="12500" b="1" spc="-150" dirty="0">
              <a:ln>
                <a:solidFill>
                  <a:schemeClr val="bg1"/>
                </a:solidFill>
              </a:ln>
              <a:solidFill>
                <a:srgbClr val="333333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ndantino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96497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effectLst>
                  <a:reflection blurRad="6350" stA="42000" endPos="43000" dist="63500" dir="5400000" sy="-100000" algn="bl" rotWithShape="0"/>
                </a:effectLst>
                <a:latin typeface="DejaVu Serif Condensed" pitchFamily="18" charset="0"/>
                <a:ea typeface="DejaVu Serif Condensed" pitchFamily="18" charset="0"/>
              </a:rPr>
              <a:t>История архивного документа – история всей страны.</a:t>
            </a:r>
            <a:endParaRPr lang="ru-RU" sz="2400" b="1" dirty="0">
              <a:solidFill>
                <a:srgbClr val="800000"/>
              </a:solidFill>
              <a:effectLst>
                <a:reflection blurRad="6350" stA="42000" endPos="43000" dist="63500" dir="5400000" sy="-100000" algn="bl" rotWithShape="0"/>
              </a:effectLst>
              <a:latin typeface="DejaVu Serif Condensed" pitchFamily="18" charset="0"/>
              <a:ea typeface="DejaVu Serif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606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effectLst>
                  <a:reflection blurRad="6350" stA="42000" endPos="43000" dist="63500" dir="5400000" sy="-100000" algn="bl" rotWithShape="0"/>
                </a:effectLst>
                <a:latin typeface="DejaVu Serif Condensed" pitchFamily="18" charset="0"/>
                <a:ea typeface="DejaVu Serif Condensed" pitchFamily="18" charset="0"/>
              </a:rPr>
              <a:t>Государственный архив новейшей истории </a:t>
            </a:r>
          </a:p>
          <a:p>
            <a:r>
              <a:rPr lang="ru-RU" b="1" dirty="0" smtClean="0">
                <a:solidFill>
                  <a:srgbClr val="800000"/>
                </a:solidFill>
                <a:effectLst>
                  <a:reflection blurRad="6350" stA="42000" endPos="43000" dist="63500" dir="5400000" sy="-100000" algn="bl" rotWithShape="0"/>
                </a:effectLst>
                <a:latin typeface="DejaVu Serif Condensed" pitchFamily="18" charset="0"/>
                <a:ea typeface="DejaVu Serif Condensed" pitchFamily="18" charset="0"/>
              </a:rPr>
              <a:t>Ульяновской области</a:t>
            </a:r>
            <a:endParaRPr lang="ru-RU" b="1" dirty="0">
              <a:solidFill>
                <a:srgbClr val="800000"/>
              </a:solidFill>
              <a:effectLst>
                <a:reflection blurRad="6350" stA="42000" endPos="43000" dist="63500" dir="5400000" sy="-100000" algn="bl" rotWithShape="0"/>
              </a:effectLst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2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698" y="226217"/>
            <a:ext cx="1104766" cy="11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01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ИЛЬЯЗОВА\СТАТЬИ\РУБРИКА В МОНОМАХЕ\2019\июнь\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01" y="332656"/>
            <a:ext cx="6350806" cy="460851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3672" y="5201905"/>
            <a:ext cx="7436656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DejaVu Serif Condensed" pitchFamily="18" charset="0"/>
                <a:ea typeface="DejaVu Serif Condensed" pitchFamily="18" charset="0"/>
              </a:rPr>
              <a:t>Карандашные зарисовки из альбома П.Х. Гладышева с изображением сцен тюремной </a:t>
            </a:r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</a:rPr>
              <a:t>жизни. ГАНИУО.Ф.57а. Оп</a:t>
            </a:r>
            <a:r>
              <a:rPr lang="ru-RU" sz="2000" b="1" dirty="0">
                <a:latin typeface="DejaVu Serif Condensed" pitchFamily="18" charset="0"/>
                <a:ea typeface="DejaVu Serif Condensed" pitchFamily="18" charset="0"/>
              </a:rPr>
              <a:t>. </a:t>
            </a:r>
            <a:r>
              <a:rPr lang="ru-RU" sz="2000" b="1" dirty="0" smtClean="0">
                <a:latin typeface="DejaVu Serif Condensed" pitchFamily="18" charset="0"/>
                <a:ea typeface="DejaVu Serif Condensed" pitchFamily="18" charset="0"/>
              </a:rPr>
              <a:t>3. Д.20. Л.7. Подлинник. Рисунок</a:t>
            </a:r>
            <a:r>
              <a:rPr lang="ru-RU" sz="2000" b="1" dirty="0" smtClean="0">
                <a:solidFill>
                  <a:srgbClr val="C00000"/>
                </a:solidFill>
                <a:latin typeface="DejaVu Serif Condensed" pitchFamily="18" charset="0"/>
                <a:ea typeface="DejaVu Serif Condensed" pitchFamily="18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DejaVu Serif Condensed" pitchFamily="18" charset="0"/>
              <a:ea typeface="DejaVu Serif Condensed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6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22" y="188640"/>
            <a:ext cx="960750" cy="9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23\Desktop\resi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4" y="166328"/>
            <a:ext cx="877848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911617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DejaVu Serif Condensed" pitchFamily="18" charset="0"/>
                <a:ea typeface="DejaVu Serif Condensed" pitchFamily="18" charset="0"/>
              </a:rPr>
              <a:t>Из воспоминаний Х.А. </a:t>
            </a:r>
            <a:r>
              <a:rPr lang="ru-RU" sz="3200" b="1" i="1" dirty="0" err="1">
                <a:solidFill>
                  <a:srgbClr val="C00000"/>
                </a:solidFill>
                <a:latin typeface="DejaVu Serif Condensed" pitchFamily="18" charset="0"/>
                <a:ea typeface="DejaVu Serif Condensed" pitchFamily="18" charset="0"/>
              </a:rPr>
              <a:t>Аипова</a:t>
            </a:r>
            <a:r>
              <a:rPr lang="ru-RU" sz="3200" b="1" i="1" dirty="0">
                <a:solidFill>
                  <a:srgbClr val="C00000"/>
                </a:solidFill>
                <a:latin typeface="DejaVu Serif Condensed" pitchFamily="18" charset="0"/>
                <a:ea typeface="DejaVu Serif Condensed" pitchFamily="18" charset="0"/>
              </a:rPr>
              <a:t>:</a:t>
            </a:r>
          </a:p>
          <a:p>
            <a:endParaRPr lang="ru-RU" sz="2000" b="1" dirty="0" smtClean="0">
              <a:latin typeface="DejaVu Serif Condensed" pitchFamily="18" charset="0"/>
              <a:ea typeface="DejaVu Serif Condensed" pitchFamily="18" charset="0"/>
            </a:endParaRPr>
          </a:p>
          <a:p>
            <a:r>
              <a:rPr lang="ru-RU" sz="2000" b="1" i="1" dirty="0" smtClean="0">
                <a:latin typeface="DejaVu Serif Condensed" pitchFamily="18" charset="0"/>
                <a:ea typeface="DejaVu Serif Condensed" pitchFamily="18" charset="0"/>
              </a:rPr>
              <a:t>«</a:t>
            </a:r>
            <a:r>
              <a:rPr lang="ru-RU" sz="2000" b="1" i="1" dirty="0">
                <a:latin typeface="DejaVu Serif Condensed" pitchFamily="18" charset="0"/>
                <a:ea typeface="DejaVu Serif Condensed" pitchFamily="18" charset="0"/>
              </a:rPr>
              <a:t>После подавления восстания из тюрьмы взяли около 15 человек подозреваемых, зачинщиков и руководителей восстания. Уже обратно в тюрьму они не вернулись. Судьба заключенных так и осталась для нас неизвестна. В тюрьме был установлен строжайший порядок. Временно были прекращены прогулки. Из библиотеки была прекращена выдача книг, строго запрещалось иметь бумагу и карандаши. Часть раненных лечились в камерах скрыто от тюремных администраций.  С ранеными, которые находились на лечении в тюремной больнице врачи обращались грубо. Строгий режим продолжался 5-6 месяцев…». </a:t>
            </a:r>
          </a:p>
        </p:txBody>
      </p:sp>
      <p:pic>
        <p:nvPicPr>
          <p:cNvPr id="5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960750" cy="9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7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1585762917_19-p-foni-s-indiei-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9"/>
          <a:stretch/>
        </p:blipFill>
        <p:spPr bwMode="auto">
          <a:xfrm>
            <a:off x="1" y="0"/>
            <a:ext cx="9143999" cy="6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333333"/>
                </a:solidFill>
                <a:latin typeface="Andantino script" pitchFamily="2" charset="0"/>
              </a:rPr>
              <a:t>За мир и свободу!</a:t>
            </a:r>
            <a:endParaRPr lang="ru-RU" sz="9600" b="1" dirty="0">
              <a:solidFill>
                <a:srgbClr val="333333"/>
              </a:solidFill>
              <a:latin typeface="Andantino scrip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988840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effectLst>
                  <a:reflection blurRad="6350" stA="42000" endPos="43000" dist="63500" dir="5400000" sy="-100000" algn="bl" rotWithShape="0"/>
                </a:effectLst>
                <a:latin typeface="DejaVu Serif Condensed" pitchFamily="18" charset="0"/>
                <a:ea typeface="DejaVu Serif Condensed" pitchFamily="18" charset="0"/>
              </a:rPr>
              <a:t>Очерки истории Гражданской войны</a:t>
            </a:r>
            <a:endParaRPr lang="ru-RU" sz="2800" b="1" dirty="0">
              <a:solidFill>
                <a:srgbClr val="800000"/>
              </a:solidFill>
              <a:effectLst>
                <a:reflection blurRad="6350" stA="42000" endPos="43000" dist="63500" dir="5400000" sy="-100000" algn="bl" rotWithShape="0"/>
              </a:effectLst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1028" name="Picture 4" descr="C:\Users\123\Desktop\unnamed-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846" y="2544368"/>
            <a:ext cx="4686650" cy="4197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26" y="294002"/>
            <a:ext cx="962553" cy="9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3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ИЛЬЯЗОВА\СТАТЬИ\РУБРИКА В МОНОМАХЕ\2018\Говорят документы\октябрь\Аипов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38" y="188640"/>
            <a:ext cx="5861558" cy="54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807514"/>
            <a:ext cx="84249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Билет арестанта, выданный на имя </a:t>
            </a:r>
            <a:r>
              <a:rPr lang="ru-RU" b="1" dirty="0" err="1">
                <a:latin typeface="DejaVu Serif Condensed" pitchFamily="18" charset="0"/>
                <a:ea typeface="DejaVu Serif Condensed" pitchFamily="18" charset="0"/>
              </a:rPr>
              <a:t>Аипова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b="1" dirty="0" err="1">
                <a:latin typeface="DejaVu Serif Condensed" pitchFamily="18" charset="0"/>
                <a:ea typeface="DejaVu Serif Condensed" pitchFamily="18" charset="0"/>
              </a:rPr>
              <a:t>Хусаина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b="1" dirty="0" err="1">
                <a:latin typeface="DejaVu Serif Condensed" pitchFamily="18" charset="0"/>
                <a:ea typeface="DejaVu Serif Condensed" pitchFamily="18" charset="0"/>
              </a:rPr>
              <a:t>Асадулловича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. </a:t>
            </a:r>
            <a:endParaRPr lang="ru-RU" b="1" dirty="0" smtClean="0">
              <a:latin typeface="DejaVu Serif Condensed" pitchFamily="18" charset="0"/>
              <a:ea typeface="DejaVu Serif Condensed" pitchFamily="18" charset="0"/>
            </a:endParaRP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1919 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г. </a:t>
            </a:r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 ГАНИУО. Ф. 57а. Оп. 2. Д. 173. Л.48. 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Подлинник. Бланк. Рукопись.</a:t>
            </a:r>
            <a:endParaRPr lang="ru-RU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5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14" y="226217"/>
            <a:ext cx="1104766" cy="111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ИЛЬЯЗОВА\СТАТЬИ\РУБРИКА В МОНОМАХЕ\2018\Говорят документы\октябрь\Аипов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67697"/>
            <a:ext cx="9144001" cy="444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842493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Билет арестанта, выданный на имя </a:t>
            </a:r>
            <a:r>
              <a:rPr lang="ru-RU" b="1" dirty="0" err="1">
                <a:latin typeface="DejaVu Serif Condensed" pitchFamily="18" charset="0"/>
                <a:ea typeface="DejaVu Serif Condensed" pitchFamily="18" charset="0"/>
              </a:rPr>
              <a:t>Аипова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b="1" dirty="0" err="1">
                <a:latin typeface="DejaVu Serif Condensed" pitchFamily="18" charset="0"/>
                <a:ea typeface="DejaVu Serif Condensed" pitchFamily="18" charset="0"/>
              </a:rPr>
              <a:t>Хусаина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b="1" dirty="0" err="1">
                <a:latin typeface="DejaVu Serif Condensed" pitchFamily="18" charset="0"/>
                <a:ea typeface="DejaVu Serif Condensed" pitchFamily="18" charset="0"/>
              </a:rPr>
              <a:t>Асадулловича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. </a:t>
            </a:r>
            <a:endParaRPr lang="ru-RU" b="1" dirty="0" smtClean="0">
              <a:latin typeface="DejaVu Serif Condensed" pitchFamily="18" charset="0"/>
              <a:ea typeface="DejaVu Serif Condensed" pitchFamily="18" charset="0"/>
            </a:endParaRP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1919 </a:t>
            </a:r>
            <a:r>
              <a:rPr lang="ru-RU" b="1" dirty="0">
                <a:latin typeface="DejaVu Serif Condensed" pitchFamily="18" charset="0"/>
                <a:ea typeface="DejaVu Serif Condensed" pitchFamily="18" charset="0"/>
              </a:rPr>
              <a:t>г. </a:t>
            </a:r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 ГАНИУО. Ф. 57а. Оп. 2. Д. 173. Л.49 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Подлинник. Бланк. Рукопись.</a:t>
            </a:r>
            <a:endParaRPr lang="ru-RU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5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02" y="188640"/>
            <a:ext cx="816170" cy="8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1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23\Desktop\unnamed-1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69" y="1621038"/>
            <a:ext cx="4686650" cy="419700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ИЛЬЯЗОВА\СТАТЬИ\РУБРИКА В МОНОМАХЕ\2018\Говорят документы\октябрь\Аипов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90" y="332656"/>
            <a:ext cx="4102468" cy="558985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951021"/>
            <a:ext cx="70567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DejaVu Serif Condensed" pitchFamily="18" charset="0"/>
                <a:ea typeface="DejaVu Serif Condensed" pitchFamily="18" charset="0"/>
              </a:rPr>
              <a:t>Аипов</a:t>
            </a:r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b="1" dirty="0" err="1" smtClean="0">
                <a:latin typeface="DejaVu Serif Condensed" pitchFamily="18" charset="0"/>
                <a:ea typeface="DejaVu Serif Condensed" pitchFamily="18" charset="0"/>
              </a:rPr>
              <a:t>Хусаин</a:t>
            </a:r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b="1" dirty="0" err="1" smtClean="0">
                <a:latin typeface="DejaVu Serif Condensed" pitchFamily="18" charset="0"/>
                <a:ea typeface="DejaVu Serif Condensed" pitchFamily="18" charset="0"/>
              </a:rPr>
              <a:t>Асадуллович</a:t>
            </a:r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. 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ГАНИУО. Ф. 57а. Оп. 2. Д. 173. Л.47 Подлинник. </a:t>
            </a:r>
            <a:endParaRPr lang="ru-RU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8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46" y="226217"/>
            <a:ext cx="816170" cy="8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7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gani73server\ЭФП\Ф.5968 ФОТОДОКУМЕНТЫ\Ф.5968 оп.2\Ф.5968 оп.2 д.9\Ф.5968.Оп.2.Д.9.Л.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560840" cy="554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5805264"/>
            <a:ext cx="705678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Здание, в котором была провозглашена советская власть на территории Карсунского уезда.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ГАНИУО. Ф. 5968. Оп. 2. Д.9. Л.3. Подлинник. </a:t>
            </a:r>
            <a:endParaRPr lang="ru-RU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7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89" y="188640"/>
            <a:ext cx="958383" cy="9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80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6465" r="3130" b="4849"/>
          <a:stretch/>
        </p:blipFill>
        <p:spPr>
          <a:xfrm>
            <a:off x="474628" y="476672"/>
            <a:ext cx="3737332" cy="481140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3214" y="5661248"/>
            <a:ext cx="40039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Гладышев Петр Харитонович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ГАНИУО. Ф. 5968. Оп. 1. Д.67. Подлинник. </a:t>
            </a:r>
            <a:endParaRPr lang="ru-RU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7" name="Picture 2" descr="\\K221\обработанное\5968\Ф. 5968 оп. 1\1-200\дело 77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917" y="445484"/>
            <a:ext cx="3457507" cy="498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1999" y="5288698"/>
            <a:ext cx="4319918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Портрет А.М. </a:t>
            </a:r>
            <a:r>
              <a:rPr lang="ru-RU" b="1" dirty="0" err="1" smtClean="0">
                <a:latin typeface="DejaVu Serif Condensed" pitchFamily="18" charset="0"/>
                <a:ea typeface="DejaVu Serif Condensed" pitchFamily="18" charset="0"/>
              </a:rPr>
              <a:t>Базжина</a:t>
            </a:r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, нарисованный П.Х Гладышевым во время заключения</a:t>
            </a:r>
          </a:p>
          <a:p>
            <a:pPr algn="ctr"/>
            <a:r>
              <a:rPr lang="ru-RU" b="1" dirty="0" smtClean="0">
                <a:latin typeface="DejaVu Serif Condensed" pitchFamily="18" charset="0"/>
                <a:ea typeface="DejaVu Serif Condensed" pitchFamily="18" charset="0"/>
              </a:rPr>
              <a:t>ГАНИУО. Ф.57а. Оп. 3. Д.20 Подлинник. Рисунок.</a:t>
            </a:r>
            <a:endParaRPr lang="ru-RU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9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746" y="116632"/>
            <a:ext cx="960750" cy="97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52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123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" y="1220863"/>
            <a:ext cx="9109332" cy="48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280" y="116632"/>
            <a:ext cx="982192" cy="9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2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23\Desktop\trendy-duotone-white-beige-paper-background-placeholder-mockup-for-products-announcements-minimalist-style_70626-112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4532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3\Desktop\resiz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024"/>
            <a:ext cx="877848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75848"/>
            <a:ext cx="784887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DejaVu Serif Condensed" pitchFamily="18" charset="0"/>
                <a:ea typeface="DejaVu Serif Condensed" pitchFamily="18" charset="0"/>
              </a:rPr>
              <a:t>Из воспоминаний Х.А. </a:t>
            </a:r>
            <a:r>
              <a:rPr lang="ru-RU" sz="3200" b="1" i="1" dirty="0" err="1" smtClean="0">
                <a:solidFill>
                  <a:srgbClr val="C00000"/>
                </a:solidFill>
                <a:latin typeface="DejaVu Serif Condensed" pitchFamily="18" charset="0"/>
                <a:ea typeface="DejaVu Serif Condensed" pitchFamily="18" charset="0"/>
              </a:rPr>
              <a:t>Аипова</a:t>
            </a:r>
            <a:r>
              <a:rPr lang="ru-RU" sz="3200" b="1" i="1" dirty="0" smtClean="0">
                <a:solidFill>
                  <a:srgbClr val="C00000"/>
                </a:solidFill>
                <a:latin typeface="DejaVu Serif Condensed" pitchFamily="18" charset="0"/>
                <a:ea typeface="DejaVu Serif Condensed" pitchFamily="18" charset="0"/>
              </a:rPr>
              <a:t>:</a:t>
            </a:r>
          </a:p>
          <a:p>
            <a:r>
              <a:rPr lang="ru-RU" sz="2000" b="1" i="1" dirty="0" smtClean="0">
                <a:latin typeface="DejaVu Serif Condensed" pitchFamily="18" charset="0"/>
                <a:ea typeface="DejaVu Serif Condensed" pitchFamily="18" charset="0"/>
              </a:rPr>
              <a:t>«…</a:t>
            </a:r>
            <a:r>
              <a:rPr lang="ru-RU" sz="2000" b="1" i="1" dirty="0">
                <a:latin typeface="DejaVu Serif Condensed" pitchFamily="18" charset="0"/>
                <a:ea typeface="DejaVu Serif Condensed" pitchFamily="18" charset="0"/>
              </a:rPr>
              <a:t>нас, кто мог мало-мальски двигаться привели на пристань, погрузили в трюм баржи и увезли по реке Иртыш. Мы не знали куда нас везут. Через два-три дня нас привезли в Тобольск. Еле-еле выползли из трюма, а несколько тяжело больных так и остались в трюме баржи. Привезли нас в Тобольскую каторжную тюрьму. Здесь трюм был заполнен политзаключенными работниками советских органов Урала и Сибири, мы сюда попали как за границу. Когда мы сидели в самарской тюрьме, было самарское правительство. А здесь в Тобольске мы уже оказались в ведении Омского правительства, где свои законы и свои деньги. Здесь нас считали политическими неблагонадежными элементами. Всем выдали арестантские билеты».</a:t>
            </a:r>
            <a:endParaRPr lang="ru-RU" sz="2000" b="1" dirty="0"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6" name="Picture 2" descr="D:\ИЛЬЯЗОВА\ФОТОШОП\ДЛЯ ФОТОШОПА\логотипы\Логитип прозрачн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26" y="63412"/>
            <a:ext cx="958383" cy="9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93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435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32</cp:revision>
  <dcterms:created xsi:type="dcterms:W3CDTF">2020-11-06T05:04:21Z</dcterms:created>
  <dcterms:modified xsi:type="dcterms:W3CDTF">2020-12-04T04:37:14Z</dcterms:modified>
</cp:coreProperties>
</file>