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59" r:id="rId11"/>
    <p:sldId id="260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1585762917_19-p-foni-s-indiei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9"/>
          <a:stretch/>
        </p:blipFill>
        <p:spPr bwMode="auto">
          <a:xfrm>
            <a:off x="1" y="0"/>
            <a:ext cx="9143999" cy="6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52536" y="785604"/>
            <a:ext cx="9036495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500" b="1" spc="-150" dirty="0" smtClean="0">
                <a:ln>
                  <a:solidFill>
                    <a:schemeClr val="bg1"/>
                  </a:solidFill>
                </a:ln>
                <a:solidFill>
                  <a:srgbClr val="33333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ndantino script" pitchFamily="2" charset="0"/>
              </a:rPr>
              <a:t>История одного документа</a:t>
            </a:r>
            <a:endParaRPr lang="ru-RU" sz="12500" b="1" spc="-150" dirty="0">
              <a:ln>
                <a:solidFill>
                  <a:schemeClr val="bg1"/>
                </a:solidFill>
              </a:ln>
              <a:solidFill>
                <a:srgbClr val="333333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ndantino 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4964975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reflection blurRad="6350" stA="42000" endPos="43000" dist="63500" dir="5400000" sy="-100000" algn="bl" rotWithShape="0"/>
                </a:effectLst>
                <a:latin typeface="DejaVu Serif Condensed" pitchFamily="18" charset="0"/>
                <a:ea typeface="DejaVu Serif Condensed" pitchFamily="18" charset="0"/>
              </a:rPr>
              <a:t>История архивного документа – история всей страны.</a:t>
            </a:r>
            <a:endParaRPr lang="ru-RU" sz="2400" b="1" dirty="0">
              <a:solidFill>
                <a:srgbClr val="800000"/>
              </a:solidFill>
              <a:effectLst>
                <a:reflection blurRad="6350" stA="42000" endPos="43000" dist="63500" dir="5400000" sy="-100000" algn="bl" rotWithShape="0"/>
              </a:effectLst>
              <a:latin typeface="DejaVu Serif Condensed" pitchFamily="18" charset="0"/>
              <a:ea typeface="DejaVu Serif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reflection blurRad="6350" stA="42000" endPos="43000" dist="63500" dir="5400000" sy="-100000" algn="bl" rotWithShape="0"/>
                </a:effectLst>
                <a:latin typeface="DejaVu Serif Condensed" pitchFamily="18" charset="0"/>
                <a:ea typeface="DejaVu Serif Condensed" pitchFamily="18" charset="0"/>
              </a:rPr>
              <a:t>Государственный архив новейшей истории </a:t>
            </a:r>
          </a:p>
          <a:p>
            <a:r>
              <a:rPr lang="ru-RU" b="1" dirty="0" smtClean="0">
                <a:solidFill>
                  <a:srgbClr val="800000"/>
                </a:solidFill>
                <a:effectLst>
                  <a:reflection blurRad="6350" stA="42000" endPos="43000" dist="63500" dir="5400000" sy="-100000" algn="bl" rotWithShape="0"/>
                </a:effectLst>
                <a:latin typeface="DejaVu Serif Condensed" pitchFamily="18" charset="0"/>
                <a:ea typeface="DejaVu Serif Condensed" pitchFamily="18" charset="0"/>
              </a:rPr>
              <a:t>Ульяновской области</a:t>
            </a:r>
            <a:endParaRPr lang="ru-RU" b="1" dirty="0">
              <a:solidFill>
                <a:srgbClr val="800000"/>
              </a:solidFill>
              <a:effectLst>
                <a:reflection blurRad="6350" stA="42000" endPos="43000" dist="63500" dir="5400000" sy="-100000" algn="bl" rotWithShape="0"/>
              </a:effectLst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2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091231" cy="11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0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23\Desktop\raketa-soyuz-st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55"/>
          <a:stretch/>
        </p:blipFill>
        <p:spPr bwMode="auto">
          <a:xfrm>
            <a:off x="1" y="-110511"/>
            <a:ext cx="9144000" cy="7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K221\обменник\космос\60г\побед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057287" cy="429396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301208"/>
            <a:ext cx="856895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Отзывы читателей «Ульяновской правды» на новость о приземлении Белки и Стрелки. 1960 г. </a:t>
            </a:r>
          </a:p>
          <a:p>
            <a:pPr algn="ctr"/>
            <a:r>
              <a:rPr lang="ru-RU" sz="2000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Газетный фонд Государственного архива новейшей истории Ульяновской области</a:t>
            </a:r>
            <a:endParaRPr lang="ru-RU" sz="2000" b="1" dirty="0">
              <a:latin typeface="DejaVu Serif Condensed" pitchFamily="18" charset="0"/>
              <a:ea typeface="DejaVu Serif Condensed" pitchFamily="18" charset="0"/>
              <a:cs typeface="Times New Roman" pitchFamily="18" charset="0"/>
            </a:endParaRPr>
          </a:p>
        </p:txBody>
      </p:sp>
      <p:pic>
        <p:nvPicPr>
          <p:cNvPr id="6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04" y="44624"/>
            <a:ext cx="844384" cy="8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9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23\Desktop\raketa-soyuz-st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55"/>
          <a:stretch/>
        </p:blipFill>
        <p:spPr bwMode="auto">
          <a:xfrm>
            <a:off x="1" y="-110511"/>
            <a:ext cx="9144000" cy="7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\\K221\обменник\космос\60г\весть чит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8" y="81702"/>
            <a:ext cx="7562188" cy="597666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990" y="5934670"/>
            <a:ext cx="849147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Отзыв читателей «Ульяновской правды» на новость о приземлении Белки и Стрелки. 1960 г</a:t>
            </a:r>
            <a:r>
              <a:rPr lang="ru-RU" b="1" dirty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. Газетный фонд Государственного архива новейшей истории Ульяновской области</a:t>
            </a:r>
          </a:p>
        </p:txBody>
      </p:sp>
      <p:pic>
        <p:nvPicPr>
          <p:cNvPr id="7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04" y="188640"/>
            <a:ext cx="844384" cy="8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7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123\Desktop\raketa-soyuz-st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55"/>
          <a:stretch/>
        </p:blipFill>
        <p:spPr bwMode="auto">
          <a:xfrm>
            <a:off x="1" y="-110511"/>
            <a:ext cx="9144000" cy="7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K221\обменник\космос\60г\1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0682"/>
            <a:ext cx="5263455" cy="3720534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pic>
        <p:nvPicPr>
          <p:cNvPr id="6" name="Picture 2" descr="\\K221\обменник\космос\61\10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25179" r="23343" b="7897"/>
          <a:stretch/>
        </p:blipFill>
        <p:spPr bwMode="auto">
          <a:xfrm>
            <a:off x="4730672" y="238022"/>
            <a:ext cx="3336433" cy="4338930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3672408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 апреля 1961 г.  состоялся первый полёт человека в космос!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\\K221\обменник\космос\61\Гагари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">
            <a:off x="2988729" y="4739371"/>
            <a:ext cx="6554054" cy="6119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12" y="269654"/>
            <a:ext cx="844384" cy="8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7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esktop\1585762917_19-p-foni-s-indiei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9"/>
          <a:stretch/>
        </p:blipFill>
        <p:spPr bwMode="auto">
          <a:xfrm>
            <a:off x="1" y="0"/>
            <a:ext cx="9143999" cy="6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23\Desktop\pho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4"/>
          <a:stretch/>
        </p:blipFill>
        <p:spPr bwMode="auto">
          <a:xfrm>
            <a:off x="1014941" y="784861"/>
            <a:ext cx="8165571" cy="610052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116632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333333"/>
                </a:solidFill>
                <a:latin typeface="Andantino script" pitchFamily="2" charset="0"/>
              </a:rPr>
              <a:t>На орбиту!</a:t>
            </a:r>
            <a:endParaRPr lang="ru-RU" sz="9600" b="1" dirty="0">
              <a:solidFill>
                <a:srgbClr val="333333"/>
              </a:solidFill>
              <a:latin typeface="Andantino 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1901150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effectLst>
                  <a:reflection blurRad="6350" stA="42000" endPos="43000" dist="63500" dir="5400000" sy="-100000" algn="bl" rotWithShape="0"/>
                </a:effectLst>
                <a:latin typeface="DejaVu Serif Condensed" pitchFamily="18" charset="0"/>
                <a:ea typeface="DejaVu Serif Condensed" pitchFamily="18" charset="0"/>
              </a:rPr>
              <a:t>История космического полета Белки и Стрелки</a:t>
            </a:r>
            <a:endParaRPr lang="ru-RU" sz="2800" b="1" dirty="0">
              <a:solidFill>
                <a:srgbClr val="800000"/>
              </a:solidFill>
              <a:effectLst>
                <a:reflection blurRad="6350" stA="42000" endPos="43000" dist="63500" dir="5400000" sy="-100000" algn="bl" rotWithShape="0"/>
              </a:effectLst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7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05" y="219656"/>
            <a:ext cx="844384" cy="8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3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3\Desktop\raketa-soyuz-st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55"/>
          <a:stretch/>
        </p:blipFill>
        <p:spPr bwMode="auto">
          <a:xfrm>
            <a:off x="1" y="-7212"/>
            <a:ext cx="9144000" cy="7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ИЛЬЯЗОВА\СТАТЬИ\РОСФОТО\Для отправки\Иллюстрация №1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512" r="3933" b="3011"/>
          <a:stretch/>
        </p:blipFill>
        <p:spPr bwMode="auto">
          <a:xfrm>
            <a:off x="539552" y="116632"/>
            <a:ext cx="3918945" cy="6696743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sp>
        <p:nvSpPr>
          <p:cNvPr id="13" name="TextBox 12"/>
          <p:cNvSpPr txBox="1"/>
          <p:nvPr/>
        </p:nvSpPr>
        <p:spPr>
          <a:xfrm>
            <a:off x="4788024" y="1264692"/>
            <a:ext cx="372918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20 августа 1960 г. из космоса на Землю впервые вернулись живые существа – собаки Белка и Стрелка</a:t>
            </a:r>
            <a:endParaRPr lang="ru-RU" sz="2400" b="1" dirty="0">
              <a:latin typeface="DejaVu Serif Condensed" pitchFamily="18" charset="0"/>
              <a:ea typeface="DejaVu Serif Condensed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4987042"/>
            <a:ext cx="439938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Л.А. </a:t>
            </a:r>
            <a:r>
              <a:rPr lang="ru-RU" b="1" dirty="0" err="1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Радкевич</a:t>
            </a:r>
            <a:r>
              <a:rPr lang="ru-RU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 держит на руках собак-космонавтов Белку и Стрелку после возвращения из космоса. 21 августа 1960 г.</a:t>
            </a:r>
          </a:p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ГАНИУО. Ф. 6186. Оп.2. Д.81. Л.1. Подлинник. </a:t>
            </a:r>
            <a:endParaRPr lang="ru-RU" b="1" dirty="0">
              <a:solidFill>
                <a:prstClr val="white"/>
              </a:solidFill>
              <a:latin typeface="DejaVu Serif Condensed" pitchFamily="18" charset="0"/>
              <a:ea typeface="DejaVu Serif Condensed" pitchFamily="18" charset="0"/>
              <a:cs typeface="Times New Roman" pitchFamily="18" charset="0"/>
            </a:endParaRPr>
          </a:p>
        </p:txBody>
      </p:sp>
      <p:pic>
        <p:nvPicPr>
          <p:cNvPr id="7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844384" cy="8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23\Desktop\raketa-soyuz-st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55"/>
          <a:stretch/>
        </p:blipFill>
        <p:spPr bwMode="auto">
          <a:xfrm>
            <a:off x="1" y="-27384"/>
            <a:ext cx="9144000" cy="7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415" y="1218601"/>
            <a:ext cx="8523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4 октября 1957 г. </a:t>
            </a:r>
            <a:r>
              <a:rPr lang="ru-RU" sz="2400" b="1" dirty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 СССР был запущен первый в мире искусственный спутник Земли. </a:t>
            </a:r>
            <a:r>
              <a:rPr lang="ru-RU" sz="2400" b="1" dirty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Запуск осуществился с 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  5-го </a:t>
            </a:r>
            <a:r>
              <a:rPr lang="ru-RU" sz="2400" b="1" dirty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научно-исследовательского полигона министерства обороны СССР «</a:t>
            </a:r>
            <a:r>
              <a:rPr lang="ru-RU" sz="2400" b="1" dirty="0" err="1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Тюра</a:t>
            </a:r>
            <a:r>
              <a:rPr lang="ru-RU" sz="2400" b="1" dirty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-Там» (получившего впоследствии открытое наименование</a:t>
            </a: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космодром</a:t>
            </a:r>
            <a:r>
              <a:rPr lang="ru-RU" sz="2400" b="1" dirty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«Байконур</a:t>
            </a:r>
            <a:r>
              <a:rPr lang="ru-RU" sz="2400" b="1" dirty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») на ракете-носителе «Спутник».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415" y="332656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Предыстория</a:t>
            </a:r>
            <a:endParaRPr lang="ru-RU" sz="4400" b="1" u="sng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429854"/>
            <a:ext cx="8488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2400" b="1" dirty="0">
                <a:latin typeface="DejaVu Serif Condensed" pitchFamily="18" charset="0"/>
                <a:ea typeface="DejaVu Serif Condensed" pitchFamily="18" charset="0"/>
              </a:rPr>
              <a:t>Спустя месяц, 3 ноября 1957 г. советскими учеными отправлен в космос второй искусственный спутник на борту с собакой по кличке Лайка. </a:t>
            </a:r>
          </a:p>
        </p:txBody>
      </p:sp>
      <p:pic>
        <p:nvPicPr>
          <p:cNvPr id="9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9656"/>
            <a:ext cx="844384" cy="8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2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23\Desktop\raketa-soyuz-st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55"/>
          <a:stretch/>
        </p:blipFill>
        <p:spPr bwMode="auto">
          <a:xfrm>
            <a:off x="1" y="-27384"/>
            <a:ext cx="9144000" cy="7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K-3\обменник\Космос\сканирование0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5773" r="1718" b="7291"/>
          <a:stretch/>
        </p:blipFill>
        <p:spPr bwMode="auto">
          <a:xfrm>
            <a:off x="938484" y="836712"/>
            <a:ext cx="7161908" cy="5111704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827583" y="6021288"/>
            <a:ext cx="74168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Лайка в герметической кабине перед </a:t>
            </a:r>
          </a:p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установкой на спутнике. </a:t>
            </a:r>
            <a:r>
              <a:rPr lang="ru-RU" b="1" dirty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оябрь 1957 г. </a:t>
            </a:r>
          </a:p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ГАНИУО. Ф.6186. Оп.2. Д. 80. Л.1. Копия.</a:t>
            </a:r>
            <a:endParaRPr lang="ru-RU" b="1" dirty="0">
              <a:latin typeface="DejaVu Serif Condensed" pitchFamily="18" charset="0"/>
              <a:ea typeface="DejaVu Serif Condensed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415" y="44624"/>
            <a:ext cx="4778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Предыстория</a:t>
            </a:r>
            <a:endParaRPr lang="ru-RU" sz="4400" b="1" u="sng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8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44384" cy="8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2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23\Desktop\raketa-soyuz-st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55"/>
          <a:stretch/>
        </p:blipFill>
        <p:spPr bwMode="auto">
          <a:xfrm>
            <a:off x="1" y="-27384"/>
            <a:ext cx="9144000" cy="7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050" y="2060848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4 ноября. Ташкент. 10 ч. 44 мин. </a:t>
            </a:r>
            <a:r>
              <a:rPr lang="ru-RU" sz="2200" b="1" dirty="0">
                <a:latin typeface="DejaVu Serif Condensed" pitchFamily="18" charset="0"/>
                <a:ea typeface="DejaVu Serif Condensed" pitchFamily="18" charset="0"/>
              </a:rPr>
              <a:t>м</a:t>
            </a:r>
            <a:r>
              <a:rPr lang="ru-RU" sz="2200" b="1" dirty="0" smtClean="0">
                <a:latin typeface="DejaVu Serif Condensed" pitchFamily="18" charset="0"/>
                <a:ea typeface="DejaVu Serif Condensed" pitchFamily="18" charset="0"/>
              </a:rPr>
              <a:t>осковского времени зафиксированы прерывистые сигналы </a:t>
            </a:r>
          </a:p>
          <a:p>
            <a:r>
              <a:rPr lang="ru-RU" sz="2200" b="1" dirty="0" smtClean="0">
                <a:latin typeface="DejaVu Serif Condensed" pitchFamily="18" charset="0"/>
                <a:ea typeface="DejaVu Serif Condensed" pitchFamily="18" charset="0"/>
              </a:rPr>
              <a:t>в диапазоне 20 МГц – позывные нового </a:t>
            </a:r>
          </a:p>
          <a:p>
            <a:r>
              <a:rPr lang="ru-RU" sz="2200" b="1" dirty="0" smtClean="0">
                <a:latin typeface="DejaVu Serif Condensed" pitchFamily="18" charset="0"/>
                <a:ea typeface="DejaVu Serif Condensed" pitchFamily="18" charset="0"/>
              </a:rPr>
              <a:t>спутника. Они были хорошо </a:t>
            </a:r>
          </a:p>
          <a:p>
            <a:r>
              <a:rPr lang="ru-RU" sz="2200" b="1" dirty="0" smtClean="0">
                <a:latin typeface="DejaVu Serif Condensed" pitchFamily="18" charset="0"/>
                <a:ea typeface="DejaVu Serif Condensed" pitchFamily="18" charset="0"/>
              </a:rPr>
              <a:t>слышны в течение 5 минут и </a:t>
            </a:r>
          </a:p>
          <a:p>
            <a:r>
              <a:rPr lang="ru-RU" sz="2200" b="1" dirty="0" smtClean="0">
                <a:latin typeface="DejaVu Serif Condensed" pitchFamily="18" charset="0"/>
                <a:ea typeface="DejaVu Serif Condensed" pitchFamily="18" charset="0"/>
              </a:rPr>
              <a:t>записаны на пленку.</a:t>
            </a:r>
            <a:endParaRPr lang="ru-RU" sz="2200" b="1" dirty="0">
              <a:solidFill>
                <a:srgbClr val="FF0000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940601"/>
            <a:ext cx="6696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4 ноября. 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Магадан. 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10 ч. 45 мин.  </a:t>
            </a:r>
          </a:p>
          <a:p>
            <a:pPr algn="r"/>
            <a:r>
              <a:rPr lang="ru-RU" sz="2200" b="1" dirty="0" smtClean="0">
                <a:latin typeface="DejaVu Serif Condensed" pitchFamily="18" charset="0"/>
                <a:ea typeface="DejaVu Serif Condensed" pitchFamily="18" charset="0"/>
              </a:rPr>
              <a:t>Работники Магаданского </a:t>
            </a:r>
          </a:p>
          <a:p>
            <a:pPr algn="r"/>
            <a:r>
              <a:rPr lang="ru-RU" sz="2200" b="1" dirty="0" smtClean="0">
                <a:latin typeface="DejaVu Serif Condensed" pitchFamily="18" charset="0"/>
                <a:ea typeface="DejaVu Serif Condensed" pitchFamily="18" charset="0"/>
              </a:rPr>
              <a:t>радиоприемного центра, а также радиолюбители зафиксировали</a:t>
            </a:r>
            <a:r>
              <a:rPr lang="ru-RU" sz="2200" b="1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2200" b="1" dirty="0" smtClean="0">
                <a:latin typeface="DejaVu Serif Condensed" pitchFamily="18" charset="0"/>
                <a:ea typeface="DejaVu Serif Condensed" pitchFamily="18" charset="0"/>
              </a:rPr>
              <a:t>сигналы спутника на волне </a:t>
            </a:r>
          </a:p>
          <a:p>
            <a:pPr algn="r"/>
            <a:r>
              <a:rPr lang="ru-RU" sz="2200" b="1" dirty="0" smtClean="0">
                <a:latin typeface="DejaVu Serif Condensed" pitchFamily="18" charset="0"/>
                <a:ea typeface="DejaVu Serif Condensed" pitchFamily="18" charset="0"/>
              </a:rPr>
              <a:t>15 метров.</a:t>
            </a:r>
            <a:endParaRPr lang="ru-RU" sz="2200" b="1" dirty="0">
              <a:latin typeface="DejaVu Serif Condensed" pitchFamily="18" charset="0"/>
              <a:ea typeface="DejaVu Serif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08" y="347172"/>
            <a:ext cx="7620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3</a:t>
            </a:r>
            <a:r>
              <a:rPr lang="ru-RU" sz="22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 ноября. Чебоксары. 20 ч. 58 мин. </a:t>
            </a:r>
            <a:r>
              <a:rPr lang="ru-RU" sz="2200" b="1" dirty="0" smtClean="0">
                <a:latin typeface="DejaVu Serif Condensed" pitchFamily="18" charset="0"/>
                <a:ea typeface="DejaVu Serif Condensed" pitchFamily="18" charset="0"/>
                <a:cs typeface="Times New Roman" pitchFamily="18" charset="0"/>
              </a:rPr>
              <a:t>Студия чувашского радиоклуба ДОСААФ приняла первые сигналы нового спутника. Слушали в течение 10 минут. Наибольшая слышимость – 8 баллов – наблюдалась в 21 ч.2 мин.</a:t>
            </a:r>
            <a:endParaRPr lang="ru-RU" sz="2200" b="1" dirty="0">
              <a:latin typeface="DejaVu Serif Condensed" pitchFamily="18" charset="0"/>
              <a:ea typeface="DejaVu Serif Condensed" pitchFamily="18" charset="0"/>
              <a:cs typeface="Times New Roman" pitchFamily="18" charset="0"/>
            </a:endParaRPr>
          </a:p>
        </p:txBody>
      </p:sp>
      <p:pic>
        <p:nvPicPr>
          <p:cNvPr id="7" name="Picture 2" descr="\\K221\обменник\космос\57\Отре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0000">
            <a:off x="318352" y="4291751"/>
            <a:ext cx="8699508" cy="4958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92" y="219655"/>
            <a:ext cx="1007297" cy="10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3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23\Desktop\raketa-soyuz-st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55"/>
          <a:stretch/>
        </p:blipFill>
        <p:spPr bwMode="auto">
          <a:xfrm>
            <a:off x="1" y="-27384"/>
            <a:ext cx="9144000" cy="7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276872"/>
            <a:ext cx="3645474" cy="317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DejaVu Serif Condensed" pitchFamily="18" charset="0"/>
                <a:ea typeface="DejaVu Serif Condensed" pitchFamily="18" charset="0"/>
              </a:rPr>
              <a:t>28 июля 1960 года в </a:t>
            </a:r>
            <a:r>
              <a:rPr lang="ru-RU" sz="2000" b="1" dirty="0">
                <a:latin typeface="DejaVu Serif Condensed" pitchFamily="18" charset="0"/>
                <a:ea typeface="DejaVu Serif Condensed" pitchFamily="18" charset="0"/>
              </a:rPr>
              <a:t>СССР с </a:t>
            </a:r>
            <a:r>
              <a:rPr lang="ru-RU" sz="2000" b="1" dirty="0" smtClean="0">
                <a:latin typeface="DejaVu Serif Condensed" pitchFamily="18" charset="0"/>
                <a:ea typeface="DejaVu Serif Condensed" pitchFamily="18" charset="0"/>
              </a:rPr>
              <a:t>космодрома Байконур </a:t>
            </a:r>
            <a:r>
              <a:rPr lang="ru-RU" sz="2000" b="1" dirty="0">
                <a:latin typeface="DejaVu Serif Condensed" pitchFamily="18" charset="0"/>
                <a:ea typeface="DejaVu Serif Condensed" pitchFamily="18" charset="0"/>
              </a:rPr>
              <a:t>состоялся запуск ракеты-носителя нового типа </a:t>
            </a:r>
            <a:endParaRPr lang="ru-RU" sz="2000" b="1" dirty="0" smtClean="0">
              <a:latin typeface="DejaVu Serif Condensed" pitchFamily="18" charset="0"/>
              <a:ea typeface="DejaVu Serif Condensed" pitchFamily="18" charset="0"/>
            </a:endParaRPr>
          </a:p>
          <a:p>
            <a:pPr algn="ctr"/>
            <a:r>
              <a:rPr lang="ru-RU" sz="2000" b="1" dirty="0" smtClean="0">
                <a:latin typeface="DejaVu Serif Condensed" pitchFamily="18" charset="0"/>
                <a:ea typeface="DejaVu Serif Condensed" pitchFamily="18" charset="0"/>
              </a:rPr>
              <a:t>«</a:t>
            </a:r>
            <a:r>
              <a:rPr lang="ru-RU" sz="2000" b="1" dirty="0">
                <a:latin typeface="DejaVu Serif Condensed" pitchFamily="18" charset="0"/>
                <a:ea typeface="DejaVu Serif Condensed" pitchFamily="18" charset="0"/>
              </a:rPr>
              <a:t>Восток 1К № 1» с космическим кораблём </a:t>
            </a:r>
            <a:r>
              <a:rPr lang="ru-RU" sz="2000" b="1" dirty="0" smtClean="0">
                <a:latin typeface="DejaVu Serif Condensed" pitchFamily="18" charset="0"/>
                <a:ea typeface="DejaVu Serif Condensed" pitchFamily="18" charset="0"/>
              </a:rPr>
              <a:t>«Спутник 5-1», </a:t>
            </a:r>
            <a:r>
              <a:rPr lang="ru-RU" sz="2000" b="1" dirty="0">
                <a:latin typeface="DejaVu Serif Condensed" pitchFamily="18" charset="0"/>
                <a:ea typeface="DejaVu Serif Condensed" pitchFamily="18" charset="0"/>
              </a:rPr>
              <a:t>в котором находились собаки Лисичка и Чайка. </a:t>
            </a:r>
          </a:p>
        </p:txBody>
      </p:sp>
      <p:pic>
        <p:nvPicPr>
          <p:cNvPr id="4098" name="Picture 2" descr="C:\Users\123\Desktop\802318b9065a374ebfcf4f876f64f16f--c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63930"/>
            <a:ext cx="4495250" cy="592145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Предыстория</a:t>
            </a:r>
            <a:endParaRPr lang="ru-RU" sz="4400" b="1" u="sng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7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12" y="197646"/>
            <a:ext cx="844384" cy="8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0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23\Desktop\raketa-soyuz-st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55"/>
          <a:stretch/>
        </p:blipFill>
        <p:spPr bwMode="auto">
          <a:xfrm>
            <a:off x="1" y="-27384"/>
            <a:ext cx="9144000" cy="7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23\Desktop\cd680c8f5bfc18e3f2ddfb0343a288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5"/>
            <a:ext cx="4101274" cy="62646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2848868"/>
            <a:ext cx="4104456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</a:rPr>
              <a:t>Требования к собакам-космонавтам: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Вес – до 6 кг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Высота – до 35 см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Длина – 42-43 см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Возраст – от 2 до 6 лет</a:t>
            </a:r>
            <a:endParaRPr lang="ru-RU" sz="2400" b="1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6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05" y="219656"/>
            <a:ext cx="844384" cy="8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5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23\Desktop\raketa-soyuz-st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55"/>
          <a:stretch/>
        </p:blipFill>
        <p:spPr bwMode="auto">
          <a:xfrm>
            <a:off x="1" y="-27384"/>
            <a:ext cx="9144000" cy="7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1" y="1025441"/>
            <a:ext cx="384573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DejaVu Serif Condensed" pitchFamily="18" charset="0"/>
                <a:ea typeface="DejaVu Serif Condensed" pitchFamily="18" charset="0"/>
              </a:rPr>
              <a:t>Сергей Павлович Королев </a:t>
            </a:r>
          </a:p>
          <a:p>
            <a:r>
              <a:rPr lang="ru-RU" sz="2000" b="1" dirty="0" smtClean="0">
                <a:latin typeface="DejaVu Serif Condensed" pitchFamily="18" charset="0"/>
                <a:ea typeface="DejaVu Serif Condensed" pitchFamily="18" charset="0"/>
              </a:rPr>
              <a:t>с одной из собак перед запуском. Фото портала «РИА Новости»</a:t>
            </a:r>
            <a:endParaRPr lang="ru-RU" sz="2000" b="1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1027" name="Picture 3" descr="C:\Users\123\Desktop\belka-i-strelk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97480"/>
            <a:ext cx="5328592" cy="39158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23\Desktop\948ca16454c73a7f7e05e58b820709c9d7f0379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3788822" cy="55446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05" y="219656"/>
            <a:ext cx="844384" cy="8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83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379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20</cp:revision>
  <dcterms:created xsi:type="dcterms:W3CDTF">2020-11-06T05:04:21Z</dcterms:created>
  <dcterms:modified xsi:type="dcterms:W3CDTF">2020-12-04T04:33:16Z</dcterms:modified>
</cp:coreProperties>
</file>