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423" r:id="rId4"/>
    <p:sldId id="424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07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123E7B"/>
    <a:srgbClr val="A0FAA0"/>
    <a:srgbClr val="0092D8"/>
    <a:srgbClr val="5D1B18"/>
    <a:srgbClr val="FFF2C9"/>
    <a:srgbClr val="FDC3C3"/>
    <a:srgbClr val="7A98BA"/>
    <a:srgbClr val="C4F1FC"/>
    <a:srgbClr val="A0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15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работников Ульяновской области</a:t>
            </a:r>
            <a:br>
              <a:rPr lang="ru-RU"/>
            </a:br>
            <a:r>
              <a:rPr lang="ru-RU"/>
              <a:t> в отрасли образования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875"/>
          <c:y val="0.18646384948441364"/>
          <c:w val="0.72187500000000071"/>
          <c:h val="0.568900349369998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0.70709</cdr:x>
      <cdr:y>0.80741</cdr:y>
    </cdr:from>
    <cdr:to>
      <cdr:x>0.9726</cdr:x>
      <cdr:y>0.8935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FA9FC4F-F4F6-4AA2-A2CF-43B143664022}"/>
            </a:ext>
          </a:extLst>
        </cdr:cNvPr>
        <cdr:cNvSpPr/>
      </cdr:nvSpPr>
      <cdr:spPr>
        <a:xfrm xmlns:a="http://schemas.openxmlformats.org/drawingml/2006/main">
          <a:off x="5747254" y="3463935"/>
          <a:ext cx="2158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rgbClr val="42662A"/>
            </a:solidFill>
            <a:latin typeface="Century Gothic" panose="020B0502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2A081-E035-4A2A-8DE7-97B735883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365D46-6A72-47E4-8730-7C4D1D641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66C52-57D8-4332-86BB-A7FD64EF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D2F29C-DF53-456A-85B0-A1D1C4E2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5B3AC-7658-47AF-A89E-86755057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FF31-F161-46E8-8DAD-780A7B08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9B4A7-184E-4BD3-9BF5-4F01229A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B10F1-9280-4C41-A90F-FCA600B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7F024-8865-4F48-AC8C-84554E74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177A4-6F2D-4835-9647-306AEA55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3A57F-A882-47EC-87D0-86158935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E0D39-E27B-41BB-A2C2-E1483881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FC84F-E6C3-48D2-A817-75F99561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6D4AB-4C45-4B01-A5F4-13396E56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3E870-B9E0-4C61-B316-04B9D7F6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79A21-1BFF-4A1B-8756-174DDC0E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CC7ED-7AB2-4A97-9070-019105210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766BF3-2CBD-4127-B1D5-D2DCE0B1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643FFF-BFE0-4A70-AD28-75DA50D1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B54A16-158E-441F-8651-88683B78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21405-0A9C-48BC-87AD-9E33DDA2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E775E-7423-4384-BC37-77FBE22F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F0AB86-14EF-4D0E-AD88-89C6BECB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B27C5-21BC-4E04-831D-534D179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51BE44-85C9-479A-8B65-275242E7D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81AEE7-FC1F-45E8-8668-527CA9D82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DA2D22-085A-408B-A264-4D4E88ED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755491-2B81-4E11-A3F6-031F318B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170226-272B-4EF3-BDC5-A4FBF6D1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7EA9C-17CC-4F09-8DCA-4AFB9858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6FA985-D3A6-4FD6-8BF9-15765B3C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3AD17-093E-4990-B28A-578319F2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A929C5-DA7D-49BA-9DE6-C33CEC37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55F57B-889F-4D5A-997B-0585868B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DCC01A-025E-4109-901B-7CC22059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605B94-2AA9-4CF6-B751-77906958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DF0E2-CBF1-460D-A5CB-FEDB0C0E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F2F95-2D39-4BFF-9E85-EED65C42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DB2B3-B754-4369-95EA-EECA9AE15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27F5CD-5E29-46C9-9A69-6A7102D3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8579A6-7471-485F-B344-5F145A74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5F8A9-9F51-4AEA-B41B-EE2447A8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12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245AF-FED9-4C5C-B42A-27D4D7AE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39219A-05CA-4A21-99A5-9B3B4988C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9151E9-CCDC-4CFC-B05D-F5A7ECE5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1C0BFB-FAFB-4FCA-9541-25CCE793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6755C1-4789-49C8-BEEC-2C9638EC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042E31-BF53-4F03-AB2F-E1AD7205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2796B-4C89-4C5B-BE4A-629293C6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23103A-5DB9-4874-87FD-E857F8154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F2C10-362A-45B7-BB1B-FA9C1E49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8F244-A078-4AC0-A353-AF202057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CBAAF-1BB8-49EA-9E8D-DB80D650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F7EC03-4513-4BA0-BBA4-A69ECE39A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582B5-F5B5-4218-A946-591BA97C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6DFB3-46AA-4356-82CF-3D2C683F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06966-D02E-4E6D-B91B-3EC0D2E4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1FD42-B6B9-45DA-9539-89D8E230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1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1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3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2A7D1-A867-43B4-A90C-2D3E0B27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8D479-D00D-43C2-9496-D5853CF9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6EABFF-7E85-4D2F-8342-584873406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65CB-7138-4E4B-B2CE-B0560DC0A48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FFD6A-B770-426B-95FE-8716FFCFC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1AE30-2DE4-4488-B5E9-83AF0220F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8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7" y="422201"/>
            <a:ext cx="2385961" cy="762026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просвещения </a:t>
            </a:r>
            <a:b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воспитания 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403439" y="2437939"/>
            <a:ext cx="8979221" cy="17600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системе мониторинга эффективности руководителей образовательных организаций, расположенных на территории Ульяновской области, как составляющей оценки механизмов управления качеством образования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55" y="483699"/>
            <a:ext cx="1479990" cy="1401055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040970" y="4940135"/>
            <a:ext cx="2995176" cy="109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Докладчик: начальник отдела по работе с педагогическими кадрами Министерства просвещения и воспитания Ульяновской </a:t>
            </a:r>
            <a:r>
              <a:rPr lang="ru-RU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области </a:t>
            </a:r>
          </a:p>
          <a:p>
            <a:r>
              <a:rPr lang="ru-RU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t>О.Г. </a:t>
            </a:r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Якимочева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365179" y="3936025"/>
            <a:ext cx="8979221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548533" y="49767"/>
            <a:ext cx="643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10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352" y="249822"/>
            <a:ext cx="294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5.Формирование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резерва управленческих кадров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85663"/>
              </p:ext>
            </p:extLst>
          </p:nvPr>
        </p:nvGraphicFramePr>
        <p:xfrm>
          <a:off x="3892549" y="1089844"/>
          <a:ext cx="8128000" cy="5499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1323555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5.1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Включение в резерв для замещения руководящей должности молодых специалистов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1696911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Распоряжение Губернатора Ульяновской области от 10.07.2020 № 481-рк «О включении в резерв управленческих кадров Ульяновской области» </a:t>
                      </a:r>
                    </a:p>
                    <a:p>
                      <a:pPr algn="ctr"/>
                      <a:endParaRPr lang="ru-RU" sz="2000" b="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Закон Ульяновской области от 02.10.2020 № 103-ЗО статья 9 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24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(молодым специалистам из числа педагогических работников областных государственных учреждений или муниципальных учреждений, осуществляющих в качестве основного (уставного) вида деятельности образовательную деятельность, предоставляется право на получение дополнительного профессионального образования в области управления при условии включения их в резерв для замещения руководящей должности в таком учреждении)</a:t>
                      </a:r>
                    </a:p>
                    <a:p>
                      <a:pPr algn="ctr"/>
                      <a:endParaRPr lang="ru-RU" sz="2400" b="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750" b="0" kern="1200" dirty="0" smtClean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0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8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393394" y="49767"/>
            <a:ext cx="798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11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352" y="49767"/>
            <a:ext cx="2946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6.Стимулирование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деятельности и повышение престижа руководителя образовательной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организации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7.Базовая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подготовка обучающихся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27960"/>
              </p:ext>
            </p:extLst>
          </p:nvPr>
        </p:nvGraphicFramePr>
        <p:xfrm>
          <a:off x="3792254" y="1014436"/>
          <a:ext cx="8128000" cy="1042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1042734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6.1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Участие в профессиональных конкурсах для руководителей образовательных организаций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35453"/>
              </p:ext>
            </p:extLst>
          </p:nvPr>
        </p:nvGraphicFramePr>
        <p:xfrm>
          <a:off x="3792254" y="2167241"/>
          <a:ext cx="8128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530">
                  <a:extLst>
                    <a:ext uri="{9D8B030D-6E8A-4147-A177-3AD203B41FA5}">
                      <a16:colId xmlns:a16="http://schemas.microsoft.com/office/drawing/2014/main" val="1061913831"/>
                    </a:ext>
                  </a:extLst>
                </a:gridCol>
                <a:gridCol w="7286470">
                  <a:extLst>
                    <a:ext uri="{9D8B030D-6E8A-4147-A177-3AD203B41FA5}">
                      <a16:colId xmlns:a16="http://schemas.microsoft.com/office/drawing/2014/main" val="962679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7.1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Качество начального общего образования, обеспечиваемое муниципальной общеобразовательной организацией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94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7.2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Качество основного общего образования, обеспечиваемое муниципальной общеобразовательной организацией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5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7.3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Качество среднего общего образования, обеспечиваемое муниципальной общеобразовательной организацией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9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7.4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Качество образования, учитывающее </a:t>
                      </a:r>
                      <a:r>
                        <a:rPr lang="ru-RU" sz="1800" b="0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внеучебные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достижения обучающихся, обеспечиваемое муниципальной общеобразовательной организацией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1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7.5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Соответствие предоставляемого муниципальной общеобразовательной организацией образования образовательным потребностям и интересам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24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7.6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современных условий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5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1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356639"/>
              </p:ext>
            </p:extLst>
          </p:nvPr>
        </p:nvGraphicFramePr>
        <p:xfrm>
          <a:off x="3753689" y="3003587"/>
          <a:ext cx="8128000" cy="212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652422" y="49767"/>
            <a:ext cx="539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97707" y="49767"/>
            <a:ext cx="3715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8.Условия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осуществления образовательной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деятельности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9.Организация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профессиональной ориентации и дополнительного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22477"/>
              </p:ext>
            </p:extLst>
          </p:nvPr>
        </p:nvGraphicFramePr>
        <p:xfrm>
          <a:off x="3792254" y="1089844"/>
          <a:ext cx="8128000" cy="2666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987633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8.1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Участие образовательной организации в реализации мероприятий в рамках Национального проекта «Образование» 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9876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8.2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Количество единиц компьютерной техники, использующейся в образовательной деятельности, приходящейся на одного обучающегося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11199"/>
                  </a:ext>
                </a:extLst>
              </a:tr>
              <a:tr h="69134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8.3</a:t>
                      </a:r>
                      <a:endParaRPr lang="ru-RU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Наличие в образовательной организации библиотеки и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медиатеки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931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63730"/>
              </p:ext>
            </p:extLst>
          </p:nvPr>
        </p:nvGraphicFramePr>
        <p:xfrm>
          <a:off x="3821437" y="4102442"/>
          <a:ext cx="8128000" cy="216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87">
                  <a:extLst>
                    <a:ext uri="{9D8B030D-6E8A-4147-A177-3AD203B41FA5}">
                      <a16:colId xmlns:a16="http://schemas.microsoft.com/office/drawing/2014/main" val="3028597894"/>
                    </a:ext>
                  </a:extLst>
                </a:gridCol>
                <a:gridCol w="7274113">
                  <a:extLst>
                    <a:ext uri="{9D8B030D-6E8A-4147-A177-3AD203B41FA5}">
                      <a16:colId xmlns:a16="http://schemas.microsoft.com/office/drawing/2014/main" val="91061686"/>
                    </a:ext>
                  </a:extLst>
                </a:gridCol>
              </a:tblGrid>
              <a:tr h="8904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9.1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Участие образовательной организации в проекте «Билет в будущее»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46090"/>
                  </a:ext>
                </a:extLst>
              </a:tr>
              <a:tr h="127201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9.2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обучающихся, охваченных дополнительным образованием, организованным образовательной организацией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328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677135" y="49767"/>
            <a:ext cx="514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13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352" y="249822"/>
            <a:ext cx="2946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10.Независимая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качества осуществления образовательной деятельности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46679"/>
              </p:ext>
            </p:extLst>
          </p:nvPr>
        </p:nvGraphicFramePr>
        <p:xfrm>
          <a:off x="3821437" y="1088462"/>
          <a:ext cx="8128000" cy="51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892624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10.1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Результаты независимой оценки качества условий осуществления образовательной деятельности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16688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10.2</a:t>
                      </a:r>
                      <a:endParaRPr lang="ru-RU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Результаты выполнения плана по устранению недостатков, выявленных в ходе независимой оценки качества условий осуществления образовательной деятельности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98807"/>
                  </a:ext>
                </a:extLst>
              </a:tr>
              <a:tr h="12807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10.3</a:t>
                      </a:r>
                      <a:endParaRPr lang="ru-RU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Обеспечение объективности результатов оценочных процедур/ Отсутствие образовательной организации в списке ОО с признаками необъективных результатов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11199"/>
                  </a:ext>
                </a:extLst>
              </a:tr>
              <a:tr h="12807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10.4</a:t>
                      </a:r>
                      <a:endParaRPr lang="ru-RU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Участие в региональных диагностических исследованиях оценки качества освоения программ основного общего и среднего общего образования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2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просвещения и воспитания Ульяновской 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731860" y="2944749"/>
            <a:ext cx="8728364" cy="5238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г.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22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Структура методики для проведения оценки механизмов управления качеством образования в субъектах Российской Федерации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5981" y="249822"/>
            <a:ext cx="29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Система мониторинга эффективности руководителей всех образовательных организаций региона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22101" r="31245" b="15255"/>
          <a:stretch/>
        </p:blipFill>
        <p:spPr bwMode="auto">
          <a:xfrm>
            <a:off x="4734735" y="1000044"/>
            <a:ext cx="6192909" cy="5209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верх 11"/>
          <p:cNvSpPr/>
          <p:nvPr/>
        </p:nvSpPr>
        <p:spPr>
          <a:xfrm rot="19842499">
            <a:off x="9915872" y="4647856"/>
            <a:ext cx="299850" cy="1842542"/>
          </a:xfrm>
          <a:prstGeom prst="upArrow">
            <a:avLst>
              <a:gd name="adj1" fmla="val 34615"/>
              <a:gd name="adj2" fmla="val 92308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7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91739" y="1174901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5462" y="179307"/>
            <a:ext cx="819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Задачи системы мониторинга 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эффективности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руководителей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491" y="512284"/>
            <a:ext cx="29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Задачи мониторинга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1111" y="1214660"/>
            <a:ext cx="7744178" cy="270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1) определение качества работы руководителей;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2) стимулирование целенаправленного, непрерывного повышения уровня квалификации, личностного профессионального роста, использования эффективных управленческих технологий, методов и средств;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3) повышение эффективности и качества управленческой деятельности руководителей.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69052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4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491" y="512284"/>
            <a:ext cx="294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1.Подготовка обучающихся высокого уровня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81216"/>
              </p:ext>
            </p:extLst>
          </p:nvPr>
        </p:nvGraphicFramePr>
        <p:xfrm>
          <a:off x="3753689" y="951676"/>
          <a:ext cx="8128000" cy="560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46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519754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10987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обучающихся, принявших участие в мероприятиях,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 общего числа обучающихся в образовательной организации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победителей и призёров мероприятий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60556"/>
                  </a:ext>
                </a:extLst>
              </a:tr>
              <a:tr h="7691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1.3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обучающихся, принявших участие во Всероссийской олимпиаде школьников 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9950"/>
                  </a:ext>
                </a:extLst>
              </a:tr>
              <a:tr h="7691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1.4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победителей и призёров Всероссийской олимпиады школьников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68395"/>
                  </a:ext>
                </a:extLst>
              </a:tr>
              <a:tr h="7691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1.5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Организация работы с обучающимися, проявившими выдающиеся способности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09757"/>
                  </a:ext>
                </a:extLst>
              </a:tr>
              <a:tr h="17580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1.6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участников от общего количества обучающихся открытых онлайн-уроков, реализуемых с учётом опыта цикла открытых уроков «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Проектория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«Уроки настоящего» или иных аналогичных по возможностям, функциям и результатам проектов, направленных на раннюю профориентацию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9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188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491" y="512284"/>
            <a:ext cx="29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2.Создание условий для развития воспитания в образовательной организации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44764"/>
              </p:ext>
            </p:extLst>
          </p:nvPr>
        </p:nvGraphicFramePr>
        <p:xfrm>
          <a:off x="3792254" y="1195086"/>
          <a:ext cx="8128000" cy="5081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8743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условий для развития первичных организаций всероссийских детских общественных организаций и движений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2.1.1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первичных организаций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60556"/>
                  </a:ext>
                </a:extLst>
              </a:tr>
              <a:tr h="11366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2.1.2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Доля обучающихся, вовлечённых в деятельность первичных организаций всероссийских детских общественных организаций и движений, созданных в общеобразовательной организации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29449"/>
                  </a:ext>
                </a:extLst>
              </a:tr>
              <a:tr h="6120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2.2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условий для развития школьных общественных объединений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9950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2.2.1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школьных общественных объединений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68395"/>
                  </a:ext>
                </a:extLst>
              </a:tr>
              <a:tr h="6120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2.2.2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обучающихся, вовлечённых в деятельность школьных общественных объединений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09757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2.2.3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органа ученического самоуправления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97533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2.2.4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Наличие школьного музея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2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88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491" y="512284"/>
            <a:ext cx="29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2.Создание условий для развития воспитания в образовательной организации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29592"/>
              </p:ext>
            </p:extLst>
          </p:nvPr>
        </p:nvGraphicFramePr>
        <p:xfrm>
          <a:off x="3753689" y="951677"/>
          <a:ext cx="8128000" cy="5572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6831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2.3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условий для повышения психолого-педагогической культуры родителей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2.3.1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Реализация модуля «Работа с родителями» в рабочей программе воспитания и календарном плане воспитательной работы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60556"/>
                  </a:ext>
                </a:extLst>
              </a:tr>
              <a:tr h="6758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2.3.2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Наличие коллегиальных органов управления образовательной организацией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29449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2.3.3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Наличие семейных объединений по интересам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85820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2.3.4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Реализация программы повышения психолого-педагогической и правовой культуры родителей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54902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2.3.5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Реализация программ/курсов по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семьеведению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10793"/>
                  </a:ext>
                </a:extLst>
              </a:tr>
              <a:tr h="6120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2.4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условий для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-профилактической работы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9950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2.4.1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школьных служб медиации и служб примирения 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68395"/>
                  </a:ext>
                </a:extLst>
              </a:tr>
              <a:tr h="6120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2.4.2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Функционирование совета профилактики в образовательной организации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0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3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491" y="512284"/>
            <a:ext cx="29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2.Создание условий для развития воспитания в образовательной организации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41560"/>
              </p:ext>
            </p:extLst>
          </p:nvPr>
        </p:nvGraphicFramePr>
        <p:xfrm>
          <a:off x="3753689" y="1089844"/>
          <a:ext cx="8128000" cy="521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6831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2.5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условия для развития межведомственного взаимодействия в вопросах просвещения и воспитания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2.5.1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Реализация программ/курсов по финансовой грамотности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60556"/>
                  </a:ext>
                </a:extLst>
              </a:tr>
              <a:tr h="6758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2.5.2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Наличие Программы (плана) развития сотрудничества образовательной организации с другими институтами развития воспитания (на основе договоров о сотрудничестве)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29449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2.5.3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Создание условий для развития школьных медиа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85820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2.5.4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Участие в реализации межведомственного проекта «Культура для школьников»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54902"/>
                  </a:ext>
                </a:extLst>
              </a:tr>
              <a:tr h="6120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2.6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условий для развития кадрового потенциала образовательной организации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9950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2.6.1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педагогических работников образовательной организации, повысивших квалификацию по вопросам воспитания или принявших участие в методических мероприятиях, подтверждённых документально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6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15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8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491" y="512284"/>
            <a:ext cx="29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3.Создание руководителем условий для получения образования обучающимися с ОВЗ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48776"/>
              </p:ext>
            </p:extLst>
          </p:nvPr>
        </p:nvGraphicFramePr>
        <p:xfrm>
          <a:off x="3821437" y="1475417"/>
          <a:ext cx="8128000" cy="4136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215998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3.1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детей с ограниченными возможностями здоровья и детей-инвалидов, которым созданы условия для получения качественного общего образования (в том числе с использованием дистанционных образовательных технологий), в общей численности детей с ограниченными возможностями здоровья и детей-инвалидов школьного возраста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197628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3.2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Доля детей с ограниченными возможностями здоровья, которым созданы условия для получения общего образования в соответствии с федеральными государственными образовательными стандартами образования обучающихся с ограниченными возможностями здоровья </a:t>
                      </a:r>
                      <a:endParaRPr lang="ru-RU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4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1DE1CC-E70E-4E78-B255-6D563779870B}"/>
              </a:ext>
            </a:extLst>
          </p:cNvPr>
          <p:cNvGraphicFramePr/>
          <p:nvPr>
            <p:extLst/>
          </p:nvPr>
        </p:nvGraphicFramePr>
        <p:xfrm>
          <a:off x="3753689" y="3003586"/>
          <a:ext cx="8128000" cy="42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92254" y="993681"/>
            <a:ext cx="8263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685941" y="3564461"/>
            <a:ext cx="7707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  <a:r>
              <a:rPr lang="ru-RU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82908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9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3351" y="189119"/>
            <a:ext cx="81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Оценка эффективности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организаций осуществляется по следующим критериям: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352" y="249822"/>
            <a:ext cx="29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4.Качество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управленческой деятельности руководителей образовательных организаций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03837"/>
              </p:ext>
            </p:extLst>
          </p:nvPr>
        </p:nvGraphicFramePr>
        <p:xfrm>
          <a:off x="3792254" y="944284"/>
          <a:ext cx="8128000" cy="580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25">
                  <a:extLst>
                    <a:ext uri="{9D8B030D-6E8A-4147-A177-3AD203B41FA5}">
                      <a16:colId xmlns:a16="http://schemas.microsoft.com/office/drawing/2014/main" val="181202513"/>
                    </a:ext>
                  </a:extLst>
                </a:gridCol>
                <a:gridCol w="7284975">
                  <a:extLst>
                    <a:ext uri="{9D8B030D-6E8A-4147-A177-3AD203B41FA5}">
                      <a16:colId xmlns:a16="http://schemas.microsoft.com/office/drawing/2014/main" val="2010280925"/>
                    </a:ext>
                  </a:extLst>
                </a:gridCol>
              </a:tblGrid>
              <a:tr h="623496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b="1" i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условий для эффективной работы образовательной организации</a:t>
                      </a:r>
                      <a:endParaRPr lang="ru-RU" sz="175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02600"/>
                  </a:ext>
                </a:extLst>
              </a:tr>
              <a:tr h="6798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4.2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Результативность прохождения курсов повышения квалификации руководителя, подтверждённая документально</a:t>
                      </a:r>
                      <a:endParaRPr lang="ru-RU" sz="175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98807"/>
                  </a:ext>
                </a:extLst>
              </a:tr>
              <a:tr h="6234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4.3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Наличие опубликованного публичного отчёта о деятельности</a:t>
                      </a:r>
                    </a:p>
                    <a:p>
                      <a:r>
                        <a:rPr lang="ru-RU" sz="175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образовательной организации</a:t>
                      </a:r>
                      <a:endParaRPr lang="ru-RU" sz="175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11199"/>
                  </a:ext>
                </a:extLst>
              </a:tr>
              <a:tr h="6234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4.4</a:t>
                      </a:r>
                      <a:endParaRPr lang="ru-RU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Соблюдение наполняемости классов в соответствии с</a:t>
                      </a:r>
                    </a:p>
                    <a:p>
                      <a:r>
                        <a:rPr lang="ru-RU" sz="175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Нормативными требованиями</a:t>
                      </a:r>
                      <a:endParaRPr lang="ru-RU" sz="175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9311"/>
                  </a:ext>
                </a:extLst>
              </a:tr>
              <a:tr h="65216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4.5</a:t>
                      </a:r>
                      <a:endParaRPr lang="ru-RU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Наличие действующей программы развития (срок действия – не менее 3-х лет)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9950"/>
                  </a:ext>
                </a:extLst>
              </a:tr>
              <a:tr h="62590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4.6</a:t>
                      </a:r>
                      <a:endParaRPr lang="ru-RU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Укомплектованность учреждения педагогами, их соответствие квалификационным требованиям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12957"/>
                  </a:ext>
                </a:extLst>
              </a:tr>
              <a:tr h="625903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4.7</a:t>
                      </a:r>
                      <a:endParaRPr lang="ru-RU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Качество ведение региональных информационных систем «Сетевой город. Образование»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84901"/>
                  </a:ext>
                </a:extLst>
              </a:tr>
              <a:tr h="61516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4.8</a:t>
                      </a:r>
                      <a:endParaRPr lang="ru-RU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Качество ведение региональных информационной системы «Е-Услуги»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03202"/>
                  </a:ext>
                </a:extLst>
              </a:tr>
              <a:tr h="71721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4.9</a:t>
                      </a:r>
                      <a:endParaRPr lang="ru-RU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50" b="0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Качество ведения официального сайта образовательной организации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0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9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</TotalTime>
  <Words>1080</Words>
  <Application>Microsoft Office PowerPoint</Application>
  <PresentationFormat>Широкоэкранный</PresentationFormat>
  <Paragraphs>244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Тема Office</vt:lpstr>
      <vt:lpstr>1_Тема Office</vt:lpstr>
      <vt:lpstr> О системе мониторинга эффективности руководителей образовательных организаций, расположенных на территории Ульяновской области, как составляющей оценки механизмов управления качеством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</dc:title>
  <dc:creator>Ден</dc:creator>
  <cp:lastModifiedBy>Юлия Пронина</cp:lastModifiedBy>
  <cp:revision>619</cp:revision>
  <cp:lastPrinted>2019-02-26T08:48:55Z</cp:lastPrinted>
  <dcterms:created xsi:type="dcterms:W3CDTF">2018-04-13T08:22:32Z</dcterms:created>
  <dcterms:modified xsi:type="dcterms:W3CDTF">2020-11-18T08:32:04Z</dcterms:modified>
</cp:coreProperties>
</file>