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68" r:id="rId4"/>
    <p:sldId id="288" r:id="rId5"/>
    <p:sldId id="257" r:id="rId6"/>
    <p:sldId id="284" r:id="rId7"/>
    <p:sldId id="286" r:id="rId8"/>
    <p:sldId id="280" r:id="rId9"/>
    <p:sldId id="287" r:id="rId10"/>
    <p:sldId id="271" r:id="rId11"/>
    <p:sldId id="269" r:id="rId12"/>
    <p:sldId id="267" r:id="rId13"/>
    <p:sldId id="274" r:id="rId14"/>
    <p:sldId id="289" r:id="rId15"/>
    <p:sldId id="290" r:id="rId16"/>
    <p:sldId id="261" r:id="rId1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AA9"/>
    <a:srgbClr val="E1EDF7"/>
    <a:srgbClr val="F0F0F0"/>
    <a:srgbClr val="ECF5E7"/>
    <a:srgbClr val="FFFCEF"/>
    <a:srgbClr val="01CEF7"/>
    <a:srgbClr val="047272"/>
    <a:srgbClr val="5C9C6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852" autoAdjust="0"/>
  </p:normalViewPr>
  <p:slideViewPr>
    <p:cSldViewPr>
      <p:cViewPr varScale="1">
        <p:scale>
          <a:sx n="86" d="100"/>
          <a:sy n="86" d="100"/>
        </p:scale>
        <p:origin x="3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149938043408"/>
          <c:y val="0.24807188208616779"/>
          <c:w val="0.65389428380483428"/>
          <c:h val="0.4365917564677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Финансирование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6-470C-9164-9ED18AEC2C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Финансирование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6-470C-9164-9ED18AEC2C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Финансирование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16-470C-9164-9ED18AEC2C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4934176"/>
        <c:axId val="439084288"/>
      </c:barChart>
      <c:catAx>
        <c:axId val="4349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4288"/>
        <c:crosses val="autoZero"/>
        <c:auto val="1"/>
        <c:lblAlgn val="ctr"/>
        <c:lblOffset val="100"/>
        <c:noMultiLvlLbl val="0"/>
      </c:catAx>
      <c:valAx>
        <c:axId val="43908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34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47884841363102"/>
          <c:y val="0"/>
          <c:w val="0.64829097569135186"/>
          <c:h val="0.68102366265240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Новые места ДОД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C-4F3D-8D99-FC68725E8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Новые места ДОД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C-4F3D-8D99-FC68725E8C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Новые места ДОД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C-49ED-9669-E532D84B24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Новые места ДОД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C-49ED-9669-E532D84B24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4934176"/>
        <c:axId val="439084288"/>
      </c:barChart>
      <c:catAx>
        <c:axId val="4349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4288"/>
        <c:crosses val="autoZero"/>
        <c:auto val="1"/>
        <c:lblAlgn val="ctr"/>
        <c:lblOffset val="100"/>
        <c:noMultiLvlLbl val="0"/>
      </c:catAx>
      <c:valAx>
        <c:axId val="43908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3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531400966186"/>
          <c:y val="0.2059927525254347"/>
          <c:w val="0.65389428380483428"/>
          <c:h val="0.4365917564677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Центр "Точка роста"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C-4E7F-AC8B-C33EB21494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Центр "Точка роста"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9C-4E7F-AC8B-C33EB21494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Центр "Точка роста"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9C-4E7F-AC8B-C33EB21494D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Центр "Точка роста"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6-474C-A0A3-F58F83C0C0A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Центр "Точка роста"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96-474C-A0A3-F58F83C0C0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4934176"/>
        <c:axId val="439084288"/>
      </c:barChart>
      <c:catAx>
        <c:axId val="4349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4288"/>
        <c:crosses val="autoZero"/>
        <c:auto val="1"/>
        <c:lblAlgn val="ctr"/>
        <c:lblOffset val="100"/>
        <c:noMultiLvlLbl val="0"/>
      </c:catAx>
      <c:valAx>
        <c:axId val="43908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3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34407988412631"/>
          <c:y val="3.4321870314970401E-2"/>
          <c:w val="0.70278428562411588"/>
          <c:h val="0.528354570946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ЦОС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F-4FB3-9440-2C8059EB21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ЦОС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F-4FB3-9440-2C8059EB21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ЦОС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F-4FB3-9440-2C8059EB21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ЦОС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FF-4FB3-9440-2C8059EB21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4934176"/>
        <c:axId val="439084288"/>
      </c:barChart>
      <c:catAx>
        <c:axId val="4349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4288"/>
        <c:crosses val="autoZero"/>
        <c:auto val="1"/>
        <c:lblAlgn val="ctr"/>
        <c:lblOffset val="100"/>
        <c:noMultiLvlLbl val="0"/>
      </c:catAx>
      <c:valAx>
        <c:axId val="43908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3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ЦОС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7-4F68-9A5B-CAC93E9FAB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ЦОС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7-4F68-9A5B-CAC93E9FAB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ЦОС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7-4F68-9A5B-CAC93E9FA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4934176"/>
        <c:axId val="439084288"/>
      </c:barChart>
      <c:catAx>
        <c:axId val="4349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4288"/>
        <c:crosses val="autoZero"/>
        <c:auto val="1"/>
        <c:lblAlgn val="ctr"/>
        <c:lblOffset val="100"/>
        <c:noMultiLvlLbl val="0"/>
      </c:catAx>
      <c:valAx>
        <c:axId val="43908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93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755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517547"/>
            <a:ext cx="2984870" cy="50275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755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591BC470-5005-459F-9853-0714F7FD68CE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2" rIns="92444" bIns="462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4" tIns="46222" rIns="92444" bIns="462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7"/>
            <a:ext cx="2984870" cy="50275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9531FCCF-6885-4848-BB7D-C8727DF12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4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FCCF-6885-4848-BB7D-C8727DF121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4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FCCF-6885-4848-BB7D-C8727DF121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0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FCCF-6885-4848-BB7D-C8727DF121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1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FCCF-6885-4848-BB7D-C8727DF121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FCCF-6885-4848-BB7D-C8727DF121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3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FCCF-6885-4848-BB7D-C8727DF121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92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FCCF-6885-4848-BB7D-C8727DF1215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6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.jpeg"/><Relationship Id="rId10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49" y="0"/>
            <a:ext cx="6781951" cy="50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00" y="3609000"/>
            <a:ext cx="6255001" cy="2115000"/>
          </a:xfrm>
        </p:spPr>
        <p:txBody>
          <a:bodyPr>
            <a:noAutofit/>
          </a:bodyPr>
          <a:lstStyle/>
          <a:p>
            <a:r>
              <a:rPr lang="ru-RU" sz="2800" dirty="0"/>
              <a:t>Отчет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реализации национального проекта «Образование» на территории Ульяновской области за 10 месяцев 2020 </a:t>
            </a:r>
            <a:r>
              <a:rPr lang="ru-RU" sz="2800" dirty="0" smtClean="0"/>
              <a:t>года и </a:t>
            </a:r>
            <a:r>
              <a:rPr lang="ru-RU" sz="2800" dirty="0"/>
              <a:t>о перспективах на 2021-2023 </a:t>
            </a:r>
            <a:r>
              <a:rPr lang="ru-RU" sz="2800" dirty="0" smtClean="0"/>
              <a:t>г.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7" y="195817"/>
            <a:ext cx="3286125" cy="2657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6000" y="421756"/>
            <a:ext cx="135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911000" y="323999"/>
            <a:ext cx="15975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ОБРАЗОВАНИЕ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/>
          <a:srcRect l="20136" t="24246" r="22909" b="66815"/>
          <a:stretch/>
        </p:blipFill>
        <p:spPr>
          <a:xfrm>
            <a:off x="2330657" y="1850903"/>
            <a:ext cx="9781033" cy="8634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РП «Цифровая образовательная среда»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79" y="1388818"/>
            <a:ext cx="2521973" cy="2040181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281000" y="1449000"/>
            <a:ext cx="13950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graphicFrame>
        <p:nvGraphicFramePr>
          <p:cNvPr id="28" name="Объект 5">
            <a:extLst>
              <a:ext uri="{FF2B5EF4-FFF2-40B4-BE49-F238E27FC236}">
                <a16:creationId xmlns:a16="http://schemas.microsoft.com/office/drawing/2014/main" id="{205C4BC1-8104-485E-AD56-4130F31E5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711582"/>
              </p:ext>
            </p:extLst>
          </p:nvPr>
        </p:nvGraphicFramePr>
        <p:xfrm>
          <a:off x="9176815" y="7479000"/>
          <a:ext cx="2049185" cy="60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/>
          <a:srcRect l="20356" t="42018" r="21797" b="19992"/>
          <a:stretch/>
        </p:blipFill>
        <p:spPr>
          <a:xfrm>
            <a:off x="3465779" y="2749146"/>
            <a:ext cx="8384255" cy="3097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26" name="Picture 2" descr="https://www.tambov.gov.ru/assets/images/press/obrazovanie/logo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000" y="3502228"/>
            <a:ext cx="4676880" cy="23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00" y="-9122"/>
            <a:ext cx="2458806" cy="18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547"/>
            <a:ext cx="106338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РП </a:t>
            </a:r>
            <a:r>
              <a:rPr lang="ru-RU" sz="4800" dirty="0" smtClean="0">
                <a:solidFill>
                  <a:schemeClr val="bg1"/>
                </a:solidFill>
              </a:rPr>
              <a:t>«Молодые профессионалы»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banzaiclub.premium.cs2.netpoint-dc.com/uploads/posts/2018-09/1537258979_m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88" r="-174"/>
          <a:stretch/>
        </p:blipFill>
        <p:spPr bwMode="auto">
          <a:xfrm>
            <a:off x="672175" y="2978009"/>
            <a:ext cx="4658468" cy="26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4" y="1372909"/>
            <a:ext cx="2521973" cy="2040181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101000" y="1449000"/>
            <a:ext cx="13050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sp>
        <p:nvSpPr>
          <p:cNvPr id="12" name="AutoShape 2" descr="https://thumb.tildacdn.com/tild3665-6365-4831-b136-336139306535/-/resize/100x/-/format/webp/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6253696" y="1616769"/>
            <a:ext cx="2212982" cy="2065698"/>
          </a:xfrm>
          <a:prstGeom prst="roundRect">
            <a:avLst>
              <a:gd name="adj" fmla="val 77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6284001" y="3058816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7494084" y="1547791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6553534" y="2535500"/>
            <a:ext cx="184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Оснащено </a:t>
            </a:r>
            <a:r>
              <a:rPr lang="ru-RU" sz="1400" dirty="0"/>
              <a:t>современной МТБ </a:t>
            </a:r>
            <a:r>
              <a:rPr lang="ru-RU" sz="1400" dirty="0" smtClean="0"/>
              <a:t> 10 мастерских в СПО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0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80" y="-9121"/>
            <a:ext cx="2166526" cy="16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FF7D99-2AE5-4DED-A8E2-371D60D08849}"/>
              </a:ext>
            </a:extLst>
          </p:cNvPr>
          <p:cNvSpPr txBox="1"/>
          <p:nvPr/>
        </p:nvSpPr>
        <p:spPr>
          <a:xfrm>
            <a:off x="6465270" y="1851539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2020г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: скругленные углы 24">
            <a:extLst>
              <a:ext uri="{FF2B5EF4-FFF2-40B4-BE49-F238E27FC236}">
                <a16:creationId xmlns:a16="http://schemas.microsoft.com/office/drawing/2014/main" id="{AAE4CE1D-27DB-4DF9-AD87-392FA208F04F}"/>
              </a:ext>
            </a:extLst>
          </p:cNvPr>
          <p:cNvSpPr/>
          <p:nvPr/>
        </p:nvSpPr>
        <p:spPr>
          <a:xfrm>
            <a:off x="8774935" y="1618181"/>
            <a:ext cx="2116576" cy="2095535"/>
          </a:xfrm>
          <a:prstGeom prst="roundRect">
            <a:avLst>
              <a:gd name="adj" fmla="val 77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6">
            <a:extLst>
              <a:ext uri="{FF2B5EF4-FFF2-40B4-BE49-F238E27FC236}">
                <a16:creationId xmlns:a16="http://schemas.microsoft.com/office/drawing/2014/main" id="{23878071-EA92-4991-A5B5-F59B4AB92975}"/>
              </a:ext>
            </a:extLst>
          </p:cNvPr>
          <p:cNvSpPr/>
          <p:nvPr/>
        </p:nvSpPr>
        <p:spPr>
          <a:xfrm>
            <a:off x="8768127" y="3168641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олилиния: фигура 28">
            <a:extLst>
              <a:ext uri="{FF2B5EF4-FFF2-40B4-BE49-F238E27FC236}">
                <a16:creationId xmlns:a16="http://schemas.microsoft.com/office/drawing/2014/main" id="{093B9AAB-23B6-4AAD-9C7E-8CA94CFB42B6}"/>
              </a:ext>
            </a:extLst>
          </p:cNvPr>
          <p:cNvSpPr/>
          <p:nvPr/>
        </p:nvSpPr>
        <p:spPr>
          <a:xfrm rot="10800000">
            <a:off x="9875503" y="1570114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0A6F67-17EB-4321-AC5E-9C7D234E2F70}"/>
              </a:ext>
            </a:extLst>
          </p:cNvPr>
          <p:cNvSpPr txBox="1"/>
          <p:nvPr/>
        </p:nvSpPr>
        <p:spPr>
          <a:xfrm>
            <a:off x="8981306" y="2548551"/>
            <a:ext cx="1961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Оснащено </a:t>
            </a:r>
            <a:r>
              <a:rPr lang="ru-RU" sz="1400" dirty="0"/>
              <a:t>современной МТБ  </a:t>
            </a:r>
            <a:r>
              <a:rPr lang="ru-RU" sz="1400" dirty="0" smtClean="0"/>
              <a:t>16 </a:t>
            </a:r>
            <a:r>
              <a:rPr lang="ru-RU" sz="1400" dirty="0"/>
              <a:t>мастерских в СПО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A1E9E3-03D3-49E1-80F0-3E8F9A609DEA}"/>
              </a:ext>
            </a:extLst>
          </p:cNvPr>
          <p:cNvSpPr txBox="1"/>
          <p:nvPr/>
        </p:nvSpPr>
        <p:spPr>
          <a:xfrm>
            <a:off x="9107860" y="176932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2021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27" name="Прямоугольник: скругленные углы 36">
            <a:extLst>
              <a:ext uri="{FF2B5EF4-FFF2-40B4-BE49-F238E27FC236}">
                <a16:creationId xmlns:a16="http://schemas.microsoft.com/office/drawing/2014/main" id="{ABBD42FA-37D7-4ABC-9EB7-79145437CFB9}"/>
              </a:ext>
            </a:extLst>
          </p:cNvPr>
          <p:cNvSpPr/>
          <p:nvPr/>
        </p:nvSpPr>
        <p:spPr>
          <a:xfrm>
            <a:off x="6291717" y="3998470"/>
            <a:ext cx="2134432" cy="2097318"/>
          </a:xfrm>
          <a:prstGeom prst="roundRect">
            <a:avLst>
              <a:gd name="adj" fmla="val 77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38">
            <a:extLst>
              <a:ext uri="{FF2B5EF4-FFF2-40B4-BE49-F238E27FC236}">
                <a16:creationId xmlns:a16="http://schemas.microsoft.com/office/drawing/2014/main" id="{352567C9-E050-4F8F-8BF6-546381DC7008}"/>
              </a:ext>
            </a:extLst>
          </p:cNvPr>
          <p:cNvSpPr/>
          <p:nvPr/>
        </p:nvSpPr>
        <p:spPr>
          <a:xfrm>
            <a:off x="6263205" y="5455961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олилиния: фигура 40">
            <a:extLst>
              <a:ext uri="{FF2B5EF4-FFF2-40B4-BE49-F238E27FC236}">
                <a16:creationId xmlns:a16="http://schemas.microsoft.com/office/drawing/2014/main" id="{A0C422B6-96BE-4AD7-B6B5-E8E2ED03ABF1}"/>
              </a:ext>
            </a:extLst>
          </p:cNvPr>
          <p:cNvSpPr/>
          <p:nvPr/>
        </p:nvSpPr>
        <p:spPr>
          <a:xfrm rot="10800000">
            <a:off x="7386678" y="3970468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48">
            <a:extLst>
              <a:ext uri="{FF2B5EF4-FFF2-40B4-BE49-F238E27FC236}">
                <a16:creationId xmlns:a16="http://schemas.microsoft.com/office/drawing/2014/main" id="{DDE47E7C-4DD4-4C85-89F0-27F2D52A4AC7}"/>
              </a:ext>
            </a:extLst>
          </p:cNvPr>
          <p:cNvSpPr/>
          <p:nvPr/>
        </p:nvSpPr>
        <p:spPr>
          <a:xfrm>
            <a:off x="8808380" y="3984925"/>
            <a:ext cx="2134246" cy="2055079"/>
          </a:xfrm>
          <a:prstGeom prst="roundRect">
            <a:avLst>
              <a:gd name="adj" fmla="val 77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50">
            <a:extLst>
              <a:ext uri="{FF2B5EF4-FFF2-40B4-BE49-F238E27FC236}">
                <a16:creationId xmlns:a16="http://schemas.microsoft.com/office/drawing/2014/main" id="{46F1038E-CFE4-418E-B16F-7D34A8018FED}"/>
              </a:ext>
            </a:extLst>
          </p:cNvPr>
          <p:cNvSpPr/>
          <p:nvPr/>
        </p:nvSpPr>
        <p:spPr>
          <a:xfrm>
            <a:off x="8808380" y="5380346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олилиния: фигура 52">
            <a:extLst>
              <a:ext uri="{FF2B5EF4-FFF2-40B4-BE49-F238E27FC236}">
                <a16:creationId xmlns:a16="http://schemas.microsoft.com/office/drawing/2014/main" id="{CF4709D3-7067-4AE2-8771-48AFEAC4A5B1}"/>
              </a:ext>
            </a:extLst>
          </p:cNvPr>
          <p:cNvSpPr/>
          <p:nvPr/>
        </p:nvSpPr>
        <p:spPr>
          <a:xfrm rot="10800000">
            <a:off x="9917083" y="3937757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F670AF-BF56-48F7-BD01-69F419EDEDCD}"/>
              </a:ext>
            </a:extLst>
          </p:cNvPr>
          <p:cNvSpPr txBox="1"/>
          <p:nvPr/>
        </p:nvSpPr>
        <p:spPr>
          <a:xfrm>
            <a:off x="6414714" y="4603575"/>
            <a:ext cx="1935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Создан центр </a:t>
            </a:r>
            <a:r>
              <a:rPr lang="ru-RU" sz="1400" dirty="0"/>
              <a:t>опережающей профессиональной подготовки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B139E0-85D0-4040-A690-613F3F488316}"/>
              </a:ext>
            </a:extLst>
          </p:cNvPr>
          <p:cNvSpPr txBox="1"/>
          <p:nvPr/>
        </p:nvSpPr>
        <p:spPr>
          <a:xfrm>
            <a:off x="6475857" y="412272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2021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4100" name="Picture 4" descr="https://avatars.mds.yandex.net/get-zen_doc/1668009/pub_5df556660ce57b00aedc4125_5df55698e6cb9b00adce32d6/scale_1200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34" y="4369604"/>
            <a:ext cx="1953283" cy="13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47514" y="1547791"/>
            <a:ext cx="1044486" cy="303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63255"/>
            <a:ext cx="90900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РП «Содействие занятости женщин- создание условий дошкольного образования для детей в возрасте до 3 лет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818"/>
            <a:ext cx="2523963" cy="2036240"/>
          </a:xfrm>
          <a:prstGeom prst="rect">
            <a:avLst/>
          </a:prstGeom>
        </p:spPr>
      </p:pic>
      <p:sp>
        <p:nvSpPr>
          <p:cNvPr id="8" name="AutoShape 2" descr="https://thumb.tildacdn.com/tild3665-6365-4831-b136-336139306535/-/resize/100x/-/format/webp/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49C807-0260-42B3-8778-EC829AEC2F41}"/>
              </a:ext>
            </a:extLst>
          </p:cNvPr>
          <p:cNvSpPr txBox="1"/>
          <p:nvPr/>
        </p:nvSpPr>
        <p:spPr>
          <a:xfrm>
            <a:off x="2022292" y="2605271"/>
            <a:ext cx="78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3" name="Полилиния: фигура 123">
            <a:extLst>
              <a:ext uri="{FF2B5EF4-FFF2-40B4-BE49-F238E27FC236}">
                <a16:creationId xmlns:a16="http://schemas.microsoft.com/office/drawing/2014/main" id="{A4D82E12-B18B-48B9-BB47-403538FB90F5}"/>
              </a:ext>
            </a:extLst>
          </p:cNvPr>
          <p:cNvSpPr/>
          <p:nvPr/>
        </p:nvSpPr>
        <p:spPr>
          <a:xfrm flipH="1">
            <a:off x="4981768" y="1911354"/>
            <a:ext cx="1429233" cy="1330408"/>
          </a:xfrm>
          <a:custGeom>
            <a:avLst/>
            <a:gdLst>
              <a:gd name="connsiteX0" fmla="*/ 0 w 1429233"/>
              <a:gd name="connsiteY0" fmla="*/ 0 h 1330408"/>
              <a:gd name="connsiteX1" fmla="*/ 0 w 1429233"/>
              <a:gd name="connsiteY1" fmla="*/ 276317 h 1330408"/>
              <a:gd name="connsiteX2" fmla="*/ 59027 w 1429233"/>
              <a:gd name="connsiteY2" fmla="*/ 279297 h 1330408"/>
              <a:gd name="connsiteX3" fmla="*/ 1144858 w 1429233"/>
              <a:gd name="connsiteY3" fmla="*/ 1261009 h 1330408"/>
              <a:gd name="connsiteX4" fmla="*/ 1155450 w 1429233"/>
              <a:gd name="connsiteY4" fmla="*/ 1330408 h 1330408"/>
              <a:gd name="connsiteX5" fmla="*/ 1429233 w 1429233"/>
              <a:gd name="connsiteY5" fmla="*/ 1330408 h 1330408"/>
              <a:gd name="connsiteX6" fmla="*/ 1409373 w 1429233"/>
              <a:gd name="connsiteY6" fmla="*/ 1200278 h 1330408"/>
              <a:gd name="connsiteX7" fmla="*/ 86633 w 1429233"/>
              <a:gd name="connsiteY7" fmla="*/ 4375 h 1330408"/>
              <a:gd name="connsiteX8" fmla="*/ 0 w 1429233"/>
              <a:gd name="connsiteY8" fmla="*/ 0 h 133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233" h="1330408">
                <a:moveTo>
                  <a:pt x="0" y="0"/>
                </a:moveTo>
                <a:lnTo>
                  <a:pt x="0" y="276317"/>
                </a:lnTo>
                <a:lnTo>
                  <a:pt x="59027" y="279297"/>
                </a:lnTo>
                <a:cubicBezTo>
                  <a:pt x="599842" y="334220"/>
                  <a:pt x="1037709" y="737380"/>
                  <a:pt x="1144858" y="1261009"/>
                </a:cubicBezTo>
                <a:lnTo>
                  <a:pt x="1155450" y="1330408"/>
                </a:lnTo>
                <a:lnTo>
                  <a:pt x="1429233" y="1330408"/>
                </a:lnTo>
                <a:lnTo>
                  <a:pt x="1409373" y="1200278"/>
                </a:lnTo>
                <a:cubicBezTo>
                  <a:pt x="1278845" y="562403"/>
                  <a:pt x="745444" y="71281"/>
                  <a:pt x="86633" y="437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alpha val="14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4" name="Полилиния: фигура 121">
            <a:extLst>
              <a:ext uri="{FF2B5EF4-FFF2-40B4-BE49-F238E27FC236}">
                <a16:creationId xmlns:a16="http://schemas.microsoft.com/office/drawing/2014/main" id="{51799573-77B3-4033-A656-A435DBCE2B1D}"/>
              </a:ext>
            </a:extLst>
          </p:cNvPr>
          <p:cNvSpPr/>
          <p:nvPr/>
        </p:nvSpPr>
        <p:spPr>
          <a:xfrm flipH="1">
            <a:off x="6546001" y="1911355"/>
            <a:ext cx="1429927" cy="1334955"/>
          </a:xfrm>
          <a:custGeom>
            <a:avLst/>
            <a:gdLst>
              <a:gd name="connsiteX0" fmla="*/ 1429927 w 1429927"/>
              <a:gd name="connsiteY0" fmla="*/ 0 h 1334955"/>
              <a:gd name="connsiteX1" fmla="*/ 1343294 w 1429927"/>
              <a:gd name="connsiteY1" fmla="*/ 4375 h 1334955"/>
              <a:gd name="connsiteX2" fmla="*/ 20554 w 1429927"/>
              <a:gd name="connsiteY2" fmla="*/ 1200278 h 1334955"/>
              <a:gd name="connsiteX3" fmla="*/ 0 w 1429927"/>
              <a:gd name="connsiteY3" fmla="*/ 1334955 h 1334955"/>
              <a:gd name="connsiteX4" fmla="*/ 273783 w 1429927"/>
              <a:gd name="connsiteY4" fmla="*/ 1334955 h 1334955"/>
              <a:gd name="connsiteX5" fmla="*/ 285069 w 1429927"/>
              <a:gd name="connsiteY5" fmla="*/ 1261009 h 1334955"/>
              <a:gd name="connsiteX6" fmla="*/ 1370900 w 1429927"/>
              <a:gd name="connsiteY6" fmla="*/ 279297 h 1334955"/>
              <a:gd name="connsiteX7" fmla="*/ 1429927 w 1429927"/>
              <a:gd name="connsiteY7" fmla="*/ 276317 h 1334955"/>
              <a:gd name="connsiteX8" fmla="*/ 1429927 w 1429927"/>
              <a:gd name="connsiteY8" fmla="*/ 0 h 13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27" h="1334955">
                <a:moveTo>
                  <a:pt x="1429927" y="0"/>
                </a:moveTo>
                <a:lnTo>
                  <a:pt x="1343294" y="4375"/>
                </a:lnTo>
                <a:cubicBezTo>
                  <a:pt x="684483" y="71281"/>
                  <a:pt x="151082" y="562403"/>
                  <a:pt x="20554" y="1200278"/>
                </a:cubicBezTo>
                <a:lnTo>
                  <a:pt x="0" y="1334955"/>
                </a:lnTo>
                <a:lnTo>
                  <a:pt x="273783" y="1334955"/>
                </a:lnTo>
                <a:lnTo>
                  <a:pt x="285069" y="1261009"/>
                </a:lnTo>
                <a:cubicBezTo>
                  <a:pt x="392218" y="737380"/>
                  <a:pt x="830085" y="334220"/>
                  <a:pt x="1370900" y="279297"/>
                </a:cubicBezTo>
                <a:lnTo>
                  <a:pt x="1429927" y="276317"/>
                </a:lnTo>
                <a:lnTo>
                  <a:pt x="1429927" y="0"/>
                </a:lnTo>
                <a:close/>
              </a:path>
            </a:pathLst>
          </a:custGeom>
          <a:gradFill>
            <a:gsLst>
              <a:gs pos="2000">
                <a:schemeClr val="accent2">
                  <a:alpha val="14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5" name="Полилиния: фигура 117">
            <a:extLst>
              <a:ext uri="{FF2B5EF4-FFF2-40B4-BE49-F238E27FC236}">
                <a16:creationId xmlns:a16="http://schemas.microsoft.com/office/drawing/2014/main" id="{D0EA1FE8-8F70-43AD-AFBE-6334A5079D42}"/>
              </a:ext>
            </a:extLst>
          </p:cNvPr>
          <p:cNvSpPr/>
          <p:nvPr/>
        </p:nvSpPr>
        <p:spPr>
          <a:xfrm flipH="1">
            <a:off x="4971250" y="3420380"/>
            <a:ext cx="1439751" cy="1499159"/>
          </a:xfrm>
          <a:custGeom>
            <a:avLst/>
            <a:gdLst>
              <a:gd name="connsiteX0" fmla="*/ 1439751 w 1439751"/>
              <a:gd name="connsiteY0" fmla="*/ 0 h 1499159"/>
              <a:gd name="connsiteX1" fmla="*/ 1169930 w 1439751"/>
              <a:gd name="connsiteY1" fmla="*/ 0 h 1499159"/>
              <a:gd name="connsiteX2" fmla="*/ 1170000 w 1439751"/>
              <a:gd name="connsiteY2" fmla="*/ 1383 h 1499159"/>
              <a:gd name="connsiteX3" fmla="*/ 59027 w 1439751"/>
              <a:gd name="connsiteY3" fmla="*/ 1232494 h 1499159"/>
              <a:gd name="connsiteX4" fmla="*/ 0 w 1439751"/>
              <a:gd name="connsiteY4" fmla="*/ 1235475 h 1499159"/>
              <a:gd name="connsiteX5" fmla="*/ 0 w 1439751"/>
              <a:gd name="connsiteY5" fmla="*/ 1499159 h 1499159"/>
              <a:gd name="connsiteX6" fmla="*/ 86633 w 1439751"/>
              <a:gd name="connsiteY6" fmla="*/ 1494784 h 1499159"/>
              <a:gd name="connsiteX7" fmla="*/ 1432217 w 1439751"/>
              <a:gd name="connsiteY7" fmla="*/ 149200 h 1499159"/>
              <a:gd name="connsiteX8" fmla="*/ 1439751 w 1439751"/>
              <a:gd name="connsiteY8" fmla="*/ 0 h 149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51" h="1499159">
                <a:moveTo>
                  <a:pt x="1439751" y="0"/>
                </a:moveTo>
                <a:lnTo>
                  <a:pt x="1169930" y="0"/>
                </a:lnTo>
                <a:lnTo>
                  <a:pt x="1170000" y="1383"/>
                </a:lnTo>
                <a:cubicBezTo>
                  <a:pt x="1170000" y="642119"/>
                  <a:pt x="683044" y="1169122"/>
                  <a:pt x="59027" y="1232494"/>
                </a:cubicBezTo>
                <a:lnTo>
                  <a:pt x="0" y="1235475"/>
                </a:lnTo>
                <a:lnTo>
                  <a:pt x="0" y="1499159"/>
                </a:lnTo>
                <a:lnTo>
                  <a:pt x="86633" y="1494784"/>
                </a:lnTo>
                <a:cubicBezTo>
                  <a:pt x="796121" y="1422732"/>
                  <a:pt x="1360165" y="858688"/>
                  <a:pt x="1432217" y="149200"/>
                </a:cubicBezTo>
                <a:lnTo>
                  <a:pt x="1439751" y="0"/>
                </a:lnTo>
                <a:close/>
              </a:path>
            </a:pathLst>
          </a:custGeom>
          <a:gradFill>
            <a:gsLst>
              <a:gs pos="2000">
                <a:schemeClr val="accent4">
                  <a:alpha val="14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6" name="Полилиния: фигура 115">
            <a:extLst>
              <a:ext uri="{FF2B5EF4-FFF2-40B4-BE49-F238E27FC236}">
                <a16:creationId xmlns:a16="http://schemas.microsoft.com/office/drawing/2014/main" id="{B02AB8C5-5773-49B4-A0E5-F5F4C976BFFC}"/>
              </a:ext>
            </a:extLst>
          </p:cNvPr>
          <p:cNvSpPr/>
          <p:nvPr/>
        </p:nvSpPr>
        <p:spPr>
          <a:xfrm flipH="1">
            <a:off x="6546001" y="3420380"/>
            <a:ext cx="1439751" cy="1499159"/>
          </a:xfrm>
          <a:custGeom>
            <a:avLst/>
            <a:gdLst>
              <a:gd name="connsiteX0" fmla="*/ 269821 w 1439751"/>
              <a:gd name="connsiteY0" fmla="*/ 0 h 1499159"/>
              <a:gd name="connsiteX1" fmla="*/ 0 w 1439751"/>
              <a:gd name="connsiteY1" fmla="*/ 0 h 1499159"/>
              <a:gd name="connsiteX2" fmla="*/ 7534 w 1439751"/>
              <a:gd name="connsiteY2" fmla="*/ 149200 h 1499159"/>
              <a:gd name="connsiteX3" fmla="*/ 1353118 w 1439751"/>
              <a:gd name="connsiteY3" fmla="*/ 1494784 h 1499159"/>
              <a:gd name="connsiteX4" fmla="*/ 1439751 w 1439751"/>
              <a:gd name="connsiteY4" fmla="*/ 1499159 h 1499159"/>
              <a:gd name="connsiteX5" fmla="*/ 1439751 w 1439751"/>
              <a:gd name="connsiteY5" fmla="*/ 1235475 h 1499159"/>
              <a:gd name="connsiteX6" fmla="*/ 1380724 w 1439751"/>
              <a:gd name="connsiteY6" fmla="*/ 1232494 h 1499159"/>
              <a:gd name="connsiteX7" fmla="*/ 269751 w 1439751"/>
              <a:gd name="connsiteY7" fmla="*/ 1383 h 1499159"/>
              <a:gd name="connsiteX8" fmla="*/ 269821 w 1439751"/>
              <a:gd name="connsiteY8" fmla="*/ 0 h 149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51" h="1499159">
                <a:moveTo>
                  <a:pt x="269821" y="0"/>
                </a:moveTo>
                <a:lnTo>
                  <a:pt x="0" y="0"/>
                </a:lnTo>
                <a:lnTo>
                  <a:pt x="7534" y="149200"/>
                </a:lnTo>
                <a:cubicBezTo>
                  <a:pt x="79586" y="858688"/>
                  <a:pt x="643630" y="1422732"/>
                  <a:pt x="1353118" y="1494784"/>
                </a:cubicBezTo>
                <a:lnTo>
                  <a:pt x="1439751" y="1499159"/>
                </a:lnTo>
                <a:lnTo>
                  <a:pt x="1439751" y="1235475"/>
                </a:lnTo>
                <a:lnTo>
                  <a:pt x="1380724" y="1232494"/>
                </a:lnTo>
                <a:cubicBezTo>
                  <a:pt x="756707" y="1169122"/>
                  <a:pt x="269751" y="642119"/>
                  <a:pt x="269751" y="1383"/>
                </a:cubicBezTo>
                <a:lnTo>
                  <a:pt x="269821" y="0"/>
                </a:lnTo>
                <a:close/>
              </a:path>
            </a:pathLst>
          </a:custGeom>
          <a:gradFill>
            <a:gsLst>
              <a:gs pos="2000">
                <a:schemeClr val="accent3"/>
              </a:gs>
              <a:gs pos="100000">
                <a:schemeClr val="accent3">
                  <a:alpha val="1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7" name="Круг: прозрачная заливка 125">
            <a:extLst>
              <a:ext uri="{FF2B5EF4-FFF2-40B4-BE49-F238E27FC236}">
                <a16:creationId xmlns:a16="http://schemas.microsoft.com/office/drawing/2014/main" id="{43F413EB-00DA-482F-A618-E5E702D82CA0}"/>
              </a:ext>
            </a:extLst>
          </p:cNvPr>
          <p:cNvSpPr/>
          <p:nvPr/>
        </p:nvSpPr>
        <p:spPr>
          <a:xfrm>
            <a:off x="5295331" y="2232662"/>
            <a:ext cx="2366338" cy="2366338"/>
          </a:xfrm>
          <a:prstGeom prst="donut">
            <a:avLst>
              <a:gd name="adj" fmla="val 486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CF56C1-B19D-496A-97C5-E5DF9501C99A}"/>
              </a:ext>
            </a:extLst>
          </p:cNvPr>
          <p:cNvSpPr txBox="1"/>
          <p:nvPr/>
        </p:nvSpPr>
        <p:spPr>
          <a:xfrm>
            <a:off x="5522128" y="2755199"/>
            <a:ext cx="193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создаются дополнительные места для детей в возрасте </a:t>
            </a:r>
            <a:r>
              <a:rPr lang="ru-RU" dirty="0" smtClean="0"/>
              <a:t>до </a:t>
            </a:r>
            <a:r>
              <a:rPr lang="ru-RU" dirty="0"/>
              <a:t>3 лет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30" y="2501833"/>
            <a:ext cx="1564339" cy="1564339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A04368DA-2827-4C82-B34E-64737A156CF9}"/>
              </a:ext>
            </a:extLst>
          </p:cNvPr>
          <p:cNvSpPr txBox="1"/>
          <p:nvPr/>
        </p:nvSpPr>
        <p:spPr>
          <a:xfrm>
            <a:off x="7910751" y="5586436"/>
            <a:ext cx="530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O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ADC80D6-180C-4D79-B3DC-37EDECA169B0}"/>
              </a:ext>
            </a:extLst>
          </p:cNvPr>
          <p:cNvSpPr txBox="1"/>
          <p:nvPr/>
        </p:nvSpPr>
        <p:spPr>
          <a:xfrm>
            <a:off x="2640336" y="1586331"/>
            <a:ext cx="400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с. Большой </a:t>
            </a:r>
            <a:r>
              <a:rPr lang="ru-RU" dirty="0" err="1"/>
              <a:t>Чирклей</a:t>
            </a:r>
            <a:r>
              <a:rPr lang="ru-RU" dirty="0"/>
              <a:t> Николаевского </a:t>
            </a:r>
            <a:r>
              <a:rPr lang="ru-RU" dirty="0" smtClean="0"/>
              <a:t>района</a:t>
            </a:r>
            <a:r>
              <a:rPr lang="ru-RU" sz="1400" dirty="0"/>
              <a:t> </a:t>
            </a:r>
            <a:r>
              <a:rPr lang="ru-RU" dirty="0" smtClean="0"/>
              <a:t>- на </a:t>
            </a:r>
            <a:r>
              <a:rPr lang="ru-RU" dirty="0"/>
              <a:t>120 мест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9ACC45-F78F-4DFF-82DA-0B2B123BF06D}"/>
              </a:ext>
            </a:extLst>
          </p:cNvPr>
          <p:cNvSpPr txBox="1"/>
          <p:nvPr/>
        </p:nvSpPr>
        <p:spPr>
          <a:xfrm>
            <a:off x="2400382" y="3997601"/>
            <a:ext cx="327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с. Сосновка </a:t>
            </a:r>
            <a:r>
              <a:rPr lang="ru-RU" dirty="0" err="1"/>
              <a:t>Карсунского</a:t>
            </a:r>
            <a:r>
              <a:rPr lang="ru-RU" dirty="0"/>
              <a:t> района - на 55 </a:t>
            </a:r>
            <a:r>
              <a:rPr lang="ru-RU" dirty="0" smtClean="0"/>
              <a:t>мест</a:t>
            </a:r>
          </a:p>
        </p:txBody>
      </p:sp>
      <p:pic>
        <p:nvPicPr>
          <p:cNvPr id="22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54" y="-10980"/>
            <a:ext cx="2556846" cy="19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839B79F3-B75B-4FF1-BD6A-D5436F43FDA0}"/>
              </a:ext>
            </a:extLst>
          </p:cNvPr>
          <p:cNvSpPr txBox="1"/>
          <p:nvPr/>
        </p:nvSpPr>
        <p:spPr>
          <a:xfrm>
            <a:off x="7888466" y="3768847"/>
            <a:ext cx="3697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</a:t>
            </a:r>
            <a:r>
              <a:rPr lang="ru-RU" dirty="0"/>
              <a:t>дополнительных мест для детей в возрасте от 1,5 до 3 лет в организациях индивидуальных предпринимателей, осуществляющих образовательную деятельность по образовательным программам дошкольного образования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67E0D23-1CEA-4149-B083-5EEA0AA290C2}"/>
              </a:ext>
            </a:extLst>
          </p:cNvPr>
          <p:cNvSpPr txBox="1"/>
          <p:nvPr/>
        </p:nvSpPr>
        <p:spPr>
          <a:xfrm>
            <a:off x="7527502" y="1619103"/>
            <a:ext cx="302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dirty="0"/>
              <a:t>на 100 мест в микрорайоне «Новая жизнь» г. Ульяновска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2FBEF5D-D4D2-48CC-830F-C971ED26B992}"/>
              </a:ext>
            </a:extLst>
          </p:cNvPr>
          <p:cNvSpPr txBox="1"/>
          <p:nvPr/>
        </p:nvSpPr>
        <p:spPr>
          <a:xfrm>
            <a:off x="3692446" y="1315113"/>
            <a:ext cx="1063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all" dirty="0">
                <a:solidFill>
                  <a:schemeClr val="bg1"/>
                </a:solidFill>
              </a:rPr>
              <a:t>Strengths</a:t>
            </a:r>
            <a:endParaRPr lang="ru-RU" sz="1400" b="1" cap="all" dirty="0">
              <a:solidFill>
                <a:schemeClr val="bg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9DD1842-07A0-42FE-8447-50FCCFB45D5B}"/>
              </a:ext>
            </a:extLst>
          </p:cNvPr>
          <p:cNvSpPr txBox="1"/>
          <p:nvPr/>
        </p:nvSpPr>
        <p:spPr>
          <a:xfrm>
            <a:off x="7661668" y="1345510"/>
            <a:ext cx="118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all" dirty="0">
                <a:solidFill>
                  <a:schemeClr val="bg1"/>
                </a:solidFill>
              </a:rPr>
              <a:t>Weaknesses</a:t>
            </a:r>
            <a:endParaRPr lang="ru-RU" sz="1400" b="1" cap="all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s://lazoadm.khabkrai.ru/photos/14140_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42" y="2426049"/>
            <a:ext cx="1203433" cy="13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9ACC45-F78F-4DFF-82DA-0B2B123BF06D}"/>
              </a:ext>
            </a:extLst>
          </p:cNvPr>
          <p:cNvSpPr txBox="1"/>
          <p:nvPr/>
        </p:nvSpPr>
        <p:spPr>
          <a:xfrm>
            <a:off x="2395937" y="4766291"/>
            <a:ext cx="327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г. Ульяновске по ул. </a:t>
            </a:r>
            <a:r>
              <a:rPr lang="ru-RU" dirty="0" smtClean="0"/>
              <a:t>Отрадной </a:t>
            </a:r>
            <a:r>
              <a:rPr lang="ru-RU" dirty="0"/>
              <a:t>- на 280 мест </a:t>
            </a: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Нацпроект «Образование»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" y="1573298"/>
            <a:ext cx="2523963" cy="2036240"/>
          </a:xfrm>
          <a:prstGeom prst="rect">
            <a:avLst/>
          </a:prstGeom>
        </p:spPr>
      </p:pic>
      <p:pic>
        <p:nvPicPr>
          <p:cNvPr id="14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00" y="-9122"/>
            <a:ext cx="2638806" cy="19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326000" y="1674000"/>
            <a:ext cx="12375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9614" t="21171" r="15884" b="16562"/>
          <a:stretch/>
        </p:blipFill>
        <p:spPr>
          <a:xfrm>
            <a:off x="2991000" y="1585933"/>
            <a:ext cx="8287251" cy="450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61000" y="1674000"/>
            <a:ext cx="405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Нацпроект «Образование»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" y="1573298"/>
            <a:ext cx="2523963" cy="2036240"/>
          </a:xfrm>
          <a:prstGeom prst="rect">
            <a:avLst/>
          </a:prstGeom>
        </p:spPr>
      </p:pic>
      <p:pic>
        <p:nvPicPr>
          <p:cNvPr id="14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00" y="-9122"/>
            <a:ext cx="2638806" cy="19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326000" y="1674000"/>
            <a:ext cx="12375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01178"/>
              </p:ext>
            </p:extLst>
          </p:nvPr>
        </p:nvGraphicFramePr>
        <p:xfrm>
          <a:off x="3666000" y="1573298"/>
          <a:ext cx="8190000" cy="462812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670000">
                  <a:extLst>
                    <a:ext uri="{9D8B030D-6E8A-4147-A177-3AD203B41FA5}">
                      <a16:colId xmlns:a16="http://schemas.microsoft.com/office/drawing/2014/main" val="262706942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124575930"/>
                    </a:ext>
                  </a:extLst>
                </a:gridCol>
                <a:gridCol w="855000">
                  <a:extLst>
                    <a:ext uri="{9D8B030D-6E8A-4147-A177-3AD203B41FA5}">
                      <a16:colId xmlns:a16="http://schemas.microsoft.com/office/drawing/2014/main" val="3812194168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1449209403"/>
                    </a:ext>
                  </a:extLst>
                </a:gridCol>
              </a:tblGrid>
              <a:tr h="32671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2023г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860852"/>
                  </a:ext>
                </a:extLst>
              </a:tr>
              <a:tr h="1078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создание и обеспечение функционирования центров образования естественнонаучной и технологической направленностей в общеобразовательных организациях, расположенных в сельской местности и малых городах (</a:t>
                      </a:r>
                      <a:r>
                        <a:rPr lang="ru-RU" sz="1400" dirty="0" smtClean="0"/>
                        <a:t>Центр «Точка роста»)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06590"/>
                  </a:ext>
                </a:extLst>
              </a:tr>
              <a:tr h="563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создание детских технопарков "</a:t>
                      </a:r>
                      <a:r>
                        <a:rPr lang="ru-RU" sz="1400" kern="1200" dirty="0" err="1" smtClean="0">
                          <a:effectLst/>
                        </a:rPr>
                        <a:t>Кванториум</a:t>
                      </a:r>
                      <a:r>
                        <a:rPr lang="ru-RU" sz="1400" kern="1200" dirty="0" smtClean="0">
                          <a:effectLst/>
                        </a:rPr>
                        <a:t>«</a:t>
                      </a:r>
                      <a:r>
                        <a:rPr lang="ru-RU" sz="1400" kern="1200" baseline="0" dirty="0" smtClean="0">
                          <a:effectLst/>
                        </a:rPr>
                        <a:t> (</a:t>
                      </a:r>
                      <a:r>
                        <a:rPr lang="ru-RU" sz="1400" kern="1200" dirty="0" smtClean="0">
                          <a:effectLst/>
                        </a:rPr>
                        <a:t>на базе школ)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934634"/>
                  </a:ext>
                </a:extLst>
              </a:tr>
              <a:tr h="1047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4369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398550"/>
                  </a:ext>
                </a:extLst>
              </a:tr>
              <a:tr h="805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создание в общеобразовательных организациях, расположенных в сельской местности, условий для занятий физической культурой и спортом 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497192"/>
                  </a:ext>
                </a:extLst>
              </a:tr>
              <a:tr h="805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 (ЦОС)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485443"/>
                  </a:ext>
                </a:extLst>
              </a:tr>
            </a:tbl>
          </a:graphicData>
        </a:graphic>
      </p:graphicFrame>
      <p:pic>
        <p:nvPicPr>
          <p:cNvPr id="1026" name="Picture 2" descr="https://icon-library.com/images/icon-education/icon-education-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7" t="47425" r="3054" b="22674"/>
          <a:stretch/>
        </p:blipFill>
        <p:spPr bwMode="auto">
          <a:xfrm>
            <a:off x="2951000" y="1990757"/>
            <a:ext cx="598537" cy="71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con-library.com/images/icon-education/icon-education-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8" t="24460" r="39085" b="50623"/>
          <a:stretch/>
        </p:blipFill>
        <p:spPr bwMode="auto">
          <a:xfrm>
            <a:off x="3027964" y="2981240"/>
            <a:ext cx="589072" cy="5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6" y="3661172"/>
            <a:ext cx="3130746" cy="23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con-library.com/images/icon-education/icon-education-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3" t="572" r="40038" b="74511"/>
          <a:stretch/>
        </p:blipFill>
        <p:spPr bwMode="auto">
          <a:xfrm>
            <a:off x="2980268" y="552928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con-library.com/images/icon-education/icon-education-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3" b="74319"/>
          <a:stretch/>
        </p:blipFill>
        <p:spPr bwMode="auto">
          <a:xfrm>
            <a:off x="3012702" y="3745324"/>
            <a:ext cx="528703" cy="4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con-library.com/images/icon-education/icon-education-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t="52656" r="40187" b="24918"/>
          <a:stretch/>
        </p:blipFill>
        <p:spPr bwMode="auto">
          <a:xfrm>
            <a:off x="3030418" y="4693912"/>
            <a:ext cx="586618" cy="5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Нацпроект «Образование»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18" y="-9121"/>
            <a:ext cx="2480487" cy="18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101000" y="1449000"/>
            <a:ext cx="13050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 txBox="1">
            <a:spLocks/>
          </p:cNvSpPr>
          <p:nvPr/>
        </p:nvSpPr>
        <p:spPr>
          <a:xfrm>
            <a:off x="2766000" y="1854001"/>
            <a:ext cx="8715489" cy="3724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назначить </a:t>
            </a:r>
            <a:r>
              <a:rPr lang="ru-RU" sz="1800" dirty="0"/>
              <a:t>ответственных должностных лиц за реализацию мероприятий национального проекта «Образование» в 2021 году в муниципальном образовании;</a:t>
            </a:r>
          </a:p>
          <a:p>
            <a:pPr lvl="0" fontAlgn="base"/>
            <a:r>
              <a:rPr lang="ru-RU" sz="1800" dirty="0"/>
              <a:t>внести необходимые изменения в НПА; </a:t>
            </a:r>
          </a:p>
          <a:p>
            <a:pPr fontAlgn="base"/>
            <a:r>
              <a:rPr lang="ru-RU" sz="1800" dirty="0" smtClean="0"/>
              <a:t>предоставить </a:t>
            </a:r>
            <a:r>
              <a:rPr lang="ru-RU" sz="1800" dirty="0"/>
              <a:t>в министерство просвещения и воспитания Ульяновской области перечень приоритетных общеобразовательных организаций на поставку оборудования в рамках нацпроекта «Образование» с тем, чтобы все городские и сельские школы Ульяновской  области к 2024 году получили новое учебное оборудование по разным направлениям; </a:t>
            </a:r>
          </a:p>
          <a:p>
            <a:pPr fontAlgn="base"/>
            <a:r>
              <a:rPr lang="ru-RU" sz="1800" dirty="0" smtClean="0"/>
              <a:t>завершить </a:t>
            </a:r>
            <a:r>
              <a:rPr lang="ru-RU" sz="1800" dirty="0" err="1"/>
              <a:t>брендирование</a:t>
            </a:r>
            <a:r>
              <a:rPr lang="ru-RU" sz="1800" dirty="0"/>
              <a:t> объектов, созданных в 2019-2020 годах в рамках национального проекта «Образование» (по созданным, закупленным, отремонтированным, построенным и строящихся объектах</a:t>
            </a:r>
            <a:r>
              <a:rPr lang="ru-RU" sz="1800" dirty="0" smtClean="0"/>
              <a:t>).</a:t>
            </a:r>
          </a:p>
          <a:p>
            <a:pPr fontAlgn="base"/>
            <a:r>
              <a:rPr lang="ru-RU" sz="1800" i="1" dirty="0" smtClean="0"/>
              <a:t>предусмотреть </a:t>
            </a:r>
            <a:r>
              <a:rPr lang="ru-RU" sz="1800" i="1" dirty="0"/>
              <a:t>финансирование на 2021 год на ремонт кабинетов, в которых будет установлено оборудование, в рамках регионального проекта «Современная школа</a:t>
            </a:r>
            <a:r>
              <a:rPr lang="ru-RU" sz="1800" i="1" dirty="0" smtClean="0"/>
              <a:t>»;</a:t>
            </a:r>
          </a:p>
          <a:p>
            <a:pPr fontAlgn="base"/>
            <a:r>
              <a:rPr lang="ru-RU" sz="1800" i="1" dirty="0"/>
              <a:t>провести анализ причин невыполнения </a:t>
            </a:r>
            <a:r>
              <a:rPr lang="ru-RU" sz="1800" i="1" dirty="0" smtClean="0"/>
              <a:t>показателей </a:t>
            </a:r>
            <a:r>
              <a:rPr lang="ru-RU" sz="1800" i="1" dirty="0"/>
              <a:t>и принять меры, направленные на достижение плановых показателей 2020 </a:t>
            </a:r>
            <a:r>
              <a:rPr lang="ru-RU" sz="1800" i="1" dirty="0" smtClean="0"/>
              <a:t>года.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189" y="1389839"/>
            <a:ext cx="2521973" cy="20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4275181" y="3204000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/>
                </a:solidFill>
              </a:rPr>
              <a:t>СПАСИБО</a:t>
            </a:r>
            <a:endParaRPr lang="ru-RU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Нацпроект «Образование»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000" y="2034000"/>
            <a:ext cx="6645600" cy="4097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</a:t>
            </a:r>
            <a:r>
              <a:rPr lang="ru-RU" sz="20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талантов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 число десяти ведущих стран мира по качеству общего образования </a:t>
            </a:r>
            <a:endParaRPr lang="ru-RU" sz="2000" dirty="0" smtClean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эффективной системы выявления, поддержки и развития способностей и талантов у детей и </a:t>
            </a:r>
            <a:r>
              <a:rPr lang="ru-RU" sz="20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</a:t>
            </a:r>
            <a:endParaRPr lang="en-US" sz="2000" dirty="0"/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</a:t>
            </a:r>
            <a:r>
              <a:rPr lang="ru-RU" sz="20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2" y="1494000"/>
            <a:ext cx="2523963" cy="2036240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146000" y="1565682"/>
            <a:ext cx="15975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4D20AF8-E01E-4272-971C-E984F9497B26}"/>
              </a:ext>
            </a:extLst>
          </p:cNvPr>
          <p:cNvSpPr txBox="1">
            <a:spLocks/>
          </p:cNvSpPr>
          <p:nvPr/>
        </p:nvSpPr>
        <p:spPr>
          <a:xfrm>
            <a:off x="2933016" y="2054967"/>
            <a:ext cx="2277582" cy="66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</a:t>
            </a:r>
            <a:endParaRPr lang="ru-RU" sz="2000" b="1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6E82DA-F89B-474E-865E-D529D93B0E6D}"/>
              </a:ext>
            </a:extLst>
          </p:cNvPr>
          <p:cNvSpPr txBox="1"/>
          <p:nvPr/>
        </p:nvSpPr>
        <p:spPr>
          <a:xfrm>
            <a:off x="2941963" y="3069000"/>
            <a:ext cx="2389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национальной цели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67FFF-53A8-4783-AB1D-756F09A54DBD}"/>
              </a:ext>
            </a:extLst>
          </p:cNvPr>
          <p:cNvSpPr txBox="1"/>
          <p:nvPr/>
        </p:nvSpPr>
        <p:spPr>
          <a:xfrm>
            <a:off x="288652" y="5724000"/>
            <a:ext cx="436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75075"/>
                </a:solidFill>
              </a:rPr>
              <a:t>* Определены Указом Президента Российской Федерации от </a:t>
            </a:r>
            <a:r>
              <a:rPr lang="en-US" sz="1200" dirty="0">
                <a:solidFill>
                  <a:srgbClr val="375075"/>
                </a:solidFill>
              </a:rPr>
              <a:t>21.07.2020 </a:t>
            </a:r>
            <a:r>
              <a:rPr lang="ru-RU" sz="1200" dirty="0">
                <a:solidFill>
                  <a:srgbClr val="375075"/>
                </a:solidFill>
              </a:rPr>
              <a:t>№</a:t>
            </a:r>
            <a:r>
              <a:rPr lang="en-US" sz="1200" dirty="0">
                <a:solidFill>
                  <a:srgbClr val="375075"/>
                </a:solidFill>
              </a:rPr>
              <a:t> 474</a:t>
            </a:r>
            <a:r>
              <a:rPr lang="ru-RU" sz="1200" dirty="0">
                <a:solidFill>
                  <a:srgbClr val="375075"/>
                </a:solidFill>
              </a:rPr>
              <a:t> «О национальных целях развития Российской Федерации на период до 2030 года»</a:t>
            </a:r>
            <a:r>
              <a:rPr lang="en-US" sz="1200" dirty="0">
                <a:solidFill>
                  <a:srgbClr val="375075"/>
                </a:solidFill>
              </a:rPr>
              <a:t> </a:t>
            </a:r>
            <a:endParaRPr lang="ru-RU" sz="1200" dirty="0">
              <a:solidFill>
                <a:srgbClr val="375075"/>
              </a:solidFill>
            </a:endParaRPr>
          </a:p>
        </p:txBody>
      </p:sp>
      <p:pic>
        <p:nvPicPr>
          <p:cNvPr id="10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00" y="-19782"/>
            <a:ext cx="2541000" cy="19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5823240" y="1595398"/>
            <a:ext cx="0" cy="1561798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D76F99-F115-4523-B495-1F1338A9AC9E}"/>
              </a:ext>
            </a:extLst>
          </p:cNvPr>
          <p:cNvCxnSpPr>
            <a:cxnSpLocks/>
          </p:cNvCxnSpPr>
          <p:nvPr/>
        </p:nvCxnSpPr>
        <p:spPr>
          <a:xfrm flipV="1">
            <a:off x="7671000" y="4361473"/>
            <a:ext cx="0" cy="1800771"/>
          </a:xfrm>
          <a:prstGeom prst="line">
            <a:avLst/>
          </a:prstGeom>
          <a:ln w="635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3F730C4-F774-4101-97DE-2404EB5BCA4C}"/>
              </a:ext>
            </a:extLst>
          </p:cNvPr>
          <p:cNvCxnSpPr>
            <a:cxnSpLocks/>
          </p:cNvCxnSpPr>
          <p:nvPr/>
        </p:nvCxnSpPr>
        <p:spPr>
          <a:xfrm flipV="1">
            <a:off x="9250651" y="1704234"/>
            <a:ext cx="0" cy="1511397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E6701BB-0D4C-4F74-B080-0ED463280887}"/>
              </a:ext>
            </a:extLst>
          </p:cNvPr>
          <p:cNvCxnSpPr>
            <a:cxnSpLocks/>
          </p:cNvCxnSpPr>
          <p:nvPr/>
        </p:nvCxnSpPr>
        <p:spPr>
          <a:xfrm flipV="1">
            <a:off x="4161000" y="4361472"/>
            <a:ext cx="0" cy="1800772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4DBA5C9-3979-4DB8-B545-DD186C8A1B8A}"/>
              </a:ext>
            </a:extLst>
          </p:cNvPr>
          <p:cNvSpPr/>
          <p:nvPr/>
        </p:nvSpPr>
        <p:spPr>
          <a:xfrm>
            <a:off x="2794937" y="3723574"/>
            <a:ext cx="888379" cy="26161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7CBDC92-1E99-40C4-886D-B51AE33C8BC2}"/>
              </a:ext>
            </a:extLst>
          </p:cNvPr>
          <p:cNvSpPr/>
          <p:nvPr/>
        </p:nvSpPr>
        <p:spPr>
          <a:xfrm>
            <a:off x="9779030" y="3634691"/>
            <a:ext cx="2121969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1BCF50E-814B-4ED7-8286-E68457B00209}"/>
              </a:ext>
            </a:extLst>
          </p:cNvPr>
          <p:cNvSpPr/>
          <p:nvPr/>
        </p:nvSpPr>
        <p:spPr>
          <a:xfrm>
            <a:off x="8165999" y="3654823"/>
            <a:ext cx="588503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A4B202C-3C80-42A0-9518-2CA5B2117EA2}"/>
              </a:ext>
            </a:extLst>
          </p:cNvPr>
          <p:cNvSpPr/>
          <p:nvPr/>
        </p:nvSpPr>
        <p:spPr>
          <a:xfrm>
            <a:off x="6421781" y="3665371"/>
            <a:ext cx="690249" cy="26161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033E88-9232-4015-BD75-CF85F55FDE24}"/>
              </a:ext>
            </a:extLst>
          </p:cNvPr>
          <p:cNvSpPr/>
          <p:nvPr/>
        </p:nvSpPr>
        <p:spPr>
          <a:xfrm>
            <a:off x="4615105" y="3696061"/>
            <a:ext cx="700457" cy="2616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505BDEA-CB6B-4675-AFA8-719804B9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Нацпроект </a:t>
            </a:r>
            <a:r>
              <a:rPr lang="ru-RU" dirty="0"/>
              <a:t>«Образование»</a:t>
            </a:r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id="{E7038086-CFE3-4E66-9A0C-472F0EC3BF2B}"/>
              </a:ext>
            </a:extLst>
          </p:cNvPr>
          <p:cNvSpPr/>
          <p:nvPr/>
        </p:nvSpPr>
        <p:spPr>
          <a:xfrm>
            <a:off x="5148241" y="3141002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id="{D9F73655-A39B-4DB9-BAD2-0048F55015B8}"/>
              </a:ext>
            </a:extLst>
          </p:cNvPr>
          <p:cNvSpPr/>
          <p:nvPr/>
        </p:nvSpPr>
        <p:spPr>
          <a:xfrm>
            <a:off x="6983292" y="3110629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id="{E8E60BE0-1FF4-412C-9950-FADE697C7B2B}"/>
              </a:ext>
            </a:extLst>
          </p:cNvPr>
          <p:cNvSpPr/>
          <p:nvPr/>
        </p:nvSpPr>
        <p:spPr>
          <a:xfrm>
            <a:off x="8605857" y="3121177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1380486"/>
            <a:ext cx="2586000" cy="2091829"/>
          </a:xfrm>
          <a:prstGeom prst="rect">
            <a:avLst/>
          </a:prstGeom>
        </p:spPr>
      </p:pic>
      <p:pic>
        <p:nvPicPr>
          <p:cNvPr id="34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33" y="-9122"/>
            <a:ext cx="2580873" cy="19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id="{8AFCD26B-71F5-4DC5-9848-B2DBE26F1B5E}"/>
              </a:ext>
            </a:extLst>
          </p:cNvPr>
          <p:cNvSpPr/>
          <p:nvPr/>
        </p:nvSpPr>
        <p:spPr>
          <a:xfrm>
            <a:off x="3490749" y="3195002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4BC680-1CAD-4BAA-840C-F37DE33A3A3F}"/>
              </a:ext>
            </a:extLst>
          </p:cNvPr>
          <p:cNvSpPr txBox="1"/>
          <p:nvPr/>
        </p:nvSpPr>
        <p:spPr>
          <a:xfrm>
            <a:off x="5421000" y="1733380"/>
            <a:ext cx="34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3"/>
                </a:solidFill>
              </a:rPr>
              <a:t>Успех каждого ребенка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2442CE0-4311-4B69-B9A1-FCAE107ACB3F}"/>
              </a:ext>
            </a:extLst>
          </p:cNvPr>
          <p:cNvSpPr txBox="1"/>
          <p:nvPr/>
        </p:nvSpPr>
        <p:spPr>
          <a:xfrm>
            <a:off x="5877073" y="2049262"/>
            <a:ext cx="323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</a:t>
            </a:r>
            <a:endParaRPr lang="en-US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DE7E1C-2647-43CB-90CF-ACAD8E7C23E4}"/>
              </a:ext>
            </a:extLst>
          </p:cNvPr>
          <p:cNvSpPr txBox="1"/>
          <p:nvPr/>
        </p:nvSpPr>
        <p:spPr>
          <a:xfrm>
            <a:off x="9156000" y="1533919"/>
            <a:ext cx="286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5"/>
                </a:solidFill>
              </a:rPr>
              <a:t>Цифровая образовательная среда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9391017" y="2049263"/>
            <a:ext cx="272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  <a:endParaRPr lang="en-US" sz="1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140E611-26CD-4D74-B49A-AA55B3B3A149}"/>
              </a:ext>
            </a:extLst>
          </p:cNvPr>
          <p:cNvSpPr txBox="1"/>
          <p:nvPr/>
        </p:nvSpPr>
        <p:spPr>
          <a:xfrm>
            <a:off x="4341000" y="4599000"/>
            <a:ext cx="277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</a:rPr>
              <a:t>Современная школа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89A5D1F-20D8-4980-BEDA-903FCD3F714E}"/>
              </a:ext>
            </a:extLst>
          </p:cNvPr>
          <p:cNvSpPr txBox="1"/>
          <p:nvPr/>
        </p:nvSpPr>
        <p:spPr>
          <a:xfrm>
            <a:off x="4746000" y="4968332"/>
            <a:ext cx="27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внедрение в российских школах новых методов обучения и воспитания, современных образовательных </a:t>
            </a:r>
            <a:r>
              <a:rPr lang="ru-RU" sz="1200" dirty="0" smtClean="0"/>
              <a:t>технологий</a:t>
            </a:r>
            <a:endParaRPr lang="en-US" sz="12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FC4C00-EAD8-489C-9314-AC67B6A3C97E}"/>
              </a:ext>
            </a:extLst>
          </p:cNvPr>
          <p:cNvSpPr txBox="1"/>
          <p:nvPr/>
        </p:nvSpPr>
        <p:spPr>
          <a:xfrm>
            <a:off x="8121000" y="4591037"/>
            <a:ext cx="30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Молодые профессионалы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D44D93-22FB-4FB3-99CA-2CC5B6DFA223}"/>
              </a:ext>
            </a:extLst>
          </p:cNvPr>
          <p:cNvSpPr txBox="1"/>
          <p:nvPr/>
        </p:nvSpPr>
        <p:spPr>
          <a:xfrm>
            <a:off x="8349753" y="4968332"/>
            <a:ext cx="355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модернизация профессионального образования, в том числе с помощью внедрения адаптивных, практико-ориентированных и гибких образовательных программ</a:t>
            </a:r>
            <a:endParaRPr lang="en-US" sz="1200" dirty="0"/>
          </a:p>
        </p:txBody>
      </p:sp>
      <p:sp>
        <p:nvSpPr>
          <p:cNvPr id="46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966000" y="1449001"/>
            <a:ext cx="1620000" cy="3627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/>
              <a:t>ОБРАЗОВАНИЕ</a:t>
            </a:r>
            <a:endParaRPr lang="ru-RU" sz="1100" dirty="0"/>
          </a:p>
        </p:txBody>
      </p:sp>
      <p:pic>
        <p:nvPicPr>
          <p:cNvPr id="1026" name="Picture 2" descr="https://t4.ftcdn.net/jpg/02/75/07/79/240_F_275077915_kbkIAOBl49kwNe1nicTQvuzHpmu8Rf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75186" r="61823" b="3161"/>
          <a:stretch/>
        </p:blipFill>
        <p:spPr bwMode="auto">
          <a:xfrm>
            <a:off x="5519499" y="3473078"/>
            <a:ext cx="571184" cy="69811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4.ftcdn.net/jpg/02/75/07/79/240_F_275077915_kbkIAOBl49kwNe1nicTQvuzHpmu8Rf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2" r="79154" b="73638"/>
          <a:stretch/>
        </p:blipFill>
        <p:spPr bwMode="auto">
          <a:xfrm>
            <a:off x="8906761" y="3405506"/>
            <a:ext cx="680583" cy="6751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4.ftcdn.net/jpg/02/75/07/79/240_F_275077915_kbkIAOBl49kwNe1nicTQvuzHpmu8Rf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0" t="28290" r="4573" b="50057"/>
          <a:stretch/>
        </p:blipFill>
        <p:spPr bwMode="auto">
          <a:xfrm>
            <a:off x="7363183" y="3452026"/>
            <a:ext cx="579690" cy="63765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4.ftcdn.net/jpg/02/75/07/79/240_F_275077915_kbkIAOBl49kwNe1nicTQvuzHpmu8Rf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7" t="1997" r="22165" b="72412"/>
          <a:stretch/>
        </p:blipFill>
        <p:spPr bwMode="auto">
          <a:xfrm>
            <a:off x="3875883" y="3528035"/>
            <a:ext cx="573673" cy="67797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Объект 5">
            <a:extLst>
              <a:ext uri="{FF2B5EF4-FFF2-40B4-BE49-F238E27FC236}">
                <a16:creationId xmlns:a16="http://schemas.microsoft.com/office/drawing/2014/main" id="{205C4BC1-8104-485E-AD56-4130F31E5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989286"/>
              </p:ext>
            </p:extLst>
          </p:nvPr>
        </p:nvGraphicFramePr>
        <p:xfrm>
          <a:off x="-565432" y="2934000"/>
          <a:ext cx="3888206" cy="44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93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Нацпроект «Образование»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" y="1573298"/>
            <a:ext cx="2523963" cy="2036240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326000" y="1674000"/>
            <a:ext cx="12375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pic>
        <p:nvPicPr>
          <p:cNvPr id="1030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46" y="0"/>
            <a:ext cx="2528254" cy="18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99972"/>
              </p:ext>
            </p:extLst>
          </p:nvPr>
        </p:nvGraphicFramePr>
        <p:xfrm>
          <a:off x="2811000" y="1429327"/>
          <a:ext cx="7665051" cy="5070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718">
                  <a:extLst>
                    <a:ext uri="{9D8B030D-6E8A-4147-A177-3AD203B41FA5}">
                      <a16:colId xmlns:a16="http://schemas.microsoft.com/office/drawing/2014/main" val="2534546737"/>
                    </a:ext>
                  </a:extLst>
                </a:gridCol>
                <a:gridCol w="1417813">
                  <a:extLst>
                    <a:ext uri="{9D8B030D-6E8A-4147-A177-3AD203B41FA5}">
                      <a16:colId xmlns:a16="http://schemas.microsoft.com/office/drawing/2014/main" val="2294781271"/>
                    </a:ext>
                  </a:extLst>
                </a:gridCol>
                <a:gridCol w="1019053">
                  <a:extLst>
                    <a:ext uri="{9D8B030D-6E8A-4147-A177-3AD203B41FA5}">
                      <a16:colId xmlns:a16="http://schemas.microsoft.com/office/drawing/2014/main" val="2740729774"/>
                    </a:ext>
                  </a:extLst>
                </a:gridCol>
                <a:gridCol w="974747">
                  <a:extLst>
                    <a:ext uri="{9D8B030D-6E8A-4147-A177-3AD203B41FA5}">
                      <a16:colId xmlns:a16="http://schemas.microsoft.com/office/drawing/2014/main" val="375544516"/>
                    </a:ext>
                  </a:extLst>
                </a:gridCol>
                <a:gridCol w="1063360">
                  <a:extLst>
                    <a:ext uri="{9D8B030D-6E8A-4147-A177-3AD203B41FA5}">
                      <a16:colId xmlns:a16="http://schemas.microsoft.com/office/drawing/2014/main" val="3089303240"/>
                    </a:ext>
                  </a:extLst>
                </a:gridCol>
                <a:gridCol w="1063360">
                  <a:extLst>
                    <a:ext uri="{9D8B030D-6E8A-4147-A177-3AD203B41FA5}">
                      <a16:colId xmlns:a16="http://schemas.microsoft.com/office/drawing/2014/main" val="2623732814"/>
                    </a:ext>
                  </a:extLst>
                </a:gridCol>
              </a:tblGrid>
              <a:tr h="2112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Количество образовательных организаций оснащенных в 2020 году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376825"/>
                  </a:ext>
                </a:extLst>
              </a:tr>
              <a:tr h="451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РП Цифровая образовательная среда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РП Современная школа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РП "Успех каждого ребенка"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РП "Молодые профессионалы"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2727446042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Базарносызганский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315867480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Барышский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3424770058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Вешкаймский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830617857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Инзенский район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231423459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Карсунский район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435720590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Кузоватовский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23174803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Майнский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66145060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Мелекесский район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301260331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Николаевский район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2516955142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Новомалыклинский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381466141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Новоспасский район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520760805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Павловский район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61834736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Радищевский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345383914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Сенгилеевский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64217861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Старокулаткинский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765223883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Старомайнский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3996149228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Сурский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27417585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Тереньгульский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64335897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Ульяновский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3197243373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Цильнинский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951734389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err="1">
                          <a:effectLst/>
                        </a:rPr>
                        <a:t>Чердаклинский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2407246537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г. </a:t>
                      </a:r>
                      <a:r>
                        <a:rPr lang="ru-RU" sz="1000" u="none" strike="noStrike" dirty="0" err="1">
                          <a:effectLst/>
                        </a:rPr>
                        <a:t>Новоульяновск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72011358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г. Димитровград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3424376964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г. Ульяновск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663489658"/>
                  </a:ext>
                </a:extLst>
              </a:tr>
              <a:tr h="167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СПО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2865336371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9" marR="5609" marT="560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171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ctr"/>
                </a:tc>
                <a:extLst>
                  <a:ext uri="{0D108BD9-81ED-4DB2-BD59-A6C34878D82A}">
                    <a16:rowId xmlns:a16="http://schemas.microsoft.com/office/drawing/2014/main" val="1318351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4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D3A2AE6-726A-46C1-928B-DFD0D287318E}"/>
              </a:ext>
            </a:extLst>
          </p:cNvPr>
          <p:cNvGrpSpPr/>
          <p:nvPr/>
        </p:nvGrpSpPr>
        <p:grpSpPr>
          <a:xfrm>
            <a:off x="4756664" y="3169618"/>
            <a:ext cx="3366289" cy="3148358"/>
            <a:chOff x="3436251" y="2934000"/>
            <a:chExt cx="2433254" cy="3217500"/>
          </a:xfrm>
          <a:solidFill>
            <a:schemeClr val="accent5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C7EE0E-CDF1-4F39-9EF8-FCFA53F608AD}"/>
                </a:ext>
              </a:extLst>
            </p:cNvPr>
            <p:cNvSpPr/>
            <p:nvPr/>
          </p:nvSpPr>
          <p:spPr>
            <a:xfrm>
              <a:off x="3439505" y="2934000"/>
              <a:ext cx="2430000" cy="49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AED8A07-FD59-4D3C-9964-5D8A89408808}"/>
                </a:ext>
              </a:extLst>
            </p:cNvPr>
            <p:cNvSpPr/>
            <p:nvPr/>
          </p:nvSpPr>
          <p:spPr>
            <a:xfrm>
              <a:off x="3436251" y="3429000"/>
              <a:ext cx="2430000" cy="832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6EBE45D-4F9B-41E6-8035-48A409FF1C72}"/>
                </a:ext>
              </a:extLst>
            </p:cNvPr>
            <p:cNvSpPr/>
            <p:nvPr/>
          </p:nvSpPr>
          <p:spPr>
            <a:xfrm>
              <a:off x="3436932" y="4261500"/>
              <a:ext cx="2430000" cy="18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F15E8EA-4396-4EFF-AF0F-96BDC7C0B6E7}"/>
              </a:ext>
            </a:extLst>
          </p:cNvPr>
          <p:cNvGrpSpPr/>
          <p:nvPr/>
        </p:nvGrpSpPr>
        <p:grpSpPr>
          <a:xfrm>
            <a:off x="876000" y="3945923"/>
            <a:ext cx="3341181" cy="2423672"/>
            <a:chOff x="6353248" y="2439000"/>
            <a:chExt cx="2430752" cy="3712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BFA10E8-259E-414D-8ABB-B74F930DBFE6}"/>
                </a:ext>
              </a:extLst>
            </p:cNvPr>
            <p:cNvSpPr/>
            <p:nvPr/>
          </p:nvSpPr>
          <p:spPr>
            <a:xfrm>
              <a:off x="6354000" y="2439000"/>
              <a:ext cx="2430000" cy="495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D52232C-FFE9-4F46-9D80-DF733E5DC125}"/>
                </a:ext>
              </a:extLst>
            </p:cNvPr>
            <p:cNvSpPr/>
            <p:nvPr/>
          </p:nvSpPr>
          <p:spPr>
            <a:xfrm>
              <a:off x="6353248" y="2934000"/>
              <a:ext cx="2430000" cy="8325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1E12058-491A-40B2-8CCD-56C72EDE870B}"/>
                </a:ext>
              </a:extLst>
            </p:cNvPr>
            <p:cNvSpPr/>
            <p:nvPr/>
          </p:nvSpPr>
          <p:spPr>
            <a:xfrm>
              <a:off x="6354000" y="3766500"/>
              <a:ext cx="2430000" cy="2385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8406FD-A98E-44A1-8C2F-F8E94C50E81F}"/>
              </a:ext>
            </a:extLst>
          </p:cNvPr>
          <p:cNvSpPr/>
          <p:nvPr/>
        </p:nvSpPr>
        <p:spPr>
          <a:xfrm>
            <a:off x="8780506" y="2938786"/>
            <a:ext cx="3162606" cy="49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BD5251-FC14-4F67-9448-9DF649205764}"/>
              </a:ext>
            </a:extLst>
          </p:cNvPr>
          <p:cNvSpPr/>
          <p:nvPr/>
        </p:nvSpPr>
        <p:spPr>
          <a:xfrm>
            <a:off x="8780506" y="3422109"/>
            <a:ext cx="3168467" cy="9393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DB174B-9E50-4B86-B0BA-55D83CBFFCC9}"/>
              </a:ext>
            </a:extLst>
          </p:cNvPr>
          <p:cNvSpPr/>
          <p:nvPr/>
        </p:nvSpPr>
        <p:spPr>
          <a:xfrm>
            <a:off x="14278336" y="9859653"/>
            <a:ext cx="87346" cy="437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80843-7FBF-4691-B34B-59512CE3A474}"/>
              </a:ext>
            </a:extLst>
          </p:cNvPr>
          <p:cNvSpPr txBox="1"/>
          <p:nvPr/>
        </p:nvSpPr>
        <p:spPr>
          <a:xfrm>
            <a:off x="4607966" y="3238030"/>
            <a:ext cx="183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8FD914-AE6F-463C-A045-02FFA962142E}"/>
              </a:ext>
            </a:extLst>
          </p:cNvPr>
          <p:cNvSpPr txBox="1"/>
          <p:nvPr/>
        </p:nvSpPr>
        <p:spPr>
          <a:xfrm>
            <a:off x="9066000" y="2949615"/>
            <a:ext cx="80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202</a:t>
            </a: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9FA226F-89A8-4129-AEB8-E280731940D7}"/>
              </a:ext>
            </a:extLst>
          </p:cNvPr>
          <p:cNvSpPr/>
          <p:nvPr/>
        </p:nvSpPr>
        <p:spPr>
          <a:xfrm>
            <a:off x="4746657" y="3683283"/>
            <a:ext cx="3371941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Детский технопарк </a:t>
            </a:r>
            <a:r>
              <a:rPr lang="ru-RU" sz="2000" b="1" dirty="0" err="1" smtClean="0">
                <a:solidFill>
                  <a:srgbClr val="002060"/>
                </a:solidFill>
              </a:rPr>
              <a:t>кванториум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Мобильный </a:t>
            </a:r>
            <a:r>
              <a:rPr lang="ru-RU" sz="2000" b="1" dirty="0" err="1" smtClean="0">
                <a:solidFill>
                  <a:srgbClr val="002060"/>
                </a:solidFill>
              </a:rPr>
              <a:t>кванториум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CF0B5D1-28C3-4EAC-B73D-699CAFA745EE}"/>
              </a:ext>
            </a:extLst>
          </p:cNvPr>
          <p:cNvSpPr/>
          <p:nvPr/>
        </p:nvSpPr>
        <p:spPr>
          <a:xfrm>
            <a:off x="876000" y="4413219"/>
            <a:ext cx="3340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Дом научной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коллаборации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089D37A-2B95-4AB4-97B0-7B83AA25AB66}"/>
              </a:ext>
            </a:extLst>
          </p:cNvPr>
          <p:cNvSpPr/>
          <p:nvPr/>
        </p:nvSpPr>
        <p:spPr>
          <a:xfrm>
            <a:off x="8411230" y="3384000"/>
            <a:ext cx="3526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Центр развития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талантливых детей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одаренных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1000" y="2347775"/>
            <a:ext cx="396000" cy="396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7A50CE-223B-42EC-8453-6F47F0B0CF0C}"/>
              </a:ext>
            </a:extLst>
          </p:cNvPr>
          <p:cNvSpPr txBox="1"/>
          <p:nvPr/>
        </p:nvSpPr>
        <p:spPr>
          <a:xfrm>
            <a:off x="4756664" y="4728248"/>
            <a:ext cx="3366288" cy="1338828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350" dirty="0" smtClean="0">
                <a:solidFill>
                  <a:schemeClr val="bg1"/>
                </a:solidFill>
              </a:rPr>
              <a:t>создают </a:t>
            </a:r>
            <a:r>
              <a:rPr lang="ru-RU" sz="1350" dirty="0">
                <a:solidFill>
                  <a:schemeClr val="bg1"/>
                </a:solidFill>
              </a:rPr>
              <a:t>среду для ускоренного развития школьников в научно-технической сфере и принципиально меняют подход к дополнительному образованию, формируют у ребенка новый образ мышления через проектную </a:t>
            </a:r>
            <a:r>
              <a:rPr lang="ru-RU" sz="1350" dirty="0" smtClean="0">
                <a:solidFill>
                  <a:schemeClr val="bg1"/>
                </a:solidFill>
              </a:rPr>
              <a:t>деятельность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417080-A692-44A8-B1BB-FAA635371D19}"/>
              </a:ext>
            </a:extLst>
          </p:cNvPr>
          <p:cNvSpPr txBox="1"/>
          <p:nvPr/>
        </p:nvSpPr>
        <p:spPr>
          <a:xfrm>
            <a:off x="561054" y="3891788"/>
            <a:ext cx="1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</a:t>
            </a:r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00" y="63255"/>
            <a:ext cx="10432800" cy="1325563"/>
          </a:xfrm>
        </p:spPr>
        <p:txBody>
          <a:bodyPr>
            <a:normAutofit/>
          </a:bodyPr>
          <a:lstStyle/>
          <a:p>
            <a:r>
              <a:rPr lang="ru-RU" dirty="0"/>
              <a:t>РП </a:t>
            </a:r>
            <a:r>
              <a:rPr lang="ru-RU" dirty="0" smtClean="0"/>
              <a:t>«Успех каждого ребенка»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54" y="1388818"/>
            <a:ext cx="2586000" cy="2091829"/>
          </a:xfrm>
          <a:prstGeom prst="rect">
            <a:avLst/>
          </a:prstGeom>
        </p:spPr>
      </p:pic>
      <p:pic>
        <p:nvPicPr>
          <p:cNvPr id="30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16" y="-9121"/>
            <a:ext cx="2444790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966000" y="1449001"/>
            <a:ext cx="1620000" cy="3627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/>
              <a:t>ОБРАЗОВАНИЕ</a:t>
            </a:r>
            <a:endParaRPr lang="ru-RU" sz="11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05864" y="1563282"/>
            <a:ext cx="9244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YS Text Fallback"/>
              </a:rPr>
              <a:t>«Такие проекты - это будущее, которое должно быть доступно всем. Это необходимо, потому что при той великой задаче технологического прорыва, которая стоит перед страной, нам очень нужно естественнонаучное и техническое творчество наших </a:t>
            </a:r>
            <a:r>
              <a:rPr lang="ru-RU" sz="1600" i="1" dirty="0" smtClean="0">
                <a:solidFill>
                  <a:srgbClr val="002060"/>
                </a:solidFill>
                <a:latin typeface="YS Text Fallback"/>
              </a:rPr>
              <a:t>детей».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www.syktsu.ru/upload/iblock/5d3/%D0%A6%D0%94%D0%9E%20%D0%BF%D1%80%D0%B8%20%D0%B2%D1%83%D0%B7%D0%B5.jpg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8813" r="16768"/>
          <a:stretch/>
        </p:blipFill>
        <p:spPr bwMode="auto">
          <a:xfrm>
            <a:off x="2671327" y="3289221"/>
            <a:ext cx="1250839" cy="11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2120625-2D95-4847-912D-D838426A94DA}"/>
              </a:ext>
            </a:extLst>
          </p:cNvPr>
          <p:cNvSpPr txBox="1"/>
          <p:nvPr/>
        </p:nvSpPr>
        <p:spPr>
          <a:xfrm>
            <a:off x="1055999" y="4826823"/>
            <a:ext cx="3014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школьникам предоставляется </a:t>
            </a:r>
            <a:r>
              <a:rPr lang="ru-RU" sz="1400" dirty="0" smtClean="0">
                <a:solidFill>
                  <a:srgbClr val="002060"/>
                </a:solidFill>
              </a:rPr>
              <a:t>возможность получить опыт работы над научными задачами вместе с настоящими учеными и внести собственный вклад в проводимые исследования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1E12058-491A-40B2-8CCD-56C72EDE870B}"/>
              </a:ext>
            </a:extLst>
          </p:cNvPr>
          <p:cNvSpPr/>
          <p:nvPr/>
        </p:nvSpPr>
        <p:spPr>
          <a:xfrm>
            <a:off x="8780506" y="4317667"/>
            <a:ext cx="3159091" cy="2025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Центр </a:t>
            </a:r>
            <a:r>
              <a:rPr lang="ru-RU" sz="1400" dirty="0" smtClean="0">
                <a:solidFill>
                  <a:srgbClr val="002060"/>
                </a:solidFill>
              </a:rPr>
              <a:t>создается </a:t>
            </a:r>
            <a:r>
              <a:rPr lang="ru-RU" sz="1400" dirty="0">
                <a:solidFill>
                  <a:srgbClr val="002060"/>
                </a:solidFill>
              </a:rPr>
              <a:t>для того, чтобы стать ключевым звеном в </a:t>
            </a:r>
            <a:r>
              <a:rPr lang="ru-RU" sz="1400" dirty="0" smtClean="0">
                <a:solidFill>
                  <a:srgbClr val="002060"/>
                </a:solidFill>
              </a:rPr>
              <a:t>системе </a:t>
            </a:r>
            <a:r>
              <a:rPr lang="ru-RU" sz="1400" dirty="0">
                <a:solidFill>
                  <a:srgbClr val="002060"/>
                </a:solidFill>
              </a:rPr>
              <a:t>поддержки </a:t>
            </a:r>
            <a:r>
              <a:rPr lang="ru-RU" sz="1400" dirty="0" smtClean="0">
                <a:solidFill>
                  <a:srgbClr val="002060"/>
                </a:solidFill>
              </a:rPr>
              <a:t>талантов, в </a:t>
            </a:r>
            <a:r>
              <a:rPr lang="ru-RU" sz="1400" dirty="0">
                <a:solidFill>
                  <a:srgbClr val="002060"/>
                </a:solidFill>
              </a:rPr>
              <a:t>раннем </a:t>
            </a:r>
            <a:r>
              <a:rPr lang="ru-RU" sz="1400" dirty="0" smtClean="0">
                <a:solidFill>
                  <a:srgbClr val="002060"/>
                </a:solidFill>
              </a:rPr>
              <a:t>выявлении, развитии </a:t>
            </a:r>
            <a:r>
              <a:rPr lang="ru-RU" sz="1400" dirty="0">
                <a:solidFill>
                  <a:srgbClr val="002060"/>
                </a:solidFill>
              </a:rPr>
              <a:t>и сопровождении одаренных детей, проявивших выдающиеся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способности </a:t>
            </a:r>
            <a:r>
              <a:rPr lang="ru-RU" sz="1400" dirty="0">
                <a:solidFill>
                  <a:srgbClr val="002060"/>
                </a:solidFill>
              </a:rPr>
              <a:t>в учебе.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637" y="2656574"/>
            <a:ext cx="1268541" cy="11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РП «Успех каждого ребенка»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89" y="1389839"/>
            <a:ext cx="2521973" cy="2040181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101000" y="1449000"/>
            <a:ext cx="13050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graphicFrame>
        <p:nvGraphicFramePr>
          <p:cNvPr id="40" name="Объект 5">
            <a:extLst>
              <a:ext uri="{FF2B5EF4-FFF2-40B4-BE49-F238E27FC236}">
                <a16:creationId xmlns:a16="http://schemas.microsoft.com/office/drawing/2014/main" id="{205C4BC1-8104-485E-AD56-4130F31E5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860590"/>
              </p:ext>
            </p:extLst>
          </p:nvPr>
        </p:nvGraphicFramePr>
        <p:xfrm>
          <a:off x="606000" y="1848454"/>
          <a:ext cx="5850000" cy="347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 txBox="1">
            <a:spLocks/>
          </p:cNvSpPr>
          <p:nvPr/>
        </p:nvSpPr>
        <p:spPr>
          <a:xfrm>
            <a:off x="6231000" y="1989000"/>
            <a:ext cx="558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78% детей, охваченных различными дополнительными образовательными программами в сферах образования, культуры и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В Ульяновской области проживает 6609 детей с ОВЗ и детей с инвалидностью, в системе дополнительного образования занято 4025 детей, что составляет 60,9</a:t>
            </a:r>
            <a:r>
              <a:rPr lang="ru-RU" sz="2000" dirty="0" smtClean="0">
                <a:solidFill>
                  <a:srgbClr val="002060"/>
                </a:solidFill>
              </a:rPr>
              <a:t>%</a:t>
            </a: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создано 4595 новых места в образовательных организациях различных типов для реализации дополнительных общеразвивающих программ всех направленностей в целях обеспечения 83% охвата детей дополнительным образованием</a:t>
            </a:r>
            <a:endParaRPr lang="ru-RU" sz="2000" dirty="0">
              <a:solidFill>
                <a:srgbClr val="002060"/>
              </a:solidFill>
            </a:endParaRP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/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02" y="-9121"/>
            <a:ext cx="2473103" cy="18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РП «Современная школа»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89" y="1389839"/>
            <a:ext cx="2521973" cy="2040181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101000" y="1449000"/>
            <a:ext cx="13050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sp>
        <p:nvSpPr>
          <p:cNvPr id="7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0B2BA595-0A45-47C6-AE67-09B07D77EE32}"/>
              </a:ext>
            </a:extLst>
          </p:cNvPr>
          <p:cNvSpPr/>
          <p:nvPr/>
        </p:nvSpPr>
        <p:spPr>
          <a:xfrm rot="5400000">
            <a:off x="374989" y="3794317"/>
            <a:ext cx="3348668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F7F671EB-366E-4335-9AB9-93FE2D3D2980}"/>
              </a:ext>
            </a:extLst>
          </p:cNvPr>
          <p:cNvSpPr/>
          <p:nvPr/>
        </p:nvSpPr>
        <p:spPr>
          <a:xfrm rot="5400000">
            <a:off x="1488290" y="2614070"/>
            <a:ext cx="675000" cy="1991250"/>
          </a:xfrm>
          <a:prstGeom prst="round2SameRect">
            <a:avLst/>
          </a:prstGeom>
          <a:solidFill>
            <a:srgbClr val="037AA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31EDF3FE-86B0-46E9-83D6-97DE595E7AAB}"/>
              </a:ext>
            </a:extLst>
          </p:cNvPr>
          <p:cNvSpPr/>
          <p:nvPr/>
        </p:nvSpPr>
        <p:spPr>
          <a:xfrm rot="16200000">
            <a:off x="861482" y="3092003"/>
            <a:ext cx="179794" cy="179570"/>
          </a:xfrm>
          <a:prstGeom prst="rtTriangle">
            <a:avLst/>
          </a:prstGeom>
          <a:solidFill>
            <a:srgbClr val="037AA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70F681F1-F8D7-4A70-AF31-3C2CAB5DDF9A}"/>
              </a:ext>
            </a:extLst>
          </p:cNvPr>
          <p:cNvSpPr/>
          <p:nvPr/>
        </p:nvSpPr>
        <p:spPr>
          <a:xfrm rot="10800000">
            <a:off x="836793" y="3947195"/>
            <a:ext cx="179794" cy="17957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0B2BA595-0A45-47C6-AE67-09B07D77EE32}"/>
              </a:ext>
            </a:extLst>
          </p:cNvPr>
          <p:cNvSpPr/>
          <p:nvPr/>
        </p:nvSpPr>
        <p:spPr>
          <a:xfrm rot="5400000">
            <a:off x="2908229" y="3646576"/>
            <a:ext cx="3337456" cy="2228085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F7F671EB-366E-4335-9AB9-93FE2D3D2980}"/>
              </a:ext>
            </a:extLst>
          </p:cNvPr>
          <p:cNvSpPr/>
          <p:nvPr/>
        </p:nvSpPr>
        <p:spPr>
          <a:xfrm rot="5400000">
            <a:off x="3880522" y="2603057"/>
            <a:ext cx="675000" cy="199125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31EDF3FE-86B0-46E9-83D6-97DE595E7AAB}"/>
              </a:ext>
            </a:extLst>
          </p:cNvPr>
          <p:cNvSpPr/>
          <p:nvPr/>
        </p:nvSpPr>
        <p:spPr>
          <a:xfrm rot="16200000">
            <a:off x="3263102" y="3074771"/>
            <a:ext cx="179794" cy="1795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:a16="http://schemas.microsoft.com/office/drawing/2014/main" id="{70F681F1-F8D7-4A70-AF31-3C2CAB5DDF9A}"/>
              </a:ext>
            </a:extLst>
          </p:cNvPr>
          <p:cNvSpPr/>
          <p:nvPr/>
        </p:nvSpPr>
        <p:spPr>
          <a:xfrm rot="10800000">
            <a:off x="3268481" y="3947195"/>
            <a:ext cx="179794" cy="17957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AE77E-706E-47C5-B0B9-85B2A02D1BCB}"/>
              </a:ext>
            </a:extLst>
          </p:cNvPr>
          <p:cNvSpPr txBox="1"/>
          <p:nvPr/>
        </p:nvSpPr>
        <p:spPr>
          <a:xfrm>
            <a:off x="1518202" y="3288825"/>
            <a:ext cx="112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2020г.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6AE77E-706E-47C5-B0B9-85B2A02D1BCB}"/>
              </a:ext>
            </a:extLst>
          </p:cNvPr>
          <p:cNvSpPr txBox="1"/>
          <p:nvPr/>
        </p:nvSpPr>
        <p:spPr>
          <a:xfrm>
            <a:off x="3954051" y="3320242"/>
            <a:ext cx="112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2020г.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6AE77E-706E-47C5-B0B9-85B2A02D1BCB}"/>
              </a:ext>
            </a:extLst>
          </p:cNvPr>
          <p:cNvSpPr txBox="1"/>
          <p:nvPr/>
        </p:nvSpPr>
        <p:spPr>
          <a:xfrm>
            <a:off x="1236310" y="3963825"/>
            <a:ext cx="1736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</a:rPr>
              <a:t>приобретено </a:t>
            </a:r>
            <a:r>
              <a:rPr lang="ru-RU" sz="1400" dirty="0">
                <a:solidFill>
                  <a:srgbClr val="002060"/>
                </a:solidFill>
              </a:rPr>
              <a:t>и установлено оборудование в общеобразовательную организации на территории Заволжского района г. Ульяновска на 1000 ученических </a:t>
            </a:r>
            <a:r>
              <a:rPr lang="ru-RU" sz="1400" dirty="0" smtClean="0">
                <a:solidFill>
                  <a:srgbClr val="002060"/>
                </a:solidFill>
              </a:rPr>
              <a:t>мест</a:t>
            </a:r>
          </a:p>
          <a:p>
            <a:pPr lvl="0"/>
            <a:endParaRPr lang="ru-RU" sz="1400" dirty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6AE77E-706E-47C5-B0B9-85B2A02D1BCB}"/>
              </a:ext>
            </a:extLst>
          </p:cNvPr>
          <p:cNvSpPr txBox="1"/>
          <p:nvPr/>
        </p:nvSpPr>
        <p:spPr>
          <a:xfrm>
            <a:off x="3503820" y="3933508"/>
            <a:ext cx="19503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до </a:t>
            </a:r>
            <a:r>
              <a:rPr lang="ru-RU" sz="1400" dirty="0">
                <a:solidFill>
                  <a:srgbClr val="002060"/>
                </a:solidFill>
              </a:rPr>
              <a:t>конца года будет введена в эксплуатацию и оснащена современным оборудованием школа  на 300 новых мест, в муниципальном образовании «</a:t>
            </a:r>
            <a:r>
              <a:rPr lang="ru-RU" sz="1400" dirty="0" err="1">
                <a:solidFill>
                  <a:srgbClr val="002060"/>
                </a:solidFill>
              </a:rPr>
              <a:t>Тереньгульский</a:t>
            </a:r>
            <a:r>
              <a:rPr lang="ru-RU" sz="1400" dirty="0">
                <a:solidFill>
                  <a:srgbClr val="002060"/>
                </a:solidFill>
              </a:rPr>
              <a:t> район»</a:t>
            </a:r>
          </a:p>
          <a:p>
            <a:pPr lvl="0" algn="ctr"/>
            <a:endParaRPr lang="ru-RU" sz="1400" dirty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1140" t="16459" r="15904" b="12754"/>
          <a:stretch/>
        </p:blipFill>
        <p:spPr>
          <a:xfrm>
            <a:off x="6411000" y="2191633"/>
            <a:ext cx="4101251" cy="38702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68164" y="3816429"/>
            <a:ext cx="1677452" cy="8319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создано 1400 новых </a:t>
            </a:r>
            <a:r>
              <a:rPr lang="ru-RU" dirty="0">
                <a:solidFill>
                  <a:srgbClr val="002060"/>
                </a:solidFill>
              </a:rPr>
              <a:t>мест</a:t>
            </a:r>
          </a:p>
        </p:txBody>
      </p:sp>
      <p:pic>
        <p:nvPicPr>
          <p:cNvPr id="27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408" y="-9121"/>
            <a:ext cx="2540398" cy="19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РП «Современная школа»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18" y="-9121"/>
            <a:ext cx="2480487" cy="18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101000" y="1449000"/>
            <a:ext cx="13050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graphicFrame>
        <p:nvGraphicFramePr>
          <p:cNvPr id="23" name="Объект 5">
            <a:extLst>
              <a:ext uri="{FF2B5EF4-FFF2-40B4-BE49-F238E27FC236}">
                <a16:creationId xmlns:a16="http://schemas.microsoft.com/office/drawing/2014/main" id="{205C4BC1-8104-485E-AD56-4130F31E5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278548"/>
              </p:ext>
            </p:extLst>
          </p:nvPr>
        </p:nvGraphicFramePr>
        <p:xfrm>
          <a:off x="478551" y="2409929"/>
          <a:ext cx="5625000" cy="298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 txBox="1">
            <a:spLocks/>
          </p:cNvSpPr>
          <p:nvPr/>
        </p:nvSpPr>
        <p:spPr>
          <a:xfrm>
            <a:off x="5901489" y="2709539"/>
            <a:ext cx="5580000" cy="286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создана современная материально-техническая база </a:t>
            </a:r>
            <a:r>
              <a:rPr lang="ru-RU" sz="2000" dirty="0">
                <a:solidFill>
                  <a:srgbClr val="002060"/>
                </a:solidFill>
              </a:rPr>
              <a:t>в 42 школах, расположенных в сельской местности и малых </a:t>
            </a:r>
            <a:r>
              <a:rPr lang="ru-RU" sz="2000" dirty="0" smtClean="0">
                <a:solidFill>
                  <a:srgbClr val="002060"/>
                </a:solidFill>
              </a:rPr>
              <a:t>городах</a:t>
            </a:r>
            <a:endParaRPr lang="en-US" sz="2000" dirty="0" smtClean="0"/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модернизирована материально-техническая база 2 учреждений осуществляющих образовательную деятельность исключительно по адаптированным основным общеобразовательным программам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189" y="1389839"/>
            <a:ext cx="2521973" cy="20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7"/>
            <a:ext cx="10633800" cy="136768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РП «Цифровая образовательная среда»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1" y="1373011"/>
            <a:ext cx="2521973" cy="2040181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101000" y="1449000"/>
            <a:ext cx="1305000" cy="316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ОБРАЗОВАНИЕ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42CE0-4311-4B69-B9A1-FCAE107ACB3F}"/>
              </a:ext>
            </a:extLst>
          </p:cNvPr>
          <p:cNvSpPr txBox="1"/>
          <p:nvPr/>
        </p:nvSpPr>
        <p:spPr>
          <a:xfrm>
            <a:off x="1523144" y="2597901"/>
            <a:ext cx="14172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endParaRPr lang="en-US" sz="15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42CE0-4311-4B69-B9A1-FCAE107ACB3F}"/>
              </a:ext>
            </a:extLst>
          </p:cNvPr>
          <p:cNvSpPr txBox="1"/>
          <p:nvPr/>
        </p:nvSpPr>
        <p:spPr>
          <a:xfrm>
            <a:off x="2742156" y="1021105"/>
            <a:ext cx="12556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accent5">
                    <a:lumMod val="50000"/>
                  </a:schemeClr>
                </a:solidFill>
              </a:rPr>
              <a:t>Ц</a:t>
            </a:r>
            <a:endParaRPr lang="en-US" sz="1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42CE0-4311-4B69-B9A1-FCAE107ACB3F}"/>
              </a:ext>
            </a:extLst>
          </p:cNvPr>
          <p:cNvSpPr txBox="1"/>
          <p:nvPr/>
        </p:nvSpPr>
        <p:spPr>
          <a:xfrm>
            <a:off x="3866639" y="1660450"/>
            <a:ext cx="4337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комплекс информационных образовательных ресурсов, в том числе </a:t>
            </a:r>
            <a:r>
              <a:rPr lang="ru-RU" sz="1600" dirty="0" smtClean="0"/>
              <a:t>электронных , которые помогут</a:t>
            </a:r>
            <a:r>
              <a:rPr lang="ru-RU" sz="1600" dirty="0"/>
              <a:t> </a:t>
            </a:r>
            <a:r>
              <a:rPr lang="ru-RU" sz="1600" dirty="0" smtClean="0"/>
              <a:t>оптимизировать </a:t>
            </a:r>
            <a:r>
              <a:rPr lang="ru-RU" sz="1600" dirty="0"/>
              <a:t>систему школьного </a:t>
            </a:r>
            <a:r>
              <a:rPr lang="ru-RU" sz="1600" dirty="0" smtClean="0"/>
              <a:t>образования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42CE0-4311-4B69-B9A1-FCAE107ACB3F}"/>
              </a:ext>
            </a:extLst>
          </p:cNvPr>
          <p:cNvSpPr txBox="1"/>
          <p:nvPr/>
        </p:nvSpPr>
        <p:spPr>
          <a:xfrm>
            <a:off x="3043123" y="3425195"/>
            <a:ext cx="350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совокупность технологических </a:t>
            </a:r>
          </a:p>
          <a:p>
            <a:r>
              <a:rPr lang="ru-RU" sz="1600" dirty="0"/>
              <a:t>средств информационных и коммуникационных технологий</a:t>
            </a:r>
            <a:endParaRPr lang="ru-RU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42CE0-4311-4B69-B9A1-FCAE107ACB3F}"/>
              </a:ext>
            </a:extLst>
          </p:cNvPr>
          <p:cNvSpPr txBox="1"/>
          <p:nvPr/>
        </p:nvSpPr>
        <p:spPr>
          <a:xfrm>
            <a:off x="793692" y="4256192"/>
            <a:ext cx="1522307" cy="239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FFC000"/>
                </a:solidFill>
              </a:rPr>
              <a:t>С</a:t>
            </a:r>
            <a:endParaRPr lang="en-US" sz="15000" b="1" dirty="0">
              <a:solidFill>
                <a:srgbClr val="FFC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42CE0-4311-4B69-B9A1-FCAE107ACB3F}"/>
              </a:ext>
            </a:extLst>
          </p:cNvPr>
          <p:cNvSpPr txBox="1"/>
          <p:nvPr/>
        </p:nvSpPr>
        <p:spPr>
          <a:xfrm>
            <a:off x="2147884" y="5169825"/>
            <a:ext cx="399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ряд педагогических технологий, обеспечивающих обучение в современной информационно- образовательной </a:t>
            </a:r>
            <a:r>
              <a:rPr lang="ru-RU" sz="1600" dirty="0" smtClean="0"/>
              <a:t>среде</a:t>
            </a:r>
            <a:endParaRPr lang="ru-RU" sz="16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698419" y="2960333"/>
            <a:ext cx="5377581" cy="31706"/>
          </a:xfrm>
          <a:prstGeom prst="line">
            <a:avLst/>
          </a:prstGeom>
          <a:ln w="38100"/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669790" y="1602969"/>
            <a:ext cx="340621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76000" y="1607378"/>
            <a:ext cx="0" cy="1352955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698419" y="1804415"/>
            <a:ext cx="0" cy="1194576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405631" y="4638304"/>
            <a:ext cx="5377581" cy="31706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779227" y="3263671"/>
            <a:ext cx="0" cy="139048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73017" y="3263671"/>
            <a:ext cx="340621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05631" y="3475434"/>
            <a:ext cx="0" cy="11945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56394" y="6235539"/>
            <a:ext cx="5692283" cy="130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449333" y="4882584"/>
            <a:ext cx="0" cy="13529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043123" y="4886538"/>
            <a:ext cx="340621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89707" y="5054015"/>
            <a:ext cx="0" cy="11945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Объект 5">
            <a:extLst>
              <a:ext uri="{FF2B5EF4-FFF2-40B4-BE49-F238E27FC236}">
                <a16:creationId xmlns:a16="http://schemas.microsoft.com/office/drawing/2014/main" id="{205C4BC1-8104-485E-AD56-4130F31E5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010484"/>
              </p:ext>
            </p:extLst>
          </p:nvPr>
        </p:nvGraphicFramePr>
        <p:xfrm>
          <a:off x="6552047" y="2960333"/>
          <a:ext cx="5168953" cy="338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Picture 6" descr="https://us.123rf.com/450wm/serhiibrovko/serhiibrovko1902/serhiibrovko190200046/122614181-concept-of-teamwork-people-building-gear-wheels-isolated-on-white-background-vector-illustration-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18" y="-9121"/>
            <a:ext cx="2480487" cy="18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963</Words>
  <Application>Microsoft Office PowerPoint</Application>
  <PresentationFormat>Широкоэкранный</PresentationFormat>
  <Paragraphs>293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YS Text Fallback</vt:lpstr>
      <vt:lpstr>Тема Office</vt:lpstr>
      <vt:lpstr>Отчет  по реализации национального проекта «Образование» на территории Ульяновской области за 10 месяцев 2020 года и о перспективах на 2021-2023 г.</vt:lpstr>
      <vt:lpstr>Нацпроект «Образование»</vt:lpstr>
      <vt:lpstr>Нацпроект «Образование»</vt:lpstr>
      <vt:lpstr>Нацпроект «Образование»</vt:lpstr>
      <vt:lpstr>РП «Успех каждого ребенка»</vt:lpstr>
      <vt:lpstr>РП «Успех каждого ребенка»</vt:lpstr>
      <vt:lpstr>РП «Современная школа»</vt:lpstr>
      <vt:lpstr>РП «Современная школа»</vt:lpstr>
      <vt:lpstr>РП «Цифровая образовательная среда»</vt:lpstr>
      <vt:lpstr>РП «Цифровая образовательная среда»</vt:lpstr>
      <vt:lpstr>РП «Молодые профессионалы»</vt:lpstr>
      <vt:lpstr>РП «Содействие занятости женщин- создание условий дошкольного образования для детей в возрасте до 3 лет</vt:lpstr>
      <vt:lpstr>Нацпроект «Образование»</vt:lpstr>
      <vt:lpstr>Нацпроект «Образование»</vt:lpstr>
      <vt:lpstr>Нацпроект «Образование»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Юлия Пронина</cp:lastModifiedBy>
  <cp:revision>139</cp:revision>
  <cp:lastPrinted>2020-11-27T05:01:09Z</cp:lastPrinted>
  <dcterms:created xsi:type="dcterms:W3CDTF">2020-07-05T17:04:43Z</dcterms:created>
  <dcterms:modified xsi:type="dcterms:W3CDTF">2020-11-27T06:45:41Z</dcterms:modified>
</cp:coreProperties>
</file>