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304" r:id="rId4"/>
    <p:sldId id="310" r:id="rId5"/>
    <p:sldId id="305" r:id="rId6"/>
    <p:sldId id="306" r:id="rId7"/>
    <p:sldId id="313" r:id="rId8"/>
    <p:sldId id="307" r:id="rId9"/>
    <p:sldId id="312" r:id="rId10"/>
    <p:sldId id="31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718"/>
    <a:srgbClr val="0000CC"/>
    <a:srgbClr val="000099"/>
    <a:srgbClr val="FFCCFF"/>
    <a:srgbClr val="F8F7BB"/>
    <a:srgbClr val="F0F4BE"/>
    <a:srgbClr val="F363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QNAPD4\Share\&#1054;&#1057;&#1058;&#1040;&#1051;&#1068;&#1053;&#1054;&#1045;\&#1055;&#1054;&#1047;&#1040;&#1055;&#1040;&#1056;&#1068;&#1045;&#1042;&#1040;\&#1050;&#1086;&#1083;&#1083;&#1077;&#1075;&#1080;&#1080;\2020\25.11.2020\&#1052;&#1086;&#1085;&#1080;&#1090;&#1086;&#1088;&#1080;&#1085;&#1075;%20&#1082;&#1086;&#1085;&#1090;&#1088;&#1086;&#1083;&#1103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ASQNAPD4\Share\&#1054;&#1057;&#1058;&#1040;&#1051;&#1068;&#1053;&#1054;&#1045;\&#1055;&#1054;&#1047;&#1040;&#1055;&#1040;&#1056;&#1068;&#1045;&#1042;&#1040;\&#1050;&#1086;&#1083;&#1083;&#1077;&#1075;&#1080;&#1080;\2020\25.11.2020\&#1052;&#1086;&#1085;&#1080;&#1090;&#1086;&#1088;&#1080;&#1085;&#1075;%20&#1082;&#1086;&#1085;&#1090;&#1088;&#1086;&#1083;&#1103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C3E-4DFD-89B6-A046EF3323C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C3E-4DFD-89B6-A046EF3323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C3E-4DFD-89B6-A046EF3323C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C3E-4DFD-89B6-A046EF3323C3}"/>
              </c:ext>
            </c:extLst>
          </c:dPt>
          <c:dLbls>
            <c:dLbl>
              <c:idx val="0"/>
              <c:layout>
                <c:manualLayout>
                  <c:x val="0.15000008906654697"/>
                  <c:y val="0.1687877122761282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58285D9-1637-445E-9634-87FE996F4CEF}" type="CATEGORYNAME">
                      <a:rPr lang="ru-RU"/>
                      <a:pPr>
                        <a:defRPr sz="1800"/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3E-4DFD-89B6-A046EF3323C3}"/>
                </c:ext>
              </c:extLst>
            </c:dLbl>
            <c:dLbl>
              <c:idx val="1"/>
              <c:layout>
                <c:manualLayout>
                  <c:x val="0.15963553078317985"/>
                  <c:y val="-0.162290871244982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7DAFB30-DFD7-4A46-A622-206DAE18807D}" type="CATEGORYNAME">
                      <a:rPr lang="ru-RU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3E-4DFD-89B6-A046EF3323C3}"/>
                </c:ext>
              </c:extLst>
            </c:dLbl>
            <c:dLbl>
              <c:idx val="2"/>
              <c:layout>
                <c:manualLayout>
                  <c:x val="-6.9744895596193651E-2"/>
                  <c:y val="0.2829152533067533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48A736-D982-4DEC-8D8A-748F2B67F6D6}" type="CATEGORYNAME">
                      <a:rPr lang="ru-RU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3E-4DFD-89B6-A046EF3323C3}"/>
                </c:ext>
              </c:extLst>
            </c:dLbl>
            <c:dLbl>
              <c:idx val="3"/>
              <c:layout>
                <c:manualLayout>
                  <c:x val="-0.19004084591843645"/>
                  <c:y val="7.58640012911329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3E-4DFD-89B6-A046EF3323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Лист3!$K$5:$K$8</c:f>
              <c:strCache>
                <c:ptCount val="4"/>
                <c:pt idx="0">
                  <c:v>СПО</c:v>
                </c:pt>
                <c:pt idx="1">
                  <c:v>ОО</c:v>
                </c:pt>
                <c:pt idx="2">
                  <c:v>ДОУ</c:v>
                </c:pt>
                <c:pt idx="3">
                  <c:v>ДО</c:v>
                </c:pt>
              </c:strCache>
            </c:strRef>
          </c:cat>
          <c:val>
            <c:numRef>
              <c:f>Лист3!$L$5:$L$8</c:f>
              <c:numCache>
                <c:formatCode>General</c:formatCode>
                <c:ptCount val="4"/>
                <c:pt idx="0">
                  <c:v>14</c:v>
                </c:pt>
                <c:pt idx="1">
                  <c:v>44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3E-4DFD-89B6-A046EF3323C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0B5-4565-BEDC-285D29A01D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0B5-4565-BEDC-285D29A01D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0B5-4565-BEDC-285D29A01D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0B5-4565-BEDC-285D29A01D32}"/>
              </c:ext>
            </c:extLst>
          </c:dPt>
          <c:dLbls>
            <c:dLbl>
              <c:idx val="0"/>
              <c:layout>
                <c:manualLayout>
                  <c:x val="0.15000000000000002"/>
                  <c:y val="1.851851851851852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1A8A135-09FE-4980-BB9D-B3132D7602B1}" type="CATEGORYNAME">
                      <a:rPr lang="ru-RU" smtClean="0"/>
                      <a:pPr>
                        <a:defRPr sz="1800"/>
                      </a:pPr>
                      <a:t>[ИМЯ КАТЕГОРИИ]</a:t>
                    </a:fld>
                    <a:endParaRPr lang="ru-RU" dirty="0" smtClean="0"/>
                  </a:p>
                  <a:p>
                    <a:pPr>
                      <a:defRPr sz="1800"/>
                    </a:pPr>
                    <a:r>
                      <a:rPr lang="ru-RU" baseline="0" dirty="0" smtClean="0"/>
                      <a:t>16%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0B5-4565-BEDC-285D29A01D32}"/>
                </c:ext>
              </c:extLst>
            </c:dLbl>
            <c:dLbl>
              <c:idx val="1"/>
              <c:layout>
                <c:manualLayout>
                  <c:x val="0.18888888888888891"/>
                  <c:y val="-0.15277777777777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904683-D238-41AA-8DCB-783AE1B11288}" type="CATEGORYNAME">
                      <a:rPr lang="ru-RU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58%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0B5-4565-BEDC-285D29A01D32}"/>
                </c:ext>
              </c:extLst>
            </c:dLbl>
            <c:dLbl>
              <c:idx val="2"/>
              <c:layout>
                <c:manualLayout>
                  <c:x val="-5.5555555555555539E-2"/>
                  <c:y val="0.138888888888888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B5-4565-BEDC-285D29A01D32}"/>
                </c:ext>
              </c:extLst>
            </c:dLbl>
            <c:dLbl>
              <c:idx val="3"/>
              <c:layout>
                <c:manualLayout>
                  <c:x val="-0.12499999999999997"/>
                  <c:y val="2.77777777777777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4EEAC4F-C576-43A6-AE4E-12F1B971B23D}" type="CATEGORYNAME">
                      <a:rPr lang="ru-RU" dirty="0"/>
                      <a:pPr>
                        <a:defRPr sz="1800">
                          <a:solidFill>
                            <a:schemeClr val="accent1"/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0B5-4565-BEDC-285D29A01D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Лист3!$K$5:$K$8</c:f>
              <c:strCache>
                <c:ptCount val="4"/>
                <c:pt idx="0">
                  <c:v>СПО</c:v>
                </c:pt>
                <c:pt idx="1">
                  <c:v>ОО</c:v>
                </c:pt>
                <c:pt idx="2">
                  <c:v>ДОУ</c:v>
                </c:pt>
                <c:pt idx="3">
                  <c:v>ДО</c:v>
                </c:pt>
              </c:strCache>
            </c:strRef>
          </c:cat>
          <c:val>
            <c:numRef>
              <c:f>Лист3!$L$5:$L$8</c:f>
              <c:numCache>
                <c:formatCode>General</c:formatCode>
                <c:ptCount val="4"/>
                <c:pt idx="0">
                  <c:v>14</c:v>
                </c:pt>
                <c:pt idx="1">
                  <c:v>44</c:v>
                </c:pt>
                <c:pt idx="2">
                  <c:v>14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0B5-4565-BEDC-285D29A01D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o73.ru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gif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22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3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4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 flipV="1">
            <a:off x="0" y="5840625"/>
            <a:ext cx="8771373" cy="1017375"/>
            <a:chOff x="0" y="0"/>
            <a:chExt cx="12002532" cy="1017375"/>
          </a:xfrm>
        </p:grpSpPr>
        <p:grpSp>
          <p:nvGrpSpPr>
            <p:cNvPr id="5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65316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425746" y="0"/>
            <a:ext cx="7458622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" y="1268760"/>
            <a:ext cx="91440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base"/>
            <a:r>
              <a:rPr lang="ru-RU" sz="3100" b="1" dirty="0">
                <a:solidFill>
                  <a:srgbClr val="000099"/>
                </a:solidFill>
              </a:rPr>
              <a:t>Об организации </a:t>
            </a:r>
            <a:r>
              <a:rPr lang="ru-RU" sz="3100" b="1" dirty="0" smtClean="0">
                <a:solidFill>
                  <a:srgbClr val="000099"/>
                </a:solidFill>
              </a:rPr>
              <a:t>контроля за соблюдением</a:t>
            </a:r>
          </a:p>
          <a:p>
            <a:pPr algn="ctr" fontAlgn="base"/>
            <a:r>
              <a:rPr lang="ru-RU" sz="3100" b="1" dirty="0" smtClean="0">
                <a:solidFill>
                  <a:srgbClr val="000099"/>
                </a:solidFill>
              </a:rPr>
              <a:t>санитарно-эпидемиологических правил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и </a:t>
            </a:r>
            <a:r>
              <a:rPr lang="ru-RU" sz="3100" b="1" dirty="0">
                <a:solidFill>
                  <a:srgbClr val="000099"/>
                </a:solidFill>
              </a:rPr>
              <a:t>выполнением </a:t>
            </a:r>
            <a:r>
              <a:rPr lang="ru-RU" sz="3100" b="1" dirty="0" smtClean="0">
                <a:solidFill>
                  <a:srgbClr val="000099"/>
                </a:solidFill>
              </a:rPr>
              <a:t>мероприятий, направленных</a:t>
            </a:r>
            <a:br>
              <a:rPr lang="ru-RU" sz="3100" b="1" dirty="0" smtClean="0">
                <a:solidFill>
                  <a:srgbClr val="000099"/>
                </a:solidFill>
              </a:rPr>
            </a:br>
            <a:r>
              <a:rPr lang="ru-RU" sz="3100" b="1" dirty="0" smtClean="0">
                <a:solidFill>
                  <a:srgbClr val="000099"/>
                </a:solidFill>
              </a:rPr>
              <a:t>на </a:t>
            </a:r>
            <a:r>
              <a:rPr lang="ru-RU" sz="3100" b="1" dirty="0">
                <a:solidFill>
                  <a:srgbClr val="000099"/>
                </a:solidFill>
              </a:rPr>
              <a:t>профилактику </a:t>
            </a:r>
            <a:r>
              <a:rPr lang="ru-RU" sz="3100" b="1" dirty="0" smtClean="0">
                <a:solidFill>
                  <a:srgbClr val="000099"/>
                </a:solidFill>
              </a:rPr>
              <a:t>и недопущение распространения </a:t>
            </a:r>
            <a:r>
              <a:rPr lang="ru-RU" sz="3100" b="1" dirty="0">
                <a:solidFill>
                  <a:srgbClr val="000099"/>
                </a:solidFill>
              </a:rPr>
              <a:t>вирусных инфекций в образовательных организациях Ульяновской </a:t>
            </a:r>
            <a:r>
              <a:rPr lang="ru-RU" sz="3100" b="1" dirty="0" smtClean="0">
                <a:solidFill>
                  <a:srgbClr val="000099"/>
                </a:solidFill>
              </a:rPr>
              <a:t>области</a:t>
            </a:r>
            <a:endParaRPr lang="ru-RU" sz="3100" dirty="0">
              <a:solidFill>
                <a:srgbClr val="000099"/>
              </a:solidFill>
            </a:endParaRPr>
          </a:p>
        </p:txBody>
      </p:sp>
      <p:sp>
        <p:nvSpPr>
          <p:cNvPr id="18" name="Текст 2"/>
          <p:cNvSpPr txBox="1">
            <a:spLocks/>
          </p:cNvSpPr>
          <p:nvPr/>
        </p:nvSpPr>
        <p:spPr>
          <a:xfrm>
            <a:off x="4967785" y="4429132"/>
            <a:ext cx="3811265" cy="16643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Докладчик:</a:t>
            </a:r>
            <a:r>
              <a:rPr lang="en-US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                     </a:t>
            </a:r>
            <a:endParaRPr lang="ru-RU" sz="1600" b="1" dirty="0" smtClean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Директор </a:t>
            </a:r>
            <a:r>
              <a:rPr lang="ru-RU" sz="1600" b="1" dirty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департамента по надзору и контролю в сфере </a:t>
            </a:r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образования Министерства просвещения</a:t>
            </a:r>
            <a:b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и воспитания Ульяновской области </a:t>
            </a:r>
          </a:p>
          <a:p>
            <a:r>
              <a:rPr lang="ru-RU" sz="1600" b="1" dirty="0" smtClean="0">
                <a:solidFill>
                  <a:srgbClr val="422A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О.М.Касимова</a:t>
            </a:r>
            <a:endParaRPr lang="ru-RU" sz="1600" b="1" dirty="0">
              <a:solidFill>
                <a:srgbClr val="422A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Текст 2"/>
          <p:cNvSpPr txBox="1">
            <a:spLocks/>
          </p:cNvSpPr>
          <p:nvPr/>
        </p:nvSpPr>
        <p:spPr>
          <a:xfrm>
            <a:off x="3500430" y="6143644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22A8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Ульяновск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22A8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Текст 2"/>
          <p:cNvSpPr txBox="1">
            <a:spLocks/>
          </p:cNvSpPr>
          <p:nvPr/>
        </p:nvSpPr>
        <p:spPr>
          <a:xfrm>
            <a:off x="3500430" y="6551898"/>
            <a:ext cx="2143140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26 ноября 2020 г.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6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713778" y="0"/>
            <a:ext cx="695456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6000" y="313661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1600" b="1" dirty="0">
                <a:solidFill>
                  <a:prstClr val="white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О результатах контроля за проведением ГИА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69709" y="2780928"/>
            <a:ext cx="740459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</a:t>
            </a:r>
            <a:endParaRPr lang="ru-RU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707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9511" y="894795"/>
            <a:ext cx="4262377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Указ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Губернатора Ульяновской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12.03.2020 №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b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 введении режима повышенной готовности и установлении обязательных для исполнения гражданами и организациями правил поведения при введении режима повышенной готовности»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print"/>
          <a:srcRect l="9037" r="2954" b="6103"/>
          <a:stretch/>
        </p:blipFill>
        <p:spPr>
          <a:xfrm rot="20911333">
            <a:off x="4994238" y="855689"/>
            <a:ext cx="2943452" cy="444278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 cstate="print"/>
          <a:srcRect l="9990" b="5655"/>
          <a:stretch/>
        </p:blipFill>
        <p:spPr>
          <a:xfrm rot="1512805">
            <a:off x="5576036" y="2098631"/>
            <a:ext cx="2726461" cy="404302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295720" cy="395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Организация контроля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34372"/>
              </p:ext>
            </p:extLst>
          </p:nvPr>
        </p:nvGraphicFramePr>
        <p:xfrm>
          <a:off x="35496" y="754737"/>
          <a:ext cx="4536503" cy="440245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48104173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378508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5813555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1696800691"/>
                    </a:ext>
                  </a:extLst>
                </a:gridCol>
                <a:gridCol w="402848">
                  <a:extLst>
                    <a:ext uri="{9D8B030D-6E8A-4147-A177-3AD203B41FA5}">
                      <a16:colId xmlns:a16="http://schemas.microsoft.com/office/drawing/2014/main" val="2093234369"/>
                    </a:ext>
                  </a:extLst>
                </a:gridCol>
                <a:gridCol w="533255">
                  <a:extLst>
                    <a:ext uri="{9D8B030D-6E8A-4147-A177-3AD203B41FA5}">
                      <a16:colId xmlns:a16="http://schemas.microsoft.com/office/drawing/2014/main" val="3500136297"/>
                    </a:ext>
                  </a:extLst>
                </a:gridCol>
              </a:tblGrid>
              <a:tr h="123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Муниципальное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</a:t>
                      </a:r>
                      <a:r>
                        <a:rPr lang="ru-RU" sz="1800" dirty="0">
                          <a:effectLst/>
                        </a:rPr>
                        <a:t>проверок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8397"/>
                  </a:ext>
                </a:extLst>
              </a:tr>
              <a:tr h="1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34712661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город Ульяновск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94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59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20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7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8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418425390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Базарносызганский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861774330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Барышский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3666655800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Вешкаймский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507007605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г.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Димитровград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511364531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Инзенский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031880013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Карсунский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107031944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Кузоватовский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552154346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Майнский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813580138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Мелекесский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446423197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Николаевский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336813660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Новомалыклинский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496314337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Новоспасский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91555981"/>
                  </a:ext>
                </a:extLst>
              </a:tr>
            </a:tbl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491461"/>
              </p:ext>
            </p:extLst>
          </p:nvPr>
        </p:nvGraphicFramePr>
        <p:xfrm>
          <a:off x="4616462" y="4811761"/>
          <a:ext cx="4491024" cy="2057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829185"/>
              </p:ext>
            </p:extLst>
          </p:nvPr>
        </p:nvGraphicFramePr>
        <p:xfrm>
          <a:off x="4607495" y="754737"/>
          <a:ext cx="4499991" cy="41008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48104173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737850888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05813555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696800691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93234369"/>
                    </a:ext>
                  </a:extLst>
                </a:gridCol>
                <a:gridCol w="611559">
                  <a:extLst>
                    <a:ext uri="{9D8B030D-6E8A-4147-A177-3AD203B41FA5}">
                      <a16:colId xmlns:a16="http://schemas.microsoft.com/office/drawing/2014/main" val="3500136297"/>
                    </a:ext>
                  </a:extLst>
                </a:gridCol>
              </a:tblGrid>
              <a:tr h="1232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Муниципальное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образование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Всего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Кол-во </a:t>
                      </a:r>
                      <a:r>
                        <a:rPr lang="ru-RU" sz="1800" dirty="0">
                          <a:effectLst/>
                        </a:rPr>
                        <a:t>проверок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28397"/>
                  </a:ext>
                </a:extLst>
              </a:tr>
              <a:tr h="123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ДОУ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34712661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г. Новоульяновск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270407690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Павловский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720680440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Радищевский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4108981361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Сенгилеевский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50721794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Старокулаткинский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470038539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Старомайнский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912746175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Сурский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4002458311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Тереньгульский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73167430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Ульяновский район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6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2848580891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Цильнинский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528251253"/>
                  </a:ext>
                </a:extLst>
              </a:tr>
              <a:tr h="232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Чердаклинский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68667317"/>
                  </a:ext>
                </a:extLst>
              </a:tr>
              <a:tr h="123267">
                <a:tc>
                  <a:txBody>
                    <a:bodyPr/>
                    <a:lstStyle/>
                    <a:p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FF0000"/>
                          </a:solidFill>
                          <a:effectLst/>
                        </a:rPr>
                        <a:t>168</a:t>
                      </a:r>
                      <a:endParaRPr lang="ru-RU" sz="17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FF0000"/>
                          </a:solidFill>
                          <a:effectLst/>
                        </a:rPr>
                        <a:t>102</a:t>
                      </a:r>
                      <a:endParaRPr lang="ru-RU" sz="17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FF0000"/>
                          </a:solidFill>
                          <a:effectLst/>
                        </a:rPr>
                        <a:t>39</a:t>
                      </a:r>
                      <a:endParaRPr lang="ru-RU" sz="17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FF0000"/>
                          </a:solidFill>
                          <a:effectLst/>
                        </a:rPr>
                        <a:t>15</a:t>
                      </a:r>
                      <a:endParaRPr lang="ru-RU" sz="17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50" b="1" dirty="0">
                          <a:solidFill>
                            <a:srgbClr val="FF0000"/>
                          </a:solidFill>
                          <a:effectLst/>
                        </a:rPr>
                        <a:t>12</a:t>
                      </a:r>
                      <a:endParaRPr lang="ru-RU" sz="17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376" marR="44376" marT="0" marB="0"/>
                </a:tc>
                <a:extLst>
                  <a:ext uri="{0D108BD9-81ED-4DB2-BD59-A6C34878D82A}">
                    <a16:rowId xmlns:a16="http://schemas.microsoft.com/office/drawing/2014/main" val="1747082438"/>
                  </a:ext>
                </a:extLst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5496" y="5246340"/>
            <a:ext cx="4571999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мае-августе проведено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168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контрольных мероприятий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 во всех муниципальных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образованиях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077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06167" y="893714"/>
            <a:ext cx="397331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Распоряжение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Губернатора Ульяновской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от 22.04.2020 № 356-р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мерах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соблюдению повышенной готовности на территории Ульяновской области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(в редакции распоряжения от </a:t>
            </a: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08.10.2020 № 1163-р)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11990" r="1999" b="5682"/>
          <a:stretch/>
        </p:blipFill>
        <p:spPr>
          <a:xfrm rot="639913">
            <a:off x="4842389" y="994266"/>
            <a:ext cx="3630848" cy="539574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43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295720" cy="395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Организация контроля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792932"/>
              </p:ext>
            </p:extLst>
          </p:nvPr>
        </p:nvGraphicFramePr>
        <p:xfrm>
          <a:off x="35499" y="807999"/>
          <a:ext cx="4536502" cy="39138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0197">
                  <a:extLst>
                    <a:ext uri="{9D8B030D-6E8A-4147-A177-3AD203B41FA5}">
                      <a16:colId xmlns:a16="http://schemas.microsoft.com/office/drawing/2014/main" val="4120369268"/>
                    </a:ext>
                  </a:extLst>
                </a:gridCol>
                <a:gridCol w="423828">
                  <a:extLst>
                    <a:ext uri="{9D8B030D-6E8A-4147-A177-3AD203B41FA5}">
                      <a16:colId xmlns:a16="http://schemas.microsoft.com/office/drawing/2014/main" val="2093955174"/>
                    </a:ext>
                  </a:extLst>
                </a:gridCol>
                <a:gridCol w="444806">
                  <a:extLst>
                    <a:ext uri="{9D8B030D-6E8A-4147-A177-3AD203B41FA5}">
                      <a16:colId xmlns:a16="http://schemas.microsoft.com/office/drawing/2014/main" val="465303359"/>
                    </a:ext>
                  </a:extLst>
                </a:gridCol>
                <a:gridCol w="444806">
                  <a:extLst>
                    <a:ext uri="{9D8B030D-6E8A-4147-A177-3AD203B41FA5}">
                      <a16:colId xmlns:a16="http://schemas.microsoft.com/office/drawing/2014/main" val="2884140187"/>
                    </a:ext>
                  </a:extLst>
                </a:gridCol>
                <a:gridCol w="370671">
                  <a:extLst>
                    <a:ext uri="{9D8B030D-6E8A-4147-A177-3AD203B41FA5}">
                      <a16:colId xmlns:a16="http://schemas.microsoft.com/office/drawing/2014/main" val="4145076385"/>
                    </a:ext>
                  </a:extLst>
                </a:gridCol>
                <a:gridCol w="593074">
                  <a:extLst>
                    <a:ext uri="{9D8B030D-6E8A-4147-A177-3AD203B41FA5}">
                      <a16:colId xmlns:a16="http://schemas.microsoft.com/office/drawing/2014/main" val="676201755"/>
                    </a:ext>
                  </a:extLst>
                </a:gridCol>
                <a:gridCol w="459120">
                  <a:extLst>
                    <a:ext uri="{9D8B030D-6E8A-4147-A177-3AD203B41FA5}">
                      <a16:colId xmlns:a16="http://schemas.microsoft.com/office/drawing/2014/main" val="1141193332"/>
                    </a:ext>
                  </a:extLst>
                </a:gridCol>
              </a:tblGrid>
              <a:tr h="956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Муниципальное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проверок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499518"/>
                  </a:ext>
                </a:extLst>
              </a:tr>
              <a:tr h="95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extLst>
                  <a:ext uri="{0D108BD9-81ED-4DB2-BD59-A6C34878D82A}">
                    <a16:rowId xmlns:a16="http://schemas.microsoft.com/office/drawing/2014/main" val="1618033307"/>
                  </a:ext>
                </a:extLst>
              </a:tr>
              <a:tr h="10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город Ульяновск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2969291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Базарносызганский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7009449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Барышский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0175788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Вешкаймский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6723719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г. Димитровград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06181440"/>
                  </a:ext>
                </a:extLst>
              </a:tr>
              <a:tr h="10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Инзенский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9774830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Карсунский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6604392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Кузоватовский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9303943"/>
                  </a:ext>
                </a:extLst>
              </a:tr>
              <a:tr h="10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Майнский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3251439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Мелекесский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3456405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Николаевский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12152397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Новомалыклинский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82166811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Новоспасский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6217435"/>
                  </a:ext>
                </a:extLst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796942"/>
              </p:ext>
            </p:extLst>
          </p:nvPr>
        </p:nvGraphicFramePr>
        <p:xfrm>
          <a:off x="4644009" y="807999"/>
          <a:ext cx="4499992" cy="36453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72207">
                  <a:extLst>
                    <a:ext uri="{9D8B030D-6E8A-4147-A177-3AD203B41FA5}">
                      <a16:colId xmlns:a16="http://schemas.microsoft.com/office/drawing/2014/main" val="412036926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9395517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46530335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884140187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414507638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676201755"/>
                    </a:ext>
                  </a:extLst>
                </a:gridCol>
                <a:gridCol w="539553">
                  <a:extLst>
                    <a:ext uri="{9D8B030D-6E8A-4147-A177-3AD203B41FA5}">
                      <a16:colId xmlns:a16="http://schemas.microsoft.com/office/drawing/2014/main" val="1141193332"/>
                    </a:ext>
                  </a:extLst>
                </a:gridCol>
              </a:tblGrid>
              <a:tr h="9566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Муниципальное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образование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Количество </a:t>
                      </a:r>
                      <a:r>
                        <a:rPr lang="ru-RU" sz="1600" dirty="0">
                          <a:effectLst/>
                        </a:rPr>
                        <a:t>проверок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499518"/>
                  </a:ext>
                </a:extLst>
              </a:tr>
              <a:tr h="956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ДОУ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СПО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ОВЗ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extLst>
                  <a:ext uri="{0D108BD9-81ED-4DB2-BD59-A6C34878D82A}">
                    <a16:rowId xmlns:a16="http://schemas.microsoft.com/office/drawing/2014/main" val="1618033307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г. Новоульяновск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669355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Павловский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448488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Радищевский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2937229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Сенгилеевский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6959368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Старокулаткинский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9187390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Старомайнский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74674196"/>
                  </a:ext>
                </a:extLst>
              </a:tr>
              <a:tr h="1015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Сурский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1619681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Тереньгульский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669054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Ульяновский район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70142279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Цильнинский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3429587"/>
                  </a:ext>
                </a:extLst>
              </a:tr>
              <a:tr h="191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Чердаклинский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0883492"/>
                  </a:ext>
                </a:extLst>
              </a:tr>
              <a:tr h="101593">
                <a:tc>
                  <a:txBody>
                    <a:bodyPr/>
                    <a:lstStyle/>
                    <a:p>
                      <a:endParaRPr lang="ru-RU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3" marR="36573" marT="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6171636"/>
                  </a:ext>
                </a:extLst>
              </a:tr>
            </a:tbl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200249"/>
              </p:ext>
            </p:extLst>
          </p:nvPr>
        </p:nvGraphicFramePr>
        <p:xfrm>
          <a:off x="4607500" y="4545406"/>
          <a:ext cx="4499990" cy="2323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36005" y="5070677"/>
            <a:ext cx="45720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2000" dirty="0"/>
              <a:t>С 5 октября по </a:t>
            </a:r>
            <a:r>
              <a:rPr lang="ru-RU" sz="2000" dirty="0" smtClean="0"/>
              <a:t>27 </a:t>
            </a:r>
            <a:r>
              <a:rPr lang="ru-RU" sz="2000" dirty="0"/>
              <a:t>ноября 2020 года </a:t>
            </a:r>
            <a:r>
              <a:rPr lang="ru-RU" sz="2000" b="1" dirty="0">
                <a:solidFill>
                  <a:srgbClr val="FF0000"/>
                </a:solidFill>
              </a:rPr>
              <a:t>проверено </a:t>
            </a:r>
            <a:r>
              <a:rPr lang="ru-RU" sz="2000" b="1" dirty="0" smtClean="0">
                <a:solidFill>
                  <a:srgbClr val="FF0000"/>
                </a:solidFill>
              </a:rPr>
              <a:t>93 </a:t>
            </a:r>
            <a:r>
              <a:rPr lang="ru-RU" sz="2000" b="1" dirty="0">
                <a:solidFill>
                  <a:srgbClr val="FF0000"/>
                </a:solidFill>
              </a:rPr>
              <a:t>образовательных организаций </a:t>
            </a:r>
            <a:r>
              <a:rPr lang="ru-RU" sz="2000" dirty="0"/>
              <a:t>в </a:t>
            </a:r>
            <a:r>
              <a:rPr lang="ru-RU" sz="2000" dirty="0" smtClean="0"/>
              <a:t>13 </a:t>
            </a:r>
            <a:r>
              <a:rPr lang="ru-RU" sz="2000" dirty="0"/>
              <a:t>муниципальных образованиях</a:t>
            </a:r>
          </a:p>
        </p:txBody>
      </p:sp>
    </p:spTree>
    <p:extLst>
      <p:ext uri="{BB962C8B-B14F-4D97-AF65-F5344CB8AC3E}">
        <p14:creationId xmlns:p14="http://schemas.microsoft.com/office/powerpoint/2010/main" val="14097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1600" y="1772816"/>
            <a:ext cx="802955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режим </a:t>
            </a:r>
            <a:r>
              <a:rPr lang="ru-RU" sz="2400" b="1" dirty="0"/>
              <a:t>работы, а именно, </a:t>
            </a:r>
            <a:r>
              <a:rPr lang="ru-RU" sz="2400" b="1" dirty="0" smtClean="0"/>
              <a:t>закрепление </a:t>
            </a:r>
            <a:r>
              <a:rPr lang="ru-RU" sz="2400" b="1" dirty="0"/>
              <a:t>за каждым классом учебного кабинета, расписание,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графики </a:t>
            </a:r>
            <a:r>
              <a:rPr lang="ru-RU" sz="2400" b="1" dirty="0"/>
              <a:t>посещения </a:t>
            </a:r>
            <a:r>
              <a:rPr lang="ru-RU" sz="2400" b="1" dirty="0" smtClean="0"/>
              <a:t>столовой</a:t>
            </a:r>
            <a:endParaRPr lang="ru-RU" sz="32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971600" y="3053947"/>
            <a:ext cx="802955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занятия </a:t>
            </a:r>
            <a:r>
              <a:rPr lang="ru-RU" sz="2400" b="1" dirty="0"/>
              <a:t>в малых группах в учреждениях дополнительного </a:t>
            </a:r>
            <a:r>
              <a:rPr lang="ru-RU" sz="2400" b="1" dirty="0" smtClean="0"/>
              <a:t>образования</a:t>
            </a:r>
            <a:endParaRPr lang="ru-RU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974209" y="3987851"/>
            <a:ext cx="802955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проведение </a:t>
            </a:r>
            <a:r>
              <a:rPr lang="ru-RU" sz="2400" b="1" dirty="0"/>
              <a:t>противоэпидемических мероприятий ежедневная и генеральная </a:t>
            </a:r>
            <a:r>
              <a:rPr lang="ru-RU" sz="2400" b="1" dirty="0" smtClean="0"/>
              <a:t>уборка, </a:t>
            </a:r>
            <a:r>
              <a:rPr lang="ru-RU" sz="2400" b="1" dirty="0"/>
              <a:t>проветривание помещений, обеззараживание воздуха, наличие мыла, антисептиков, одноразовых </a:t>
            </a:r>
            <a:r>
              <a:rPr lang="ru-RU" sz="2400" b="1" dirty="0" smtClean="0"/>
              <a:t>полотенец</a:t>
            </a:r>
            <a:endParaRPr lang="ru-RU" sz="3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971600" y="836712"/>
            <a:ext cx="8029556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организация </a:t>
            </a:r>
            <a:r>
              <a:rPr lang="ru-RU" sz="2400" b="1" dirty="0"/>
              <a:t>ежедневных «утренних фильтров» при </a:t>
            </a:r>
            <a:r>
              <a:rPr lang="ru-RU" sz="2400" b="1" dirty="0" smtClean="0"/>
              <a:t>входе</a:t>
            </a:r>
          </a:p>
          <a:p>
            <a:pPr algn="ctr"/>
            <a:r>
              <a:rPr lang="ru-RU" sz="2400" b="1" dirty="0" smtClean="0"/>
              <a:t>в </a:t>
            </a:r>
            <a:r>
              <a:rPr lang="ru-RU" sz="2400" b="1" dirty="0"/>
              <a:t>здание, соблюдение масочного </a:t>
            </a:r>
            <a:r>
              <a:rPr lang="ru-RU" sz="2400" b="1" dirty="0" smtClean="0"/>
              <a:t>режима</a:t>
            </a:r>
            <a:endParaRPr lang="ru-RU" sz="32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971600" y="5628466"/>
            <a:ext cx="802955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организация </a:t>
            </a:r>
            <a:r>
              <a:rPr lang="ru-RU" sz="2400" b="1" dirty="0"/>
              <a:t>разъяснительных мероприятий с обучающимися и их </a:t>
            </a:r>
            <a:r>
              <a:rPr lang="ru-RU" sz="2400" b="1" dirty="0" smtClean="0"/>
              <a:t>родителями</a:t>
            </a:r>
            <a:endParaRPr lang="ru-RU" sz="32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295720" cy="39517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Что контролируется?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93997" y="75525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93997" y="186461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936" y="2971342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53388" y="426484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53388" y="5478681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2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542894" cy="98610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</a:t>
            </a: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ипичные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недостатки при организации образовательной деятельности в условиях распространения новой коронавирусной инфекции (COVID-19)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9876" y="1412776"/>
            <a:ext cx="8251280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900" b="1" dirty="0" smtClean="0"/>
              <a:t>Отсутствие </a:t>
            </a:r>
            <a:r>
              <a:rPr lang="ru-RU" sz="1900" b="1" dirty="0"/>
              <a:t>достаточного количества рециркуляторов для обеззараживания воздуха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49876" y="2171472"/>
            <a:ext cx="8251280" cy="96949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/>
              <a:t>Не </a:t>
            </a:r>
            <a:r>
              <a:rPr lang="ru-RU" sz="1900" b="1" dirty="0" smtClean="0"/>
              <a:t>обеспечивается постоянное </a:t>
            </a:r>
            <a:r>
              <a:rPr lang="ru-RU" sz="1900" b="1" dirty="0"/>
              <a:t>наличие в туалетных комнатах и столовых достаточного количества одноразовых полотенец, туалетной бумаги и антисептических средств для обработки рук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49875" y="3219338"/>
            <a:ext cx="8251280" cy="677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/>
              <a:t>Отсутствие в достаточном количестве средств индивидуальной защиты органов дыхания для педагогических работников и обучающихся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49876" y="3980383"/>
            <a:ext cx="8251280" cy="3847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/>
              <a:t>Ненадлежащее ведение документации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746013" y="4440418"/>
            <a:ext cx="8251281" cy="6771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/>
              <a:t>Отсутствие системной работы по контролю за осуществлением образовательной деятельности в условиях распространения </a:t>
            </a:r>
            <a:r>
              <a:rPr lang="ru-RU" sz="1900" b="1" dirty="0" smtClean="0"/>
              <a:t>COVID-19</a:t>
            </a:r>
            <a:endParaRPr lang="ru-RU" sz="1900" b="1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75483" y="5206740"/>
            <a:ext cx="8247419" cy="677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 smtClean="0"/>
              <a:t>Неэффективность </a:t>
            </a:r>
            <a:r>
              <a:rPr lang="ru-RU" sz="1900" b="1" dirty="0"/>
              <a:t>или </a:t>
            </a:r>
            <a:r>
              <a:rPr lang="ru-RU" sz="1900" b="1" dirty="0" smtClean="0"/>
              <a:t>отсутствие разъяснительной работы </a:t>
            </a:r>
            <a:r>
              <a:rPr lang="ru-RU" sz="1900" b="1" dirty="0"/>
              <a:t>по профилактике новой коронавирусной инфекции (COVID-19)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75483" y="5959162"/>
            <a:ext cx="8251280" cy="6771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9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1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гигиенической культуры среди </a:t>
            </a:r>
            <a:r>
              <a:rPr lang="ru-RU" sz="19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педагогических работников</a:t>
            </a:r>
            <a:r>
              <a:rPr lang="ru-RU" sz="1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, сотрудников </a:t>
            </a:r>
            <a:r>
              <a:rPr lang="ru-RU" sz="19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и, </a:t>
            </a:r>
            <a:r>
              <a:rPr lang="ru-RU" sz="19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как следствие, </a:t>
            </a:r>
            <a:r>
              <a:rPr lang="ru-RU" sz="19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обучающихся и воспитанников</a:t>
            </a:r>
            <a:endParaRPr lang="ru-RU" sz="19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114308" y="1291551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14308" y="2175332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8378" y="3097420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308" y="3737026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44060" y="4365104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8983" y="5120253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44060" y="5827069"/>
            <a:ext cx="497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10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/>
          <a:srcRect l="9990" b="21684"/>
          <a:stretch/>
        </p:blipFill>
        <p:spPr>
          <a:xfrm rot="20989619">
            <a:off x="437386" y="928905"/>
            <a:ext cx="3299827" cy="40619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28" name="Picture 4" descr="Назначение арбитражным судом административного штрафа за оборот алкогольной  продукции без соответствующей лицензии ниже низшего предела. - Юрист  Мириджанян Давид Мелконович - Судебная практика - Праворуб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" t="2693" r="4006"/>
          <a:stretch/>
        </p:blipFill>
        <p:spPr bwMode="auto">
          <a:xfrm rot="732708">
            <a:off x="1423050" y="2595493"/>
            <a:ext cx="2746965" cy="388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95930" y="5323157"/>
            <a:ext cx="4708808" cy="127419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Статья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00CC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20.6.1. Невыполнение правил поведения при чрезвычайной ситуации или угрозе ее возникновения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0000CC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55976" y="310072"/>
            <a:ext cx="4730339" cy="65248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tx1"/>
                </a:solidFill>
              </a:rPr>
              <a:t>Невыполнение </a:t>
            </a:r>
            <a:r>
              <a:rPr lang="ru-RU" sz="2200" b="1" dirty="0">
                <a:solidFill>
                  <a:schemeClr val="tx1"/>
                </a:solidFill>
              </a:rPr>
              <a:t>правил </a:t>
            </a:r>
            <a:r>
              <a:rPr lang="ru-RU" sz="2200" b="1" dirty="0" smtClean="0">
                <a:solidFill>
                  <a:schemeClr val="tx1"/>
                </a:solidFill>
              </a:rPr>
              <a:t>поведения    при </a:t>
            </a:r>
            <a:r>
              <a:rPr lang="ru-RU" sz="2200" b="1" dirty="0">
                <a:solidFill>
                  <a:schemeClr val="tx1"/>
                </a:solidFill>
              </a:rPr>
              <a:t>чрезвычайной ситуации или угрозе ее возникновения влечет предупреждение или наложение административного штрафа: </a:t>
            </a:r>
            <a:endParaRPr lang="ru-RU" sz="2200" b="1" dirty="0" smtClean="0">
              <a:solidFill>
                <a:schemeClr val="tx1"/>
              </a:solidFill>
            </a:endParaRPr>
          </a:p>
          <a:p>
            <a:pPr algn="just"/>
            <a:endParaRPr lang="ru-RU" sz="2200" b="1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CC"/>
                </a:solidFill>
              </a:rPr>
              <a:t>на </a:t>
            </a:r>
            <a:r>
              <a:rPr lang="ru-RU" sz="2200" dirty="0">
                <a:solidFill>
                  <a:srgbClr val="0000CC"/>
                </a:solidFill>
              </a:rPr>
              <a:t>граждан </a:t>
            </a:r>
            <a:r>
              <a:rPr lang="ru-RU" sz="2200" dirty="0"/>
              <a:t>– 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1 тысячи до 30 тысяч рублей</a:t>
            </a:r>
            <a:r>
              <a:rPr lang="ru-RU" sz="2200" dirty="0">
                <a:solidFill>
                  <a:srgbClr val="FF0000"/>
                </a:solidFill>
              </a:rPr>
              <a:t>; 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sz="22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CC"/>
                </a:solidFill>
              </a:rPr>
              <a:t>на </a:t>
            </a:r>
            <a:r>
              <a:rPr lang="ru-RU" sz="2200" dirty="0">
                <a:solidFill>
                  <a:srgbClr val="0000CC"/>
                </a:solidFill>
              </a:rPr>
              <a:t>должностных лиц </a:t>
            </a:r>
            <a:r>
              <a:rPr lang="ru-RU" sz="2200" dirty="0"/>
              <a:t>– 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10 тысяч до 50 тысяч рублей</a:t>
            </a:r>
            <a:r>
              <a:rPr lang="ru-RU" sz="2200" dirty="0">
                <a:solidFill>
                  <a:srgbClr val="FF0000"/>
                </a:solidFill>
              </a:rPr>
              <a:t>; 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sz="22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CC"/>
                </a:solidFill>
              </a:rPr>
              <a:t>на </a:t>
            </a:r>
            <a:r>
              <a:rPr lang="ru-RU" sz="2200" dirty="0">
                <a:solidFill>
                  <a:srgbClr val="0000CC"/>
                </a:solidFill>
              </a:rPr>
              <a:t>лиц, осуществляющих предпринимательскую деятельность без образования юридического лица</a:t>
            </a:r>
            <a:r>
              <a:rPr lang="ru-RU" sz="2200" dirty="0"/>
              <a:t>, 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30 тысяч до 50 тысяч рублей</a:t>
            </a:r>
            <a:r>
              <a:rPr lang="ru-RU" sz="2200" dirty="0">
                <a:solidFill>
                  <a:srgbClr val="FF0000"/>
                </a:solidFill>
              </a:rPr>
              <a:t>; 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sz="2200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0000CC"/>
                </a:solidFill>
              </a:rPr>
              <a:t>на </a:t>
            </a:r>
            <a:r>
              <a:rPr lang="ru-RU" sz="2200" dirty="0">
                <a:solidFill>
                  <a:srgbClr val="0000CC"/>
                </a:solidFill>
              </a:rPr>
              <a:t>юридических лиц </a:t>
            </a:r>
            <a:r>
              <a:rPr lang="ru-RU" sz="2200" dirty="0"/>
              <a:t>– </a:t>
            </a:r>
            <a:endParaRPr lang="ru-RU" sz="2200" dirty="0" smtClean="0"/>
          </a:p>
          <a:p>
            <a:r>
              <a:rPr lang="ru-RU" sz="2200" b="1" dirty="0" smtClean="0">
                <a:solidFill>
                  <a:srgbClr val="FF0000"/>
                </a:solidFill>
              </a:rPr>
              <a:t>от </a:t>
            </a:r>
            <a:r>
              <a:rPr lang="ru-RU" sz="2200" b="1" dirty="0">
                <a:solidFill>
                  <a:srgbClr val="FF0000"/>
                </a:solidFill>
              </a:rPr>
              <a:t>100 тысяч до 300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2773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0" y="0"/>
            <a:ext cx="9001156" cy="1017375"/>
            <a:chOff x="0" y="0"/>
            <a:chExt cx="12002530" cy="1017375"/>
          </a:xfrm>
        </p:grpSpPr>
        <p:grpSp>
          <p:nvGrpSpPr>
            <p:cNvPr id="3" name="Группа 13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29" name="Прямоугольник 2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0" name="Прямоугольный треугольник 29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4" name="Группа 16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27" name="Прямоугольный треугольник 26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5" name="Группа 19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25" name="Прямоугольник 24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6" name="Прямоугольный треугольник 25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grpSp>
        <p:nvGrpSpPr>
          <p:cNvPr id="6" name="Группа 3"/>
          <p:cNvGrpSpPr/>
          <p:nvPr/>
        </p:nvGrpSpPr>
        <p:grpSpPr>
          <a:xfrm flipV="1">
            <a:off x="0" y="5840625"/>
            <a:ext cx="8771372" cy="1017375"/>
            <a:chOff x="0" y="0"/>
            <a:chExt cx="12002530" cy="1017375"/>
          </a:xfrm>
        </p:grpSpPr>
        <p:grpSp>
          <p:nvGrpSpPr>
            <p:cNvPr id="7" name="Группа 10"/>
            <p:cNvGrpSpPr/>
            <p:nvPr/>
          </p:nvGrpSpPr>
          <p:grpSpPr>
            <a:xfrm>
              <a:off x="0" y="659028"/>
              <a:ext cx="5923005" cy="358347"/>
              <a:chOff x="0" y="0"/>
              <a:chExt cx="11895438" cy="398562"/>
            </a:xfrm>
          </p:grpSpPr>
          <p:sp>
            <p:nvSpPr>
              <p:cNvPr id="12" name="Прямоугольник 11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3" name="Прямоугольный треугольник 12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17" name="Группа 6"/>
            <p:cNvGrpSpPr/>
            <p:nvPr/>
          </p:nvGrpSpPr>
          <p:grpSpPr>
            <a:xfrm>
              <a:off x="0" y="0"/>
              <a:ext cx="11895438" cy="395416"/>
              <a:chOff x="0" y="0"/>
              <a:chExt cx="11895438" cy="398562"/>
            </a:xfrm>
          </p:grpSpPr>
          <p:sp>
            <p:nvSpPr>
              <p:cNvPr id="10" name="Прямоугольник 3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1" name="Прямоугольный треугольник 4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grpSp>
          <p:nvGrpSpPr>
            <p:cNvPr id="21" name="Группа 7"/>
            <p:cNvGrpSpPr/>
            <p:nvPr/>
          </p:nvGrpSpPr>
          <p:grpSpPr>
            <a:xfrm>
              <a:off x="0" y="333633"/>
              <a:ext cx="12002532" cy="358347"/>
              <a:chOff x="0" y="0"/>
              <a:chExt cx="11895438" cy="398562"/>
            </a:xfrm>
          </p:grpSpPr>
          <p:sp>
            <p:nvSpPr>
              <p:cNvPr id="8" name="Прямоугольный треугольник 7"/>
              <p:cNvSpPr/>
              <p:nvPr/>
            </p:nvSpPr>
            <p:spPr>
              <a:xfrm flipV="1">
                <a:off x="8865316" y="0"/>
                <a:ext cx="3030122" cy="396000"/>
              </a:xfrm>
              <a:prstGeom prst="rt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 flipV="1">
                <a:off x="0" y="3146"/>
                <a:ext cx="8889429" cy="395416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14" name="Picture 2" descr="G:\Архив 20.07.2015\РАЗНОЕ\СТАРОЕ\картинки\Герб Ульяновской области\Герб Ульяновской област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44624"/>
            <a:ext cx="714380" cy="675089"/>
          </a:xfrm>
          <a:prstGeom prst="rect">
            <a:avLst/>
          </a:prstGeom>
          <a:noFill/>
        </p:spPr>
      </p:pic>
      <p:sp>
        <p:nvSpPr>
          <p:cNvPr id="15" name="Текст 2"/>
          <p:cNvSpPr txBox="1">
            <a:spLocks/>
          </p:cNvSpPr>
          <p:nvPr/>
        </p:nvSpPr>
        <p:spPr>
          <a:xfrm>
            <a:off x="611560" y="0"/>
            <a:ext cx="6984776" cy="3276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Министерство просвещения и воспитания Ульяновской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344358"/>
            <a:ext cx="8542894" cy="69063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Оценка </a:t>
            </a:r>
            <a:r>
              <a:rPr lang="ru-RU" sz="2400" b="1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422A8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соблюдения обязательных для исполнения правил поведения при введении режима повышенной готовности </a:t>
            </a:r>
            <a:endParaRPr lang="ru-RU" sz="2400" b="1" dirty="0">
              <a:ln w="1016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3" cstate="print"/>
          <a:srcRect l="1518" t="14565" r="33270" b="9019"/>
          <a:stretch/>
        </p:blipFill>
        <p:spPr>
          <a:xfrm>
            <a:off x="500034" y="1047724"/>
            <a:ext cx="5227886" cy="34442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50" name="Picture 2" descr="http://qrcoder.ru/code/?https%3A%2F%2Fwww.mo73.ru%2Fkontrolno-nadzornaya-deyatelnost%2Fprofilaktika-narusheniy-obyazatelnykh-trebovaniy2%2Fo-soblyudenii-obyazatelnykh-dlya-ispolneniya-pravil-povedeniya-pri-vvedenii-rezhima-povyshennoy-goto%2Fo-soblyudenii-obyazatelnykh-dlya-ispolneniya-pravil-povedeniya-pri-vvedenii-rezhima-povyshennoy-goto%2F&amp;10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7" y="2769396"/>
            <a:ext cx="1656184" cy="1656184"/>
          </a:xfrm>
          <a:prstGeom prst="rect">
            <a:avLst/>
          </a:prstGeom>
          <a:noFill/>
          <a:ln w="38100">
            <a:solidFill>
              <a:srgbClr val="E82718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982587" y="5517232"/>
            <a:ext cx="554985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Профилактика нарушений обязательных требований</a:t>
            </a:r>
            <a:endParaRPr lang="ru-RU" b="1" dirty="0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/>
          <a:srcRect l="36164" t="14563" r="35057" b="8657"/>
          <a:stretch/>
        </p:blipFill>
        <p:spPr>
          <a:xfrm>
            <a:off x="5981945" y="1023018"/>
            <a:ext cx="2907802" cy="436170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3956626" y="5003884"/>
            <a:ext cx="39277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Контрольно-надзорная деятельность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5495" y="6023029"/>
            <a:ext cx="896566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/>
              <a:t>О соблюдении обязательных для исполнения правил поведения при введении режима повышенной готовности в образовательных организациях Ульяновской области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5838" y="4447503"/>
            <a:ext cx="36629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https://www.mo73.ru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/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4" name="Picture 6" descr="Указатель значка руки иллюстрация вектора. иллюстрации насчитывающей значка  - 3336642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5" t="10909" r="29419" b="25451"/>
          <a:stretch/>
        </p:blipFill>
        <p:spPr bwMode="auto">
          <a:xfrm>
            <a:off x="1789971" y="4522293"/>
            <a:ext cx="394295" cy="5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Детский Мир и Росбанк начали тестировать оплату по QR-кодам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554"/>
          <a:stretch/>
        </p:blipFill>
        <p:spPr bwMode="auto">
          <a:xfrm>
            <a:off x="246009" y="4455768"/>
            <a:ext cx="1265375" cy="151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Официальный сайт ГКОУ &quot;Тверская школа-интернат №1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2094">
            <a:off x="8398176" y="5671790"/>
            <a:ext cx="623646" cy="4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 descr="Официальный сайт ГКОУ &quot;Тверская школа-интернат №1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82094">
            <a:off x="7745183" y="5142475"/>
            <a:ext cx="623646" cy="41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9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736</Words>
  <Application>Microsoft Office PowerPoint</Application>
  <PresentationFormat>Экран (4:3)</PresentationFormat>
  <Paragraphs>399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</dc:creator>
  <cp:lastModifiedBy>Юлия Пронина</cp:lastModifiedBy>
  <cp:revision>187</cp:revision>
  <dcterms:created xsi:type="dcterms:W3CDTF">2019-10-16T15:33:10Z</dcterms:created>
  <dcterms:modified xsi:type="dcterms:W3CDTF">2020-11-27T07:39:57Z</dcterms:modified>
</cp:coreProperties>
</file>